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708" r:id="rId2"/>
    <p:sldMasterId id="2147483745" r:id="rId3"/>
  </p:sldMasterIdLst>
  <p:notesMasterIdLst>
    <p:notesMasterId r:id="rId64"/>
  </p:notesMasterIdLst>
  <p:sldIdLst>
    <p:sldId id="603" r:id="rId4"/>
    <p:sldId id="1753" r:id="rId5"/>
    <p:sldId id="1638" r:id="rId6"/>
    <p:sldId id="1699" r:id="rId7"/>
    <p:sldId id="1700" r:id="rId8"/>
    <p:sldId id="1701" r:id="rId9"/>
    <p:sldId id="1724" r:id="rId10"/>
    <p:sldId id="1691" r:id="rId11"/>
    <p:sldId id="1692" r:id="rId12"/>
    <p:sldId id="1693" r:id="rId13"/>
    <p:sldId id="1648" r:id="rId14"/>
    <p:sldId id="1702" r:id="rId15"/>
    <p:sldId id="1703" r:id="rId16"/>
    <p:sldId id="1704" r:id="rId17"/>
    <p:sldId id="1705" r:id="rId18"/>
    <p:sldId id="1706" r:id="rId19"/>
    <p:sldId id="1707" r:id="rId20"/>
    <p:sldId id="1712" r:id="rId21"/>
    <p:sldId id="1657" r:id="rId22"/>
    <p:sldId id="1709" r:id="rId23"/>
    <p:sldId id="1713" r:id="rId24"/>
    <p:sldId id="1658" r:id="rId25"/>
    <p:sldId id="1714" r:id="rId26"/>
    <p:sldId id="1746" r:id="rId27"/>
    <p:sldId id="1715" r:id="rId28"/>
    <p:sldId id="1716" r:id="rId29"/>
    <p:sldId id="1720" r:id="rId30"/>
    <p:sldId id="1752" r:id="rId31"/>
    <p:sldId id="1754" r:id="rId32"/>
    <p:sldId id="1751" r:id="rId33"/>
    <p:sldId id="1725" r:id="rId34"/>
    <p:sldId id="1721" r:id="rId35"/>
    <p:sldId id="1722" r:id="rId36"/>
    <p:sldId id="1723" r:id="rId37"/>
    <p:sldId id="1726" r:id="rId38"/>
    <p:sldId id="1727" r:id="rId39"/>
    <p:sldId id="1728" r:id="rId40"/>
    <p:sldId id="1729" r:id="rId41"/>
    <p:sldId id="1730" r:id="rId42"/>
    <p:sldId id="1731" r:id="rId43"/>
    <p:sldId id="1732" r:id="rId44"/>
    <p:sldId id="1733" r:id="rId45"/>
    <p:sldId id="1734" r:id="rId46"/>
    <p:sldId id="1735" r:id="rId47"/>
    <p:sldId id="1736" r:id="rId48"/>
    <p:sldId id="1681" r:id="rId49"/>
    <p:sldId id="1682" r:id="rId50"/>
    <p:sldId id="1747" r:id="rId51"/>
    <p:sldId id="1750" r:id="rId52"/>
    <p:sldId id="1737" r:id="rId53"/>
    <p:sldId id="1738" r:id="rId54"/>
    <p:sldId id="1739" r:id="rId55"/>
    <p:sldId id="1740" r:id="rId56"/>
    <p:sldId id="1741" r:id="rId57"/>
    <p:sldId id="1742" r:id="rId58"/>
    <p:sldId id="1743" r:id="rId59"/>
    <p:sldId id="1744" r:id="rId60"/>
    <p:sldId id="1749" r:id="rId61"/>
    <p:sldId id="1477" r:id="rId62"/>
    <p:sldId id="1745" r:id="rId63"/>
  </p:sldIdLst>
  <p:sldSz cx="12192000" cy="6858000"/>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p:defaultTextStyle>
  <p:extLst>
    <p:ext uri="{521415D9-36F7-43E2-AB2F-B90AF26B5E84}">
      <p14:sectionLst xmlns:p14="http://schemas.microsoft.com/office/powerpoint/2010/main">
        <p14:section name="Default Section" id="{3F8952C3-8D71-4981-A474-217CEE3D5C71}">
          <p14:sldIdLst>
            <p14:sldId id="603"/>
            <p14:sldId id="1753"/>
            <p14:sldId id="1638"/>
            <p14:sldId id="1699"/>
            <p14:sldId id="1700"/>
            <p14:sldId id="1701"/>
            <p14:sldId id="1724"/>
            <p14:sldId id="1691"/>
            <p14:sldId id="1692"/>
            <p14:sldId id="1693"/>
            <p14:sldId id="1648"/>
            <p14:sldId id="1702"/>
            <p14:sldId id="1703"/>
            <p14:sldId id="1704"/>
            <p14:sldId id="1705"/>
            <p14:sldId id="1706"/>
            <p14:sldId id="1707"/>
            <p14:sldId id="1712"/>
            <p14:sldId id="1657"/>
            <p14:sldId id="1709"/>
            <p14:sldId id="1713"/>
            <p14:sldId id="1658"/>
            <p14:sldId id="1714"/>
            <p14:sldId id="1746"/>
            <p14:sldId id="1715"/>
            <p14:sldId id="1716"/>
            <p14:sldId id="1720"/>
            <p14:sldId id="1752"/>
            <p14:sldId id="1754"/>
            <p14:sldId id="1751"/>
            <p14:sldId id="1725"/>
            <p14:sldId id="1721"/>
            <p14:sldId id="1722"/>
            <p14:sldId id="1723"/>
            <p14:sldId id="1726"/>
            <p14:sldId id="1727"/>
            <p14:sldId id="1728"/>
            <p14:sldId id="1729"/>
            <p14:sldId id="1730"/>
            <p14:sldId id="1731"/>
            <p14:sldId id="1732"/>
            <p14:sldId id="1733"/>
            <p14:sldId id="1734"/>
            <p14:sldId id="1735"/>
            <p14:sldId id="1736"/>
            <p14:sldId id="1681"/>
            <p14:sldId id="1682"/>
            <p14:sldId id="1747"/>
            <p14:sldId id="1750"/>
            <p14:sldId id="1737"/>
            <p14:sldId id="1738"/>
            <p14:sldId id="1739"/>
            <p14:sldId id="1740"/>
            <p14:sldId id="1741"/>
            <p14:sldId id="1742"/>
            <p14:sldId id="1743"/>
            <p14:sldId id="1744"/>
            <p14:sldId id="1749"/>
            <p14:sldId id="1477"/>
            <p14:sldId id="174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33CC"/>
    <a:srgbClr val="0066FF"/>
    <a:srgbClr val="33CC33"/>
    <a:srgbClr val="3399FF"/>
    <a:srgbClr val="FF7C80"/>
    <a:srgbClr val="009900"/>
    <a:srgbClr val="9900FF"/>
    <a:srgbClr val="FF99FF"/>
    <a:srgbClr val="99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02" autoAdjust="0"/>
    <p:restoredTop sz="62107" autoAdjust="0"/>
  </p:normalViewPr>
  <p:slideViewPr>
    <p:cSldViewPr snapToGrid="0">
      <p:cViewPr varScale="1">
        <p:scale>
          <a:sx n="51" d="100"/>
          <a:sy n="51" d="100"/>
        </p:scale>
        <p:origin x="1603" y="43"/>
      </p:cViewPr>
      <p:guideLst>
        <p:guide orient="horz" pos="2160"/>
        <p:guide pos="3840"/>
      </p:guideLst>
    </p:cSldViewPr>
  </p:slideViewPr>
  <p:outlineViewPr>
    <p:cViewPr>
      <p:scale>
        <a:sx n="33" d="100"/>
        <a:sy n="33" d="100"/>
      </p:scale>
      <p:origin x="0" y="-8460"/>
    </p:cViewPr>
  </p:outlineViewPr>
  <p:notesTextViewPr>
    <p:cViewPr>
      <p:scale>
        <a:sx n="135" d="100"/>
        <a:sy n="135" d="100"/>
      </p:scale>
      <p:origin x="0" y="0"/>
    </p:cViewPr>
  </p:notesTextViewPr>
  <p:sorterViewPr>
    <p:cViewPr varScale="1">
      <p:scale>
        <a:sx n="1" d="1"/>
        <a:sy n="1" d="1"/>
      </p:scale>
      <p:origin x="0" y="0"/>
    </p:cViewPr>
  </p:sorterViewPr>
  <p:notesViewPr>
    <p:cSldViewPr snapToGrid="0">
      <p:cViewPr varScale="1">
        <p:scale>
          <a:sx n="52" d="100"/>
          <a:sy n="52" d="100"/>
        </p:scale>
        <p:origin x="2608" y="5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512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9F30534E-9FB8-46AE-8E3B-5675B268AE6A}" type="slidenum">
              <a:rPr lang="en-US"/>
              <a:pPr/>
              <a:t>‹#›</a:t>
            </a:fld>
            <a:endParaRPr lang="en-US"/>
          </a:p>
        </p:txBody>
      </p:sp>
    </p:spTree>
    <p:extLst>
      <p:ext uri="{BB962C8B-B14F-4D97-AF65-F5344CB8AC3E}">
        <p14:creationId xmlns:p14="http://schemas.microsoft.com/office/powerpoint/2010/main" val="391361881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ＭＳ Ｐゴシック" pitchFamily="116"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116"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116"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116"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116"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42E5D3-627C-4511-B3F4-264A77E3CF6D}" type="slidenum">
              <a:rPr lang="en-US"/>
              <a:pPr/>
              <a:t>1</a:t>
            </a:fld>
            <a:endParaRPr lang="en-US"/>
          </a:p>
        </p:txBody>
      </p:sp>
      <p:sp>
        <p:nvSpPr>
          <p:cNvPr id="6146" name="Rectangle 2"/>
          <p:cNvSpPr>
            <a:spLocks noGrp="1" noRot="1" noChangeAspect="1" noChangeArrowheads="1" noTextEdit="1"/>
          </p:cNvSpPr>
          <p:nvPr>
            <p:ph type="sldImg"/>
          </p:nvPr>
        </p:nvSpPr>
        <p:spPr>
          <a:xfrm>
            <a:off x="381000" y="685800"/>
            <a:ext cx="6096000" cy="3429000"/>
          </a:xfrm>
          <a:ln/>
        </p:spPr>
      </p:sp>
      <p:sp>
        <p:nvSpPr>
          <p:cNvPr id="6147" name="Rectangle 3"/>
          <p:cNvSpPr>
            <a:spLocks noGrp="1" noChangeArrowheads="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Good afternoon.</a:t>
            </a:r>
            <a:br>
              <a:rPr lang="en-US" dirty="0"/>
            </a:br>
            <a:r>
              <a:rPr lang="en-US" sz="1200" b="0" i="0" kern="1200" dirty="0">
                <a:solidFill>
                  <a:schemeClr val="tx1"/>
                </a:solidFill>
                <a:effectLst/>
                <a:latin typeface="Arial" charset="0"/>
                <a:ea typeface="ＭＳ Ｐゴシック" pitchFamily="116" charset="-128"/>
                <a:cs typeface="+mn-cs"/>
              </a:rPr>
              <a:t>Today, we will explain the system aspects of computed tomography. Since the CT data acquisition is a scanning process, a CT system is typically called a CT scanner.</a:t>
            </a:r>
            <a:endParaRPr lang="en-US" dirty="0"/>
          </a:p>
        </p:txBody>
      </p:sp>
    </p:spTree>
    <p:extLst>
      <p:ext uri="{BB962C8B-B14F-4D97-AF65-F5344CB8AC3E}">
        <p14:creationId xmlns:p14="http://schemas.microsoft.com/office/powerpoint/2010/main" val="37455965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Defining CT scanning modes, or how many generations to count, varies depending on the source. Different textbooks categorize them differently. Usually, the first three generations are well established: the first generation, the second generation, and the third generation.</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However, beyond these, the classification becomes a matter of opinion and varies by source.</a:t>
            </a:r>
          </a:p>
        </p:txBody>
      </p:sp>
      <p:sp>
        <p:nvSpPr>
          <p:cNvPr id="4" name="Slide Number Placeholder 3"/>
          <p:cNvSpPr>
            <a:spLocks noGrp="1"/>
          </p:cNvSpPr>
          <p:nvPr>
            <p:ph type="sldNum" sz="quarter" idx="5"/>
          </p:nvPr>
        </p:nvSpPr>
        <p:spPr/>
        <p:txBody>
          <a:bodyPr/>
          <a:lstStyle/>
          <a:p>
            <a:fld id="{9F30534E-9FB8-46AE-8E3B-5675B268AE6A}" type="slidenum">
              <a:rPr lang="en-US" smtClean="0"/>
              <a:pPr/>
              <a:t>10</a:t>
            </a:fld>
            <a:endParaRPr lang="en-US"/>
          </a:p>
        </p:txBody>
      </p:sp>
    </p:spTree>
    <p:extLst>
      <p:ext uri="{BB962C8B-B14F-4D97-AF65-F5344CB8AC3E}">
        <p14:creationId xmlns:p14="http://schemas.microsoft.com/office/powerpoint/2010/main" val="2234160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Let's look at scanning modes. Here, you can visualize a diamond that helps you remember the progression of CT generations. The first generation uses a parallel beam, then a narrow fan beam in the second generation, followed by a wide fan beam with rotation in the third generation. The third generation features fan beam geometry with rotating detectors. Beyond that, we have the fourth and fifth generations. The next stages are called the sixth or seventh generation, which involve helical scanning.</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Helical scanning is quite an innovative, out-of-the-box idea. Traditionally, with one-dimensional detector arrays, imaging is done by rotating the source around the patient—often a half circle or full circle—to collect sufficient data for reconstructing one cross-section using filtered back projection or iterative reconstruction algorithms. After reconstructing one slice, the patient table is translated slightly to image the next cross-section. This process is known as the “step and shoot” mode.</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You scan one cross-section, then move the patient, accelerate or decelerate the table, perform another full rotation, and repeat. This approach is time-consuming, especially because anatomical and pathological features exist in three dimensions, and patients can only hold still for limited times. Scanning slice by slice leads to low throughput and motion artifacts.</a:t>
            </a:r>
          </a:p>
          <a:p>
            <a:r>
              <a:rPr lang="en-US" sz="1200" b="0" i="0" kern="1200" dirty="0">
                <a:solidFill>
                  <a:schemeClr val="tx1"/>
                </a:solidFill>
                <a:effectLst/>
                <a:latin typeface="Arial" charset="0"/>
                <a:ea typeface="ＭＳ Ｐゴシック" pitchFamily="116" charset="-128"/>
                <a:cs typeface="+mn-cs"/>
              </a:rPr>
              <a:t>Spiral scanning solves many of these issues. You ask the patient to remain still, often holding their breath. Then, the table moves continuously while the X-ray source rotates, and data acquisition happens simultaneously and continuously. From the patient’s perspective, the source follows a helical trajectory, which is why this mode is called helical imaging.</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However, helical scanning introduces data truncation issues. In second-generation scanning, the data may be transversely truncated due to the small detector size. In helical scanning, data is longitudinally truncated because the source follows a helical path within any transverse plane, meaning a full two-dimensional data set for image reconstruction is absent.</a:t>
            </a:r>
          </a:p>
        </p:txBody>
      </p:sp>
      <p:sp>
        <p:nvSpPr>
          <p:cNvPr id="4" name="Slide Number Placeholder 3"/>
          <p:cNvSpPr>
            <a:spLocks noGrp="1"/>
          </p:cNvSpPr>
          <p:nvPr>
            <p:ph type="sldNum" sz="quarter" idx="5"/>
          </p:nvPr>
        </p:nvSpPr>
        <p:spPr/>
        <p:txBody>
          <a:bodyPr/>
          <a:lstStyle/>
          <a:p>
            <a:fld id="{9F30534E-9FB8-46AE-8E3B-5675B268AE6A}" type="slidenum">
              <a:rPr lang="en-US" smtClean="0"/>
              <a:pPr/>
              <a:t>11</a:t>
            </a:fld>
            <a:endParaRPr lang="en-US"/>
          </a:p>
        </p:txBody>
      </p:sp>
    </p:spTree>
    <p:extLst>
      <p:ext uri="{BB962C8B-B14F-4D97-AF65-F5344CB8AC3E}">
        <p14:creationId xmlns:p14="http://schemas.microsoft.com/office/powerpoint/2010/main" val="2580068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This slide illustrates a spiral, single-slice CT scan, showing the imaging geometry. You see the helical path around the patient clearly. </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Now, the question is: how do we perform image reconstruction effectively despite this geometry? </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How do we handle the challenges posed by the helical scan?</a:t>
            </a:r>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12</a:t>
            </a:fld>
            <a:endParaRPr lang="en-US"/>
          </a:p>
        </p:txBody>
      </p:sp>
    </p:spTree>
    <p:extLst>
      <p:ext uri="{BB962C8B-B14F-4D97-AF65-F5344CB8AC3E}">
        <p14:creationId xmlns:p14="http://schemas.microsoft.com/office/powerpoint/2010/main" val="3347400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With helical scanning, when you want to reconstruct an XY cross-section, ideally, you’d have rays confined entirely within the XY plane. But the actual green helical scanning path deviates from this ideal.</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You measure line integrals only along rays that coincide with this helical path. Immediately, the X-ray source moves out of the plane, producing rays above and below it. To reconstruct a cross-section, say in the XY plane, you need every line integral through this section, including along particular rays such as Ray A.</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In practice, you can’t measure the line integral exactly along Ray A because the source never stays on that plane long enough. You only have rays above and below it. That’s the central data truncation problem in helical CT.</a:t>
            </a:r>
          </a:p>
          <a:p>
            <a:r>
              <a:rPr lang="en-US" sz="1200" b="0" i="0" kern="1200" dirty="0">
                <a:solidFill>
                  <a:schemeClr val="tx1"/>
                </a:solidFill>
                <a:effectLst/>
                <a:latin typeface="Arial" charset="0"/>
                <a:ea typeface="ＭＳ Ｐゴシック" pitchFamily="116" charset="-128"/>
                <a:cs typeface="+mn-cs"/>
              </a:rPr>
              <a:t>Engineers found a practical solution. Helical scanning benefits from continuous table motion without stops or accelerations. The patient lies flat on the table, which moves steadily through the scanner. The patient simply stays still until done, making the process fast and smooth.</a:t>
            </a:r>
          </a:p>
          <a:p>
            <a:r>
              <a:rPr lang="en-US" sz="1200" b="0" i="0" kern="1200" dirty="0">
                <a:solidFill>
                  <a:schemeClr val="tx1"/>
                </a:solidFill>
                <a:effectLst/>
                <a:latin typeface="Arial" charset="0"/>
                <a:ea typeface="ＭＳ Ｐゴシック" pitchFamily="116" charset="-128"/>
                <a:cs typeface="+mn-cs"/>
              </a:rPr>
              <a:t>To compensate for missing data, we perform linear interpolation between the upper and lower rays, which are available. The assumption is that the data varies roughly linearly between these rays. This allows synthesis of an in-plane data set, which then can be used with filtered back-projection algorithms. This was the first trial approach.</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Later improvements involved helical scanning which uses opposite rays, not just the nearest rays in the same direction. Before reaching a certain position, you could use complementary rays shot from an opposite angle to improve interpolation.</a:t>
            </a:r>
          </a:p>
        </p:txBody>
      </p:sp>
      <p:sp>
        <p:nvSpPr>
          <p:cNvPr id="4" name="Slide Number Placeholder 3"/>
          <p:cNvSpPr>
            <a:spLocks noGrp="1"/>
          </p:cNvSpPr>
          <p:nvPr>
            <p:ph type="sldNum" sz="quarter" idx="5"/>
          </p:nvPr>
        </p:nvSpPr>
        <p:spPr/>
        <p:txBody>
          <a:bodyPr/>
          <a:lstStyle/>
          <a:p>
            <a:fld id="{9F30534E-9FB8-46AE-8E3B-5675B268AE6A}" type="slidenum">
              <a:rPr lang="en-US" smtClean="0"/>
              <a:pPr/>
              <a:t>13</a:t>
            </a:fld>
            <a:endParaRPr lang="en-US"/>
          </a:p>
        </p:txBody>
      </p:sp>
    </p:spTree>
    <p:extLst>
      <p:ext uri="{BB962C8B-B14F-4D97-AF65-F5344CB8AC3E}">
        <p14:creationId xmlns:p14="http://schemas.microsoft.com/office/powerpoint/2010/main" val="188934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Using opposite rays that are closer to ray A reduces the distance between the measured and estimated line integrals. The narrower this gap, the better the accuracy you can expect.</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This “half-scan” interpolation enhances longitudinal resolution along the Z-axis compared to linear interpolation. Longitudinal resolution along the Z direction is often lower than in-plane resolution.</a:t>
            </a:r>
          </a:p>
          <a:p>
            <a:r>
              <a:rPr lang="en-US" sz="1200" b="0" i="0" kern="1200" dirty="0">
                <a:solidFill>
                  <a:schemeClr val="tx1"/>
                </a:solidFill>
                <a:effectLst/>
                <a:latin typeface="Arial" charset="0"/>
                <a:ea typeface="ＭＳ Ｐゴシック" pitchFamily="116" charset="-128"/>
                <a:cs typeface="+mn-cs"/>
              </a:rPr>
              <a:t>Back when I just graduated and started work at Washington University Medical School in St. Louis, helical CT was introduced. Radiologists appreciated the improved temporal resolution it offered.</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However, they noticed motion blurring along the Z-axis caused by the interpolation process. Since the patient is continuously moved through the scanner, motion blur appears in the longitudinal direction, similar to a photo taken while running.</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As they say, there’s no free lunch—you gain temporal resolution but lose some longitudinal resolution due to motion blur.</a:t>
            </a:r>
          </a:p>
        </p:txBody>
      </p:sp>
      <p:sp>
        <p:nvSpPr>
          <p:cNvPr id="4" name="Slide Number Placeholder 3"/>
          <p:cNvSpPr>
            <a:spLocks noGrp="1"/>
          </p:cNvSpPr>
          <p:nvPr>
            <p:ph type="sldNum" sz="quarter" idx="5"/>
          </p:nvPr>
        </p:nvSpPr>
        <p:spPr/>
        <p:txBody>
          <a:bodyPr/>
          <a:lstStyle/>
          <a:p>
            <a:fld id="{9F30534E-9FB8-46AE-8E3B-5675B268AE6A}" type="slidenum">
              <a:rPr lang="en-US" smtClean="0"/>
              <a:pPr/>
              <a:t>14</a:t>
            </a:fld>
            <a:endParaRPr lang="en-US"/>
          </a:p>
        </p:txBody>
      </p:sp>
    </p:spTree>
    <p:extLst>
      <p:ext uri="{BB962C8B-B14F-4D97-AF65-F5344CB8AC3E}">
        <p14:creationId xmlns:p14="http://schemas.microsoft.com/office/powerpoint/2010/main" val="23337643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We analyzed helical CT scanning modes further. Traditional step-and-shoot CT uses multiple circular scans. For each scan, you reconstruct one CT slice, repeating many times for full coverage.</a:t>
            </a:r>
          </a:p>
          <a:p>
            <a:r>
              <a:rPr lang="en-US" sz="1200" b="0" i="0" kern="1200" dirty="0">
                <a:solidFill>
                  <a:schemeClr val="tx1"/>
                </a:solidFill>
                <a:effectLst/>
                <a:latin typeface="Arial" charset="0"/>
                <a:ea typeface="ＭＳ Ｐゴシック" pitchFamily="116" charset="-128"/>
                <a:cs typeface="+mn-cs"/>
              </a:rPr>
              <a:t>In helical CT, instead of discrete circular scans, you have one continuous helical acquisition. For each helical rotation, interpolation creates synthetic data points.</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You can reconstruct images at many arbitrary longitudinal positions along the patient, generating a large number of slices computationally. This technique is called retrospective reconstruction.</a:t>
            </a:r>
          </a:p>
          <a:p>
            <a:r>
              <a:rPr lang="en-US" sz="1200" b="0" i="0" kern="1200" dirty="0">
                <a:solidFill>
                  <a:schemeClr val="tx1"/>
                </a:solidFill>
                <a:effectLst/>
                <a:latin typeface="Arial" charset="0"/>
                <a:ea typeface="ＭＳ Ｐゴシック" pitchFamily="116" charset="-128"/>
                <a:cs typeface="+mn-cs"/>
              </a:rPr>
              <a:t>Retrospective reconstruction has a significant clinical advantage. For example, in tumor detection, a lesion may fall between two slices in traditional scanning and go undetected.</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With retrospective reconstruction, densely sampled slices mean one slice will include the tumor, improving detection confidence and diagnostic accuracy.</a:t>
            </a:r>
          </a:p>
        </p:txBody>
      </p:sp>
      <p:sp>
        <p:nvSpPr>
          <p:cNvPr id="4" name="Slide Number Placeholder 3"/>
          <p:cNvSpPr>
            <a:spLocks noGrp="1"/>
          </p:cNvSpPr>
          <p:nvPr>
            <p:ph type="sldNum" sz="quarter" idx="5"/>
          </p:nvPr>
        </p:nvSpPr>
        <p:spPr/>
        <p:txBody>
          <a:bodyPr/>
          <a:lstStyle/>
          <a:p>
            <a:fld id="{9F30534E-9FB8-46AE-8E3B-5675B268AE6A}" type="slidenum">
              <a:rPr lang="en-US" smtClean="0"/>
              <a:pPr/>
              <a:t>15</a:t>
            </a:fld>
            <a:endParaRPr lang="en-US"/>
          </a:p>
        </p:txBody>
      </p:sp>
    </p:spTree>
    <p:extLst>
      <p:ext uri="{BB962C8B-B14F-4D97-AF65-F5344CB8AC3E}">
        <p14:creationId xmlns:p14="http://schemas.microsoft.com/office/powerpoint/2010/main" val="42207865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Next, we have partial volume averaging artifacts. For each slice, if a tumor only partially lies within that slice, you might not see it clearly. Small tumors can be especially difficult to detect when they occupy only half of a slice, and image noise further complicates clear visualization.</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However, with spiral CT, you can select longitudinal positions as densely as you want. This gives you a real opportunity to reconstruct images densely enough. One of the reconstructed slices is likely to contain the tumor fully, providing much better contrast resolution and visibility.</a:t>
            </a:r>
          </a:p>
          <a:p>
            <a:br>
              <a:rPr lang="en-US" dirty="0"/>
            </a:br>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16</a:t>
            </a:fld>
            <a:endParaRPr lang="en-US"/>
          </a:p>
        </p:txBody>
      </p:sp>
    </p:spTree>
    <p:extLst>
      <p:ext uri="{BB962C8B-B14F-4D97-AF65-F5344CB8AC3E}">
        <p14:creationId xmlns:p14="http://schemas.microsoft.com/office/powerpoint/2010/main" val="2608822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Building on this heuristic idea, we performed a rigorous linear system analysis and published a journal paper in Medical Physics. We performed modeling the signal response of the CT system to compare the two scanning modes as I mentioned earlier in the lecture; that is, multiple scanning circles versus a spiral or helical scanning trajectory.</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Our key theoretical conclusion is that, for a given X-ray dose, meaning a fixed number of total incident photons, you can choose to scan in either the conventional step-and-shoot mode or helical mode to have multiple scanning circles or a single helical trajectory. Given the same X-ray dose, helical CT offers substantially better longitudinal resolution than conventional step-and-shoot.</a:t>
            </a:r>
          </a:p>
          <a:p>
            <a:r>
              <a:rPr lang="en-US" sz="1200" b="0" i="0" kern="1200" dirty="0">
                <a:solidFill>
                  <a:schemeClr val="tx1"/>
                </a:solidFill>
                <a:effectLst/>
                <a:latin typeface="Arial" charset="0"/>
                <a:ea typeface="ＭＳ Ｐゴシック" pitchFamily="116" charset="-128"/>
                <a:cs typeface="+mn-cs"/>
              </a:rPr>
              <a:t>This improvement comes from the inherent capability of helical CT to perform retrospective reconstruction—that is, reconstructed overlapping slices along the longitudinal axis.</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In our papers, we specifically recommended reconstructing roughly three to four slices per helical turn for the best results.</a:t>
            </a:r>
          </a:p>
          <a:p>
            <a:r>
              <a:rPr lang="en-US" sz="1200" b="0" i="0" kern="1200" dirty="0">
                <a:solidFill>
                  <a:schemeClr val="tx1"/>
                </a:solidFill>
                <a:effectLst/>
                <a:latin typeface="Arial" charset="0"/>
                <a:ea typeface="ＭＳ Ｐゴシック" pitchFamily="116" charset="-128"/>
                <a:cs typeface="+mn-cs"/>
              </a:rPr>
              <a:t>Thus, helical CT not only improves temporal resolution but also enhances longitudinal resolution, so there’s no loss in image quality. This important finding helps explain why helical scanning is so beneficial.</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Some believe that you gain temporal resolution with helical scanning but lose longitudinal resolution. However, with proper overlapping reconstruction, both temporal and longitudinal resolution can be improved. This is a key insight from our earlier work and kind of a free-lunch in </a:t>
            </a:r>
            <a:r>
              <a:rPr lang="en-US" sz="1200" b="0" i="0" kern="1200">
                <a:solidFill>
                  <a:schemeClr val="tx1"/>
                </a:solidFill>
                <a:effectLst/>
                <a:latin typeface="Arial" charset="0"/>
                <a:ea typeface="ＭＳ Ｐゴシック" pitchFamily="116" charset="-128"/>
                <a:cs typeface="+mn-cs"/>
              </a:rPr>
              <a:t>clinical practice.</a:t>
            </a:r>
            <a:endParaRPr lang="en-US" sz="1200" b="0" i="0" kern="1200" dirty="0">
              <a:solidFill>
                <a:schemeClr val="tx1"/>
              </a:solidFill>
              <a:effectLst/>
              <a:latin typeface="Arial" charset="0"/>
              <a:ea typeface="ＭＳ Ｐゴシック" pitchFamily="116" charset="-128"/>
              <a:cs typeface="+mn-cs"/>
            </a:endParaRPr>
          </a:p>
        </p:txBody>
      </p:sp>
      <p:sp>
        <p:nvSpPr>
          <p:cNvPr id="4" name="Slide Number Placeholder 3"/>
          <p:cNvSpPr>
            <a:spLocks noGrp="1"/>
          </p:cNvSpPr>
          <p:nvPr>
            <p:ph type="sldNum" sz="quarter" idx="5"/>
          </p:nvPr>
        </p:nvSpPr>
        <p:spPr/>
        <p:txBody>
          <a:bodyPr/>
          <a:lstStyle/>
          <a:p>
            <a:fld id="{9F30534E-9FB8-46AE-8E3B-5675B268AE6A}" type="slidenum">
              <a:rPr lang="en-US" smtClean="0"/>
              <a:pPr/>
              <a:t>17</a:t>
            </a:fld>
            <a:endParaRPr lang="en-US"/>
          </a:p>
        </p:txBody>
      </p:sp>
    </p:spTree>
    <p:extLst>
      <p:ext uri="{BB962C8B-B14F-4D97-AF65-F5344CB8AC3E}">
        <p14:creationId xmlns:p14="http://schemas.microsoft.com/office/powerpoint/2010/main" val="8240638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Helical or spiral CT began with single-slice scanning using a linear detector array, capturing rays in two dimensions.</a:t>
            </a:r>
          </a:p>
          <a:p>
            <a:r>
              <a:rPr lang="en-US" sz="1200" b="0" i="0" kern="1200" dirty="0">
                <a:solidFill>
                  <a:schemeClr val="tx1"/>
                </a:solidFill>
                <a:effectLst/>
                <a:latin typeface="Arial" charset="0"/>
                <a:ea typeface="ＭＳ Ｐゴシック" pitchFamily="116" charset="-128"/>
                <a:cs typeface="+mn-cs"/>
              </a:rPr>
              <a:t>Expanding this, cone beam helical spiral CT was developed. For cone beam spiral CT, the issue of data truncation is addressed more intricately.</a:t>
            </a:r>
          </a:p>
          <a:p>
            <a:r>
              <a:rPr lang="en-US" sz="1200" b="0" i="0" kern="1200" dirty="0">
                <a:solidFill>
                  <a:schemeClr val="tx1"/>
                </a:solidFill>
                <a:effectLst/>
                <a:latin typeface="Arial" charset="0"/>
                <a:ea typeface="ＭＳ Ｐゴシック" pitchFamily="116" charset="-128"/>
                <a:cs typeface="+mn-cs"/>
              </a:rPr>
              <a:t>If you slice through the patient in any plane, the actual X-ray beam forms a fan beam in that plane.</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This fan beam is longitudinally truncated because the patient’s body is quite long, and the detector size limits the coverage. You cannot cover the whole body with a single cone beam at once.</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Often, you focus on smaller regions of interest like the heart or inner ear, so using a huge cone beam isn’t practical.</a:t>
            </a:r>
          </a:p>
          <a:p>
            <a:r>
              <a:rPr lang="en-US" sz="1200" b="0" i="0" kern="1200" dirty="0">
                <a:solidFill>
                  <a:schemeClr val="tx1"/>
                </a:solidFill>
                <a:effectLst/>
                <a:latin typeface="Arial" charset="0"/>
                <a:ea typeface="ＭＳ Ｐゴシック" pitchFamily="116" charset="-128"/>
                <a:cs typeface="+mn-cs"/>
              </a:rPr>
              <a:t>Consequently, data truncation naturally occurs in helical cone beam scanning, making it an important consideration in advanced CT imaging.</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F30534E-9FB8-46AE-8E3B-5675B268AE6A}" type="slidenum">
              <a:rPr kumimoji="0" lang="en-US" sz="1200" b="0" i="0" u="none" strike="noStrike" kern="1200" cap="none" spc="0" normalizeH="0" baseline="0" noProof="0" smtClean="0">
                <a:ln>
                  <a:noFill/>
                </a:ln>
                <a:solidFill>
                  <a:prstClr val="black"/>
                </a:solidFill>
                <a:effectLst/>
                <a:uLnTx/>
                <a:uFillTx/>
                <a:latin typeface="Garamond" pitchFamily="18" charset="0"/>
                <a:ea typeface="+mn-ea"/>
                <a:cs typeface="Times New Roman"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Garamond" pitchFamily="18" charset="0"/>
              <a:ea typeface="+mn-ea"/>
              <a:cs typeface="Times New Roman" pitchFamily="18" charset="0"/>
            </a:endParaRPr>
          </a:p>
        </p:txBody>
      </p:sp>
    </p:spTree>
    <p:extLst>
      <p:ext uri="{BB962C8B-B14F-4D97-AF65-F5344CB8AC3E}">
        <p14:creationId xmlns:p14="http://schemas.microsoft.com/office/powerpoint/2010/main" val="24143585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xfrm>
            <a:off x="769938" y="796925"/>
            <a:ext cx="5330825" cy="2998788"/>
          </a:xfrm>
        </p:spPr>
      </p:sp>
      <p:sp>
        <p:nvSpPr>
          <p:cNvPr id="60419" name="Notes Placeholder 2"/>
          <p:cNvSpPr>
            <a:spLocks noGrp="1"/>
          </p:cNvSpPr>
          <p:nvPr>
            <p:ph type="body" idx="1"/>
          </p:nvPr>
        </p:nvSpPr>
        <p:spPr bwMode="auto">
          <a:xfrm>
            <a:off x="686098" y="4343704"/>
            <a:ext cx="5485805" cy="4113892"/>
          </a:xfrm>
          <a:prstGeom prst="rect">
            <a:avLst/>
          </a:prstGeom>
          <a:noFill/>
          <a:ln>
            <a:miter lim="800000"/>
            <a:headEnd/>
            <a:tailEnd/>
          </a:ln>
        </p:spPr>
        <p:txBody>
          <a:bodyPr/>
          <a:lstStyle/>
          <a:p>
            <a:r>
              <a:rPr lang="en-US" sz="1200" b="0" i="0" kern="1200" dirty="0">
                <a:solidFill>
                  <a:schemeClr val="tx1"/>
                </a:solidFill>
                <a:effectLst/>
                <a:latin typeface="Arial" charset="0"/>
                <a:ea typeface="ＭＳ Ｐゴシック" pitchFamily="116" charset="-128"/>
                <a:cs typeface="+mn-cs"/>
              </a:rPr>
              <a:t>In the early 1990s, I wrote a paper called the General Cone Beam Reconstruction Algorithm. </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It explains that for cone beam helical scanning—where the beam geometry is divergent—you cannot simply apply linear interpolation to reconstruct images.</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The mathematics involved is more complicated, requiring specialized algorithms to handle data truncation and beam geometry correctly.</a:t>
            </a:r>
          </a:p>
        </p:txBody>
      </p:sp>
    </p:spTree>
    <p:extLst>
      <p:ext uri="{BB962C8B-B14F-4D97-AF65-F5344CB8AC3E}">
        <p14:creationId xmlns:p14="http://schemas.microsoft.com/office/powerpoint/2010/main" val="253538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As you can see, the topic of this lecture is called CT scanner.</a:t>
            </a:r>
            <a:br>
              <a:rPr lang="en-US" dirty="0"/>
            </a:br>
            <a:r>
              <a:rPr lang="en-US" sz="1200" b="0" i="0" kern="1200" dirty="0">
                <a:solidFill>
                  <a:schemeClr val="tx1"/>
                </a:solidFill>
                <a:effectLst/>
                <a:latin typeface="Arial" charset="0"/>
                <a:ea typeface="ＭＳ Ｐゴシック" pitchFamily="116" charset="-128"/>
                <a:cs typeface="+mn-cs"/>
              </a:rPr>
              <a:t>Next time, we will have a MATLAB session.</a:t>
            </a:r>
            <a:br>
              <a:rPr lang="en-US" dirty="0"/>
            </a:br>
            <a:r>
              <a:rPr lang="en-US" sz="1200" b="0" i="0" kern="1200" dirty="0">
                <a:solidFill>
                  <a:schemeClr val="tx1"/>
                </a:solidFill>
                <a:effectLst/>
                <a:latin typeface="Arial" charset="0"/>
                <a:ea typeface="ＭＳ Ｐゴシック" pitchFamily="116" charset="-128"/>
                <a:cs typeface="+mn-cs"/>
              </a:rPr>
              <a:t>During that, we’ll talk about filtered backprojection and related concepts.</a:t>
            </a:r>
            <a:br>
              <a:rPr lang="en-US" dirty="0"/>
            </a:br>
            <a:r>
              <a:rPr lang="en-US" sz="1200" b="0" i="0" kern="1200" dirty="0">
                <a:solidFill>
                  <a:schemeClr val="tx1"/>
                </a:solidFill>
                <a:effectLst/>
                <a:latin typeface="Arial" charset="0"/>
                <a:ea typeface="ＭＳ Ｐゴシック" pitchFamily="116" charset="-128"/>
                <a:cs typeface="+mn-cs"/>
              </a:rPr>
              <a:t>You’ll have the opportunity to review MATLAB commands and functions so you can perform filtered back projection.</a:t>
            </a:r>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2</a:t>
            </a:fld>
            <a:endParaRPr lang="en-US"/>
          </a:p>
        </p:txBody>
      </p:sp>
    </p:spTree>
    <p:extLst>
      <p:ext uri="{BB962C8B-B14F-4D97-AF65-F5344CB8AC3E}">
        <p14:creationId xmlns:p14="http://schemas.microsoft.com/office/powerpoint/2010/main" val="7946413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xfrm>
            <a:off x="769938" y="796925"/>
            <a:ext cx="5330825" cy="2998788"/>
          </a:xfrm>
        </p:spPr>
      </p:sp>
      <p:sp>
        <p:nvSpPr>
          <p:cNvPr id="62467" name="Rectangle 3"/>
          <p:cNvSpPr>
            <a:spLocks noGrp="1" noChangeArrowheads="1"/>
          </p:cNvSpPr>
          <p:nvPr>
            <p:ph type="body" idx="1"/>
          </p:nvPr>
        </p:nvSpPr>
        <p:spPr bwMode="auto">
          <a:xfrm>
            <a:off x="928688" y="4354286"/>
            <a:ext cx="5000625" cy="4136571"/>
          </a:xfrm>
          <a:prstGeom prst="rect">
            <a:avLst/>
          </a:prstGeom>
          <a:noFill/>
          <a:ln>
            <a:miter lim="800000"/>
            <a:headEnd/>
            <a:tailEnd/>
          </a:ln>
        </p:spPr>
        <p:txBody>
          <a:bodyPr/>
          <a:lstStyle/>
          <a:p>
            <a:r>
              <a:rPr lang="en-US" sz="1200" b="0" i="0" kern="1200" dirty="0">
                <a:solidFill>
                  <a:schemeClr val="tx1"/>
                </a:solidFill>
                <a:effectLst/>
                <a:latin typeface="Arial" charset="0"/>
                <a:ea typeface="ＭＳ Ｐゴシック" pitchFamily="116" charset="-128"/>
                <a:cs typeface="+mn-cs"/>
              </a:rPr>
              <a:t>This particular paper became the first seminal work on helical cone beam scanning and has been widely cited.</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Today, multi-slice cone beam helical scanning is widely used, with between 100 and 200 million such CT scans performed worldwide each year. This number highlights how prevalent and important this technology has become.</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Reflecting on that time, we didn’t file any patents on this work, which turned out to be a major missed opportunity. Had we filed for intellectual property, it could have been extremely valuable.</a:t>
            </a:r>
          </a:p>
          <a:p>
            <a:r>
              <a:rPr lang="en-US" sz="1200" b="0" i="0" kern="1200" dirty="0">
                <a:solidFill>
                  <a:schemeClr val="tx1"/>
                </a:solidFill>
                <a:effectLst/>
                <a:latin typeface="Arial" charset="0"/>
                <a:ea typeface="ＭＳ Ｐゴシック" pitchFamily="116" charset="-128"/>
                <a:cs typeface="+mn-cs"/>
              </a:rPr>
              <a:t>Helical scanning combines multiple technologies, including slip ring transmission, X-ray sources, and sophisticated reconstruction algorithms. The software scanning model itself is crucial to performance.</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To put it in perspective: even if each scan were worth only one cent, with a million scans annually, that’s a million dollars a year in potential revenue.</a:t>
            </a:r>
          </a:p>
          <a:p>
            <a:r>
              <a:rPr lang="en-US" sz="1200" b="0" i="0" kern="1200" dirty="0">
                <a:solidFill>
                  <a:schemeClr val="tx1"/>
                </a:solidFill>
                <a:effectLst/>
                <a:latin typeface="Arial" charset="0"/>
                <a:ea typeface="ＭＳ Ｐゴシック" pitchFamily="116" charset="-128"/>
                <a:cs typeface="+mn-cs"/>
              </a:rPr>
              <a:t>So, not securing patent protection was probably the biggest mistake we made. Nonetheless, our original paper still stands as the prototype of this important process and algorithm.</a:t>
            </a:r>
          </a:p>
        </p:txBody>
      </p:sp>
    </p:spTree>
    <p:extLst>
      <p:ext uri="{BB962C8B-B14F-4D97-AF65-F5344CB8AC3E}">
        <p14:creationId xmlns:p14="http://schemas.microsoft.com/office/powerpoint/2010/main" val="23093009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Now, let’s discuss longitudinal data truncation from a single slice. When you perform one helical turn with a single slice, you have a parallel beam and adjacent rays, allowing you to perform interpolation.</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However, when you move to a wider angle cone beam, simple interpolation is no longer sufficient, and more advanced algorithms are needed. The first paper I wrote on cone beam helical scanning proposed an approximate algorithm for this challenge.</a:t>
            </a:r>
          </a:p>
        </p:txBody>
      </p:sp>
      <p:sp>
        <p:nvSpPr>
          <p:cNvPr id="4" name="Slide Number Placeholder 3"/>
          <p:cNvSpPr>
            <a:spLocks noGrp="1"/>
          </p:cNvSpPr>
          <p:nvPr>
            <p:ph type="sldNum" sz="quarter" idx="5"/>
          </p:nvPr>
        </p:nvSpPr>
        <p:spPr/>
        <p:txBody>
          <a:bodyPr/>
          <a:lstStyle/>
          <a:p>
            <a:fld id="{9F30534E-9FB8-46AE-8E3B-5675B268AE6A}" type="slidenum">
              <a:rPr lang="en-US" smtClean="0"/>
              <a:pPr/>
              <a:t>21</a:t>
            </a:fld>
            <a:endParaRPr lang="en-US"/>
          </a:p>
        </p:txBody>
      </p:sp>
    </p:spTree>
    <p:extLst>
      <p:ext uri="{BB962C8B-B14F-4D97-AF65-F5344CB8AC3E}">
        <p14:creationId xmlns:p14="http://schemas.microsoft.com/office/powerpoint/2010/main" val="14961879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b="0" i="0" kern="1200" dirty="0">
                <a:solidFill>
                  <a:schemeClr val="tx1"/>
                </a:solidFill>
                <a:effectLst/>
                <a:latin typeface="Arial" charset="0"/>
                <a:ea typeface="ＭＳ Ｐゴシック" pitchFamily="116" charset="-128"/>
                <a:cs typeface="+mn-cs"/>
              </a:rPr>
              <a:t>It then took over a decade for the field to develop what is called the exact helical cone beam algorithm. This algorithm still uses the filtered </a:t>
            </a:r>
            <a:r>
              <a:rPr lang="en-US" sz="1200" b="0" i="0" kern="1200" dirty="0" err="1">
                <a:solidFill>
                  <a:schemeClr val="tx1"/>
                </a:solidFill>
                <a:effectLst/>
                <a:latin typeface="Arial" charset="0"/>
                <a:ea typeface="ＭＳ Ｐゴシック" pitchFamily="116" charset="-128"/>
                <a:cs typeface="+mn-cs"/>
              </a:rPr>
              <a:t>backprojection</a:t>
            </a:r>
            <a:r>
              <a:rPr lang="en-US" sz="1200" b="0" i="0" kern="1200" dirty="0">
                <a:solidFill>
                  <a:schemeClr val="tx1"/>
                </a:solidFill>
                <a:effectLst/>
                <a:latin typeface="Arial" charset="0"/>
                <a:ea typeface="ＭＳ Ｐゴシック" pitchFamily="116" charset="-128"/>
                <a:cs typeface="+mn-cs"/>
              </a:rPr>
              <a:t> framework but is mathematically exact.</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The author, Dr. </a:t>
            </a:r>
            <a:r>
              <a:rPr lang="en-US" sz="1200" b="0" i="0" kern="1200" dirty="0" err="1">
                <a:solidFill>
                  <a:schemeClr val="tx1"/>
                </a:solidFill>
                <a:effectLst/>
                <a:latin typeface="Arial" charset="0"/>
                <a:ea typeface="ＭＳ Ｐゴシック" pitchFamily="116" charset="-128"/>
                <a:cs typeface="+mn-cs"/>
              </a:rPr>
              <a:t>Katsevich</a:t>
            </a:r>
            <a:r>
              <a:rPr lang="en-US" sz="1200" b="0" i="0" kern="1200" dirty="0">
                <a:solidFill>
                  <a:schemeClr val="tx1"/>
                </a:solidFill>
                <a:effectLst/>
                <a:latin typeface="Arial" charset="0"/>
                <a:ea typeface="ＭＳ Ｐゴシック" pitchFamily="116" charset="-128"/>
                <a:cs typeface="+mn-cs"/>
              </a:rPr>
              <a:t>, is a mathematician, so the paper is quite dense and challenging for most engineering students. Nonetheless, it demonstrates that modern CT theory can effectively handle longitudinally truncated data.</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Earlier, I mentioned that in the second generation, data truncation happens transversely, while helical CT mainly deals with longitudinal data truncation, which can be seen as a symmetric problem.</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F30534E-9FB8-46AE-8E3B-5675B268AE6A}" type="slidenum">
              <a:rPr kumimoji="0" lang="en-US" sz="1200" b="0" i="0" u="none" strike="noStrike" kern="1200" cap="none" spc="0" normalizeH="0" baseline="0" noProof="0" smtClean="0">
                <a:ln>
                  <a:noFill/>
                </a:ln>
                <a:solidFill>
                  <a:srgbClr val="000000"/>
                </a:solidFill>
                <a:effectLst/>
                <a:uLnTx/>
                <a:uFillTx/>
                <a:latin typeface="Garamond" pitchFamily="18" charset="0"/>
                <a:ea typeface="+mn-ea"/>
                <a:cs typeface="Times New Roman"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sz="1200" b="0" i="0" u="none" strike="noStrike" kern="1200" cap="none" spc="0" normalizeH="0" baseline="0" noProof="0">
              <a:ln>
                <a:noFill/>
              </a:ln>
              <a:solidFill>
                <a:srgbClr val="000000"/>
              </a:solidFill>
              <a:effectLst/>
              <a:uLnTx/>
              <a:uFillTx/>
              <a:latin typeface="Garamond" pitchFamily="18" charset="0"/>
              <a:ea typeface="+mn-ea"/>
              <a:cs typeface="Times New Roman" pitchFamily="18" charset="0"/>
            </a:endParaRPr>
          </a:p>
        </p:txBody>
      </p:sp>
    </p:spTree>
    <p:extLst>
      <p:ext uri="{BB962C8B-B14F-4D97-AF65-F5344CB8AC3E}">
        <p14:creationId xmlns:p14="http://schemas.microsoft.com/office/powerpoint/2010/main" val="36606860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77500" lnSpcReduction="20000"/>
          </a:bodyPr>
          <a:lstStyle/>
          <a:p>
            <a:r>
              <a:rPr lang="en-US" sz="1200" b="0" i="0" kern="1200" dirty="0">
                <a:solidFill>
                  <a:schemeClr val="tx1"/>
                </a:solidFill>
                <a:effectLst/>
                <a:latin typeface="Arial" charset="0"/>
                <a:ea typeface="ＭＳ Ｐゴシック" pitchFamily="116" charset="-128"/>
                <a:cs typeface="+mn-cs"/>
              </a:rPr>
              <a:t>There is also an interesting transverse data truncation problem.</a:t>
            </a:r>
          </a:p>
          <a:p>
            <a:r>
              <a:rPr lang="en-US" sz="1200" b="0" i="0" kern="1200" dirty="0">
                <a:solidFill>
                  <a:schemeClr val="tx1"/>
                </a:solidFill>
                <a:effectLst/>
                <a:latin typeface="Arial" charset="0"/>
                <a:ea typeface="ＭＳ Ｐゴシック" pitchFamily="116" charset="-128"/>
                <a:cs typeface="+mn-cs"/>
              </a:rPr>
              <a:t>Imagine your cross-section represents the green base, while the blue area is a smaller region of interest, or ROI.</a:t>
            </a:r>
          </a:p>
          <a:p>
            <a:r>
              <a:rPr lang="en-US" sz="1200" b="0" i="0" kern="1200" dirty="0">
                <a:solidFill>
                  <a:schemeClr val="tx1"/>
                </a:solidFill>
                <a:effectLst/>
                <a:latin typeface="Arial" charset="0"/>
                <a:ea typeface="ＭＳ Ｐゴシック" pitchFamily="116" charset="-128"/>
                <a:cs typeface="+mn-cs"/>
              </a:rPr>
              <a:t>Perhaps you’re only interested in the heart, or in the ear if planning a cochlear implant.</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In this case, the ROI is small. You might use a narrow fan beam targeted only through the ROI, then rotate as in third-generation fan beam geometry. This means the projection data is transversely truncated on both sides.</a:t>
            </a:r>
          </a:p>
          <a:p>
            <a:r>
              <a:rPr lang="en-US" sz="1200" b="0" i="0" kern="1200" dirty="0">
                <a:solidFill>
                  <a:schemeClr val="tx1"/>
                </a:solidFill>
                <a:effectLst/>
                <a:latin typeface="Arial" charset="0"/>
                <a:ea typeface="ＭＳ Ｐゴシック" pitchFamily="116" charset="-128"/>
                <a:cs typeface="+mn-cs"/>
              </a:rPr>
              <a:t>With truncation on both edges, the Fourier slice theorem no longer applies, making reconstruction very challenging.</a:t>
            </a:r>
          </a:p>
          <a:p>
            <a:r>
              <a:rPr lang="en-US" sz="1200" b="0" i="0" kern="1200" dirty="0">
                <a:solidFill>
                  <a:schemeClr val="tx1"/>
                </a:solidFill>
                <a:effectLst/>
                <a:latin typeface="Arial" charset="0"/>
                <a:ea typeface="ＭＳ Ｐゴシック" pitchFamily="116" charset="-128"/>
                <a:cs typeface="+mn-cs"/>
              </a:rPr>
              <a:t>Mathematically, this “interior problem” has no unique solution, meaning multiple structures could produce identical data, and you wouldn’t know which is correct.</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Several years ago, my group revisited and solved this problem, which we felt very proud of.</a:t>
            </a:r>
          </a:p>
          <a:p>
            <a:r>
              <a:rPr lang="en-US" sz="1200" b="0" i="0" kern="1200" dirty="0">
                <a:solidFill>
                  <a:schemeClr val="tx1"/>
                </a:solidFill>
                <a:effectLst/>
                <a:latin typeface="Arial" charset="0"/>
                <a:ea typeface="ＭＳ Ｐゴシック" pitchFamily="116" charset="-128"/>
                <a:cs typeface="+mn-cs"/>
              </a:rPr>
              <a:t>While the classical interior problem’s non-uniqueness holds in unrestricted function spaces, we showed that introducing prior knowledge allows exact reconstruction. </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For example, if you know a small sub-region of the ROI, such as air in the airway or blood in the aorta, you can use that known X-ray attenuation coefficient as a reference. This prior information enables theoretical, exact reconstruction within the ROI from truncated data, a method called interior tomography. Our work was well received, although reviewers raised important questions.</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One student tested whether blood density varies among different races or sexes, finding it consistent across populations.</a:t>
            </a:r>
          </a:p>
          <a:p>
            <a:r>
              <a:rPr lang="en-US" sz="1200" b="0" i="0" kern="1200" dirty="0">
                <a:solidFill>
                  <a:schemeClr val="tx1"/>
                </a:solidFill>
                <a:effectLst/>
                <a:latin typeface="Arial" charset="0"/>
                <a:ea typeface="ＭＳ Ｐゴシック" pitchFamily="116" charset="-128"/>
                <a:cs typeface="+mn-cs"/>
              </a:rPr>
              <a:t>This allowed us to use blood density as a stable reference in cardiac imaging, so you only need to scan the heart, reducing radiation dose.</a:t>
            </a:r>
          </a:p>
          <a:p>
            <a:r>
              <a:rPr lang="en-US" sz="1200" b="0" i="0" kern="1200" dirty="0">
                <a:solidFill>
                  <a:schemeClr val="tx1"/>
                </a:solidFill>
                <a:effectLst/>
                <a:latin typeface="Arial" charset="0"/>
                <a:ea typeface="ＭＳ Ｐゴシック" pitchFamily="116" charset="-128"/>
                <a:cs typeface="+mn-cs"/>
              </a:rPr>
              <a:t>Later, reviewers pointed out that contrast agents—like iodine injected during CT angiography—change blood density, so you can’t always rely on a fixed reference.</a:t>
            </a:r>
          </a:p>
          <a:p>
            <a:r>
              <a:rPr lang="en-US" sz="1200" b="0" i="0" kern="1200" dirty="0">
                <a:solidFill>
                  <a:schemeClr val="tx1"/>
                </a:solidFill>
                <a:effectLst/>
                <a:latin typeface="Arial" charset="0"/>
                <a:ea typeface="ＭＳ Ｐゴシック" pitchFamily="116" charset="-128"/>
                <a:cs typeface="+mn-cs"/>
              </a:rPr>
              <a:t>This challenge led us to develop a new solution.</a:t>
            </a: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9F30534E-9FB8-46AE-8E3B-5675B268AE6A}" type="slidenum">
              <a:rPr kumimoji="0" lang="en-US" sz="1200" b="0" i="0" u="none" strike="noStrike" kern="1200" cap="none" spc="0" normalizeH="0" baseline="0" noProof="0" smtClean="0">
                <a:ln>
                  <a:noFill/>
                </a:ln>
                <a:solidFill>
                  <a:prstClr val="black"/>
                </a:solidFill>
                <a:effectLst/>
                <a:uLnTx/>
                <a:uFillTx/>
                <a:latin typeface="Garamond" pitchFamily="18" charset="0"/>
                <a:ea typeface="+mn-ea"/>
                <a:cs typeface="Times New Roman" pitchFamily="18" charset="0"/>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Garamond" pitchFamily="18" charset="0"/>
              <a:ea typeface="+mn-ea"/>
              <a:cs typeface="Times New Roman" pitchFamily="18" charset="0"/>
            </a:endParaRPr>
          </a:p>
        </p:txBody>
      </p:sp>
    </p:spTree>
    <p:extLst>
      <p:ext uri="{BB962C8B-B14F-4D97-AF65-F5344CB8AC3E}">
        <p14:creationId xmlns:p14="http://schemas.microsoft.com/office/powerpoint/2010/main" val="22264836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In the new approach, we assume there is no known sub-region.</a:t>
            </a:r>
          </a:p>
          <a:p>
            <a:r>
              <a:rPr lang="en-US" sz="1200" b="0" i="0" kern="1200" dirty="0">
                <a:solidFill>
                  <a:schemeClr val="tx1"/>
                </a:solidFill>
                <a:effectLst/>
                <a:latin typeface="Arial" charset="0"/>
                <a:ea typeface="ＭＳ Ｐゴシック" pitchFamily="116" charset="-128"/>
                <a:cs typeface="+mn-cs"/>
              </a:rPr>
              <a:t>Instead, we model the region of interest as composed of finitely many sub-regions, each modeled by piecewise polynomials.</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The boundaries of these sub-regions need not be known in advance. Each sub-region can be approximated by constant, quadratic, or more general multivariable polynomials.</a:t>
            </a:r>
          </a:p>
          <a:p>
            <a:r>
              <a:rPr lang="en-US" sz="1200" b="0" i="0" kern="1200" dirty="0">
                <a:solidFill>
                  <a:schemeClr val="tx1"/>
                </a:solidFill>
                <a:effectLst/>
                <a:latin typeface="Arial" charset="0"/>
                <a:ea typeface="ＭＳ Ｐゴシック" pitchFamily="116" charset="-128"/>
                <a:cs typeface="+mn-cs"/>
              </a:rPr>
              <a:t>This assumption matches the idea of band-limited signals from sampling theory.</a:t>
            </a:r>
          </a:p>
          <a:p>
            <a:r>
              <a:rPr lang="en-US" sz="1200" b="0" i="0" kern="1200" dirty="0">
                <a:solidFill>
                  <a:schemeClr val="tx1"/>
                </a:solidFill>
                <a:effectLst/>
                <a:latin typeface="Arial" charset="0"/>
                <a:ea typeface="ＭＳ Ｐゴシック" pitchFamily="116" charset="-128"/>
                <a:cs typeface="+mn-cs"/>
              </a:rPr>
              <a:t>With this sparsity-based model, where the ROI is decomposed into a small number of smooth regions, the interior reconstruction problem becomes solvable.</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For example, in a chest CT scan, you can reconstruct the whole chest from all data or just from truncated data restricted to an ROI.</a:t>
            </a:r>
          </a:p>
          <a:p>
            <a:r>
              <a:rPr lang="en-US" sz="1200" b="0" i="0" kern="1200" dirty="0">
                <a:solidFill>
                  <a:schemeClr val="tx1"/>
                </a:solidFill>
                <a:effectLst/>
                <a:latin typeface="Arial" charset="0"/>
                <a:ea typeface="ＭＳ Ｐゴシック" pitchFamily="116" charset="-128"/>
                <a:cs typeface="+mn-cs"/>
              </a:rPr>
              <a:t>Here is a real dataset scanned on a Siemens scanner demonstrating this.</a:t>
            </a:r>
          </a:p>
          <a:p>
            <a:r>
              <a:rPr lang="en-US" sz="1200" b="0" i="0" kern="1200" dirty="0">
                <a:solidFill>
                  <a:schemeClr val="tx1"/>
                </a:solidFill>
                <a:effectLst/>
                <a:latin typeface="Arial" charset="0"/>
                <a:ea typeface="ＭＳ Ｐゴシック" pitchFamily="116" charset="-128"/>
                <a:cs typeface="+mn-cs"/>
              </a:rPr>
              <a:t>Interior tomography is no longer a mathematical curiosity but delivers practically good reconstruction results.</a:t>
            </a:r>
          </a:p>
          <a:p>
            <a:br>
              <a:rPr lang="en-US" dirty="0"/>
            </a:br>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24</a:t>
            </a:fld>
            <a:endParaRPr lang="en-US"/>
          </a:p>
        </p:txBody>
      </p:sp>
    </p:spTree>
    <p:extLst>
      <p:ext uri="{BB962C8B-B14F-4D97-AF65-F5344CB8AC3E}">
        <p14:creationId xmlns:p14="http://schemas.microsoft.com/office/powerpoint/2010/main" val="17972820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r>
              <a:rPr lang="en-US" sz="1200" b="0" i="0" kern="1200" dirty="0">
                <a:solidFill>
                  <a:schemeClr val="tx1"/>
                </a:solidFill>
                <a:effectLst/>
                <a:latin typeface="Arial" charset="0"/>
                <a:ea typeface="ＭＳ Ｐゴシック" pitchFamily="116" charset="-128"/>
                <a:cs typeface="+mn-cs"/>
              </a:rPr>
              <a:t>Let me add some comparison between classic CT and interior tomography.</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According to classical theory, which we learned and which I explained in textbooks, you need to collect all data to satisfy the data sufficiency condition—usually a fan beam or cone beam that covers the entire cross-section or object.</a:t>
            </a:r>
          </a:p>
          <a:p>
            <a:r>
              <a:rPr lang="en-US" sz="1200" b="0" i="0" kern="1200" dirty="0">
                <a:solidFill>
                  <a:schemeClr val="tx1"/>
                </a:solidFill>
                <a:effectLst/>
                <a:latin typeface="Arial" charset="0"/>
                <a:ea typeface="ＭＳ Ｐゴシック" pitchFamily="116" charset="-128"/>
                <a:cs typeface="+mn-cs"/>
              </a:rPr>
              <a:t>The data must comprehensively cover the object for accurate reconstruction.</a:t>
            </a:r>
          </a:p>
          <a:p>
            <a:r>
              <a:rPr lang="en-US" sz="1200" b="0" i="0" kern="1200" dirty="0">
                <a:solidFill>
                  <a:schemeClr val="tx1"/>
                </a:solidFill>
                <a:effectLst/>
                <a:latin typeface="Arial" charset="0"/>
                <a:ea typeface="ＭＳ Ｐゴシック" pitchFamily="116" charset="-128"/>
                <a:cs typeface="+mn-cs"/>
              </a:rPr>
              <a:t>Interior tomography, however, only requires partial data limited to the region of interest.</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Thus, with filtered </a:t>
            </a:r>
            <a:r>
              <a:rPr lang="en-US" sz="1200" b="0" i="0" kern="1200" dirty="0" err="1">
                <a:solidFill>
                  <a:schemeClr val="tx1"/>
                </a:solidFill>
                <a:effectLst/>
                <a:latin typeface="Arial" charset="0"/>
                <a:ea typeface="ＭＳ Ｐゴシック" pitchFamily="116" charset="-128"/>
                <a:cs typeface="+mn-cs"/>
              </a:rPr>
              <a:t>backprojection</a:t>
            </a:r>
            <a:r>
              <a:rPr lang="en-US" sz="1200" b="0" i="0" kern="1200" dirty="0">
                <a:solidFill>
                  <a:schemeClr val="tx1"/>
                </a:solidFill>
                <a:effectLst/>
                <a:latin typeface="Arial" charset="0"/>
                <a:ea typeface="ＭＳ Ｐゴシック" pitchFamily="116" charset="-128"/>
                <a:cs typeface="+mn-cs"/>
              </a:rPr>
              <a:t>, classic CT reconstructs a global image, like a wholesale business covering the entire area.</a:t>
            </a:r>
          </a:p>
          <a:p>
            <a:r>
              <a:rPr lang="en-US" sz="1200" b="0" i="0" kern="1200" dirty="0">
                <a:solidFill>
                  <a:schemeClr val="tx1"/>
                </a:solidFill>
                <a:effectLst/>
                <a:latin typeface="Arial" charset="0"/>
                <a:ea typeface="ＭＳ Ｐゴシック" pitchFamily="116" charset="-128"/>
                <a:cs typeface="+mn-cs"/>
              </a:rPr>
              <a:t>Interior tomography reconstructs a smaller, targeted area—like retail shopping.</a:t>
            </a:r>
          </a:p>
          <a:p>
            <a:r>
              <a:rPr lang="en-US" sz="1200" b="0" i="0" kern="1200" dirty="0">
                <a:solidFill>
                  <a:schemeClr val="tx1"/>
                </a:solidFill>
                <a:effectLst/>
                <a:latin typeface="Arial" charset="0"/>
                <a:ea typeface="ＭＳ Ｐゴシック" pitchFamily="116" charset="-128"/>
                <a:cs typeface="+mn-cs"/>
              </a:rPr>
              <a:t>This opens up new opportunities, providing flexibility and precision.</a:t>
            </a:r>
          </a:p>
          <a:p>
            <a:r>
              <a:rPr lang="en-US" sz="1200" b="0" i="0" kern="1200" dirty="0">
                <a:solidFill>
                  <a:schemeClr val="tx1"/>
                </a:solidFill>
                <a:effectLst/>
                <a:latin typeface="Arial" charset="0"/>
                <a:ea typeface="ＭＳ Ｐゴシック" pitchFamily="116" charset="-128"/>
                <a:cs typeface="+mn-cs"/>
              </a:rPr>
              <a:t>You only need to shoot X-rays through the important region, reducing dose and focusing on clinical needs.</a:t>
            </a:r>
          </a:p>
        </p:txBody>
      </p:sp>
      <p:sp>
        <p:nvSpPr>
          <p:cNvPr id="4" name="Slide Number Placeholder 3"/>
          <p:cNvSpPr>
            <a:spLocks noGrp="1"/>
          </p:cNvSpPr>
          <p:nvPr>
            <p:ph type="sldNum" sz="quarter" idx="10"/>
          </p:nvPr>
        </p:nvSpPr>
        <p:spPr/>
        <p:txBody>
          <a:bodyPr/>
          <a:lstStyle/>
          <a:p>
            <a:fld id="{9F30534E-9FB8-46AE-8E3B-5675B268AE6A}" type="slidenum">
              <a:rPr lang="en-US" smtClean="0"/>
              <a:pPr/>
              <a:t>25</a:t>
            </a:fld>
            <a:endParaRPr lang="en-US"/>
          </a:p>
        </p:txBody>
      </p:sp>
    </p:spTree>
    <p:extLst>
      <p:ext uri="{BB962C8B-B14F-4D97-AF65-F5344CB8AC3E}">
        <p14:creationId xmlns:p14="http://schemas.microsoft.com/office/powerpoint/2010/main" val="10293595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fontScale="92500" lnSpcReduction="10000"/>
          </a:bodyPr>
          <a:lstStyle/>
          <a:p>
            <a:r>
              <a:rPr lang="en-US" sz="1200" b="0" i="0" kern="1200" dirty="0">
                <a:solidFill>
                  <a:schemeClr val="tx1"/>
                </a:solidFill>
                <a:effectLst/>
                <a:latin typeface="Arial" charset="0"/>
                <a:ea typeface="ＭＳ Ｐゴシック" pitchFamily="116" charset="-128"/>
                <a:cs typeface="+mn-cs"/>
              </a:rPr>
              <a:t>I have given multiple presentations on interior tomography. One key idea is that interior tomography uses less data—less is more in many ways. Less data means a deeper understanding of imaging principles. We can handle larger objects, use less radiation dose, and achieve faster scanning.</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Why is it faster? All scanning geometries, from first to helical generations, aim to speed up scanning. A cone beam is better than a fan beam because it allows parallel data acquisition. Interior tomography takes this even further by enabling higher-level parallelism with multiple X-ray sources and smaller detector arrays.</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In the extreme, you could have many X-ray focal spots, possibly based on emerging technologies like carbon nanotube cold emission X-ray sources. These enable distributed X-ray cells with small detector elements arranged similarly to the fourth-generation geometry.</a:t>
            </a:r>
          </a:p>
          <a:p>
            <a:r>
              <a:rPr lang="en-US" sz="1200" b="0" i="0" kern="1200" dirty="0">
                <a:solidFill>
                  <a:schemeClr val="tx1"/>
                </a:solidFill>
                <a:effectLst/>
                <a:latin typeface="Arial" charset="0"/>
                <a:ea typeface="ＭＳ Ｐゴシック" pitchFamily="116" charset="-128"/>
                <a:cs typeface="+mn-cs"/>
              </a:rPr>
              <a:t>At any instant, such a system could collect multiple truncated projections. Handling data truncation like this allows reconstruction focused on small regions of interest, achieving the fastest possible tomographic imaging speed. You cannot go faster than the speed of light, which governs X-ray photon travel.</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We filed for intellectual property on this concept at Virginia Tech. Later, I will discuss the potential of interior tomography in cardiac imaging.</a:t>
            </a:r>
          </a:p>
        </p:txBody>
      </p:sp>
      <p:sp>
        <p:nvSpPr>
          <p:cNvPr id="4" name="Slide Number Placeholder 3"/>
          <p:cNvSpPr>
            <a:spLocks noGrp="1"/>
          </p:cNvSpPr>
          <p:nvPr>
            <p:ph type="sldNum" sz="quarter" idx="10"/>
          </p:nvPr>
        </p:nvSpPr>
        <p:spPr/>
        <p:txBody>
          <a:bodyPr/>
          <a:lstStyle/>
          <a:p>
            <a:fld id="{9F30534E-9FB8-46AE-8E3B-5675B268AE6A}" type="slidenum">
              <a:rPr lang="en-US" smtClean="0"/>
              <a:pPr/>
              <a:t>26</a:t>
            </a:fld>
            <a:endParaRPr lang="en-US"/>
          </a:p>
        </p:txBody>
      </p:sp>
    </p:spTree>
    <p:extLst>
      <p:ext uri="{BB962C8B-B14F-4D97-AF65-F5344CB8AC3E}">
        <p14:creationId xmlns:p14="http://schemas.microsoft.com/office/powerpoint/2010/main" val="27966757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Now, let me explain CT scanner architecture. To reconstruct images, we rely on line integrals from X-ray projections, using filtered </a:t>
            </a:r>
            <a:r>
              <a:rPr lang="en-US" sz="1200" b="0" i="0" kern="1200" dirty="0" err="1">
                <a:solidFill>
                  <a:schemeClr val="tx1"/>
                </a:solidFill>
                <a:effectLst/>
                <a:latin typeface="Arial" charset="0"/>
                <a:ea typeface="ＭＳ Ｐゴシック" pitchFamily="116" charset="-128"/>
                <a:cs typeface="+mn-cs"/>
              </a:rPr>
              <a:t>backprojection</a:t>
            </a:r>
            <a:r>
              <a:rPr lang="en-US" sz="1200" b="0" i="0" kern="1200" dirty="0">
                <a:solidFill>
                  <a:schemeClr val="tx1"/>
                </a:solidFill>
                <a:effectLst/>
                <a:latin typeface="Arial" charset="0"/>
                <a:ea typeface="ＭＳ Ｐゴシック" pitchFamily="116" charset="-128"/>
                <a:cs typeface="+mn-cs"/>
              </a:rPr>
              <a:t> and Fourier transform-based reconstruction, or interior tomography for region-of-interest reconstruction.</a:t>
            </a:r>
          </a:p>
          <a:p>
            <a:r>
              <a:rPr lang="en-US" sz="1200" b="0" i="0" kern="1200" dirty="0">
                <a:solidFill>
                  <a:schemeClr val="tx1"/>
                </a:solidFill>
                <a:effectLst/>
                <a:latin typeface="Arial" charset="0"/>
                <a:ea typeface="ＭＳ Ｐゴシック" pitchFamily="116" charset="-128"/>
                <a:cs typeface="+mn-cs"/>
              </a:rPr>
              <a:t>To acquire this data, you need hardware: the CT scanner itself. This is a donut-shaped structure called the gantry, which is the framework holding all components.</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Inside, you find X-ray sources and collimators that shape the beam and filter out low-energy X-rays. Low-energy photons won’t penetrate the patient and only add an unwanted dose.</a:t>
            </a:r>
          </a:p>
          <a:p>
            <a:r>
              <a:rPr lang="en-US" sz="1200" b="0" i="0" kern="1200" dirty="0">
                <a:solidFill>
                  <a:schemeClr val="tx1"/>
                </a:solidFill>
                <a:effectLst/>
                <a:latin typeface="Arial" charset="0"/>
                <a:ea typeface="ＭＳ Ｐゴシック" pitchFamily="116" charset="-128"/>
                <a:cs typeface="+mn-cs"/>
              </a:rPr>
              <a:t>Collimators also reject scattered radiation to ensure the measured signal corresponds closely to the direct line integrals.</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The scanner is a sophisticated device: you place the patient in the gantry, and from that, you acquire many images that resolve internal structures clearly.</a:t>
            </a:r>
          </a:p>
          <a:p>
            <a:br>
              <a:rPr lang="en-US" dirty="0"/>
            </a:br>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27</a:t>
            </a:fld>
            <a:endParaRPr lang="en-US"/>
          </a:p>
        </p:txBody>
      </p:sp>
    </p:spTree>
    <p:extLst>
      <p:ext uri="{BB962C8B-B14F-4D97-AF65-F5344CB8AC3E}">
        <p14:creationId xmlns:p14="http://schemas.microsoft.com/office/powerpoint/2010/main" val="22240970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Let me show you a typical CT scanner layout. You have the X-ray tube, which is quite heavy—for example, our lab’s donated GE tube is heavy.</a:t>
            </a:r>
          </a:p>
          <a:p>
            <a:r>
              <a:rPr lang="en-US" sz="1200" b="0" i="0" kern="1200" dirty="0">
                <a:solidFill>
                  <a:schemeClr val="tx1"/>
                </a:solidFill>
                <a:effectLst/>
                <a:latin typeface="Arial" charset="0"/>
                <a:ea typeface="ＭＳ Ｐゴシック" pitchFamily="116" charset="-128"/>
                <a:cs typeface="+mn-cs"/>
              </a:rPr>
              <a:t>Powering the tube requires a high-voltage supply and a cooling system; scanning consumes energy and heats the tube.</a:t>
            </a:r>
          </a:p>
          <a:p>
            <a:r>
              <a:rPr lang="en-US" sz="1200" b="0" i="0" kern="1200" dirty="0">
                <a:solidFill>
                  <a:schemeClr val="tx1"/>
                </a:solidFill>
                <a:effectLst/>
                <a:latin typeface="Arial" charset="0"/>
                <a:ea typeface="ＭＳ Ｐゴシック" pitchFamily="116" charset="-128"/>
                <a:cs typeface="+mn-cs"/>
              </a:rPr>
              <a:t>Cooling is done with water or air to keep components at safe operating temperatures.</a:t>
            </a:r>
          </a:p>
          <a:p>
            <a:r>
              <a:rPr lang="en-US" sz="1200" b="0" i="0" kern="1200" dirty="0">
                <a:solidFill>
                  <a:schemeClr val="tx1"/>
                </a:solidFill>
                <a:effectLst/>
                <a:latin typeface="Arial" charset="0"/>
                <a:ea typeface="ＭＳ Ｐゴシック" pitchFamily="116" charset="-128"/>
                <a:cs typeface="+mn-cs"/>
              </a:rPr>
              <a:t>This entire setup is called the gantry. It includes the patient table where the patient lies, the detector array opposite the source, and collimators in front of the detectors.</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In conventional CT, the source, detectors, and associated hardware are mounted on the rotating gantry.</a:t>
            </a:r>
          </a:p>
          <a:p>
            <a:r>
              <a:rPr lang="en-US" sz="1200" b="0" i="0" kern="1200" dirty="0">
                <a:solidFill>
                  <a:schemeClr val="tx1"/>
                </a:solidFill>
                <a:effectLst/>
                <a:latin typeface="Arial" charset="0"/>
                <a:ea typeface="ＭＳ Ｐゴシック" pitchFamily="116" charset="-128"/>
                <a:cs typeface="+mn-cs"/>
              </a:rPr>
              <a:t>During scanning, the gantry physically rotates, typically half or a full circle, then reverses direction. This back-and-forth rotation is limited by cabling, which can tangle with repeated turns.</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For helical scanning, slip ring technology is employed. The slip ring lets you rotate continuously without cables twisting or breaking.</a:t>
            </a:r>
          </a:p>
          <a:p>
            <a:r>
              <a:rPr lang="en-US" sz="1200" b="0" i="0" kern="1200" dirty="0">
                <a:solidFill>
                  <a:schemeClr val="tx1"/>
                </a:solidFill>
                <a:effectLst/>
                <a:latin typeface="Arial" charset="0"/>
                <a:ea typeface="ＭＳ Ｐゴシック" pitchFamily="116" charset="-128"/>
                <a:cs typeface="+mn-cs"/>
              </a:rPr>
              <a:t>It consists of rings with carefully designed contacts to transmit power to the X-ray source and data from the detectors.</a:t>
            </a:r>
          </a:p>
          <a:p>
            <a:r>
              <a:rPr lang="en-US" sz="1200" b="0" i="0" kern="1200" dirty="0">
                <a:solidFill>
                  <a:schemeClr val="tx1"/>
                </a:solidFill>
                <a:effectLst/>
                <a:latin typeface="Arial" charset="0"/>
                <a:ea typeface="ＭＳ Ｐゴシック" pitchFamily="116" charset="-128"/>
                <a:cs typeface="+mn-cs"/>
              </a:rPr>
              <a:t>Slip ring technology is critical for continuous and fast scanning. It enables the transfer of data to the scanner’s computer or local storage during rotation.</a:t>
            </a:r>
          </a:p>
          <a:p>
            <a:r>
              <a:rPr lang="en-US" sz="1200" b="0" i="0" kern="1200" dirty="0">
                <a:solidFill>
                  <a:schemeClr val="tx1"/>
                </a:solidFill>
                <a:effectLst/>
                <a:latin typeface="Arial" charset="0"/>
                <a:ea typeface="ＭＳ Ｐゴシック" pitchFamily="116" charset="-128"/>
                <a:cs typeface="+mn-cs"/>
              </a:rPr>
              <a:t>When designing a CT scanner, the goal is faster and faster imaging speed, with the most demanding application being cardiac imaging—the holy grail of CT.</a:t>
            </a:r>
          </a:p>
        </p:txBody>
      </p:sp>
      <p:sp>
        <p:nvSpPr>
          <p:cNvPr id="4" name="Slide Number Placeholder 3"/>
          <p:cNvSpPr>
            <a:spLocks noGrp="1"/>
          </p:cNvSpPr>
          <p:nvPr>
            <p:ph type="sldNum" sz="quarter" idx="5"/>
          </p:nvPr>
        </p:nvSpPr>
        <p:spPr/>
        <p:txBody>
          <a:bodyPr/>
          <a:lstStyle/>
          <a:p>
            <a:fld id="{9F30534E-9FB8-46AE-8E3B-5675B268AE6A}" type="slidenum">
              <a:rPr lang="en-US" smtClean="0"/>
              <a:pPr/>
              <a:t>28</a:t>
            </a:fld>
            <a:endParaRPr lang="en-US"/>
          </a:p>
        </p:txBody>
      </p:sp>
    </p:spTree>
    <p:extLst>
      <p:ext uri="{BB962C8B-B14F-4D97-AF65-F5344CB8AC3E}">
        <p14:creationId xmlns:p14="http://schemas.microsoft.com/office/powerpoint/2010/main" val="14856538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At RPI, we have collaborated with GE Global Research Center and with Bruno Diem and others to develop optimized architectures for dedicated cardiac CT scanners.</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We published a paper last year on this topic.</a:t>
            </a:r>
          </a:p>
          <a:p>
            <a:r>
              <a:rPr lang="en-US" sz="1200" b="0" i="0" kern="1200" dirty="0">
                <a:solidFill>
                  <a:schemeClr val="tx1"/>
                </a:solidFill>
                <a:effectLst/>
                <a:latin typeface="Arial" charset="0"/>
                <a:ea typeface="ＭＳ Ｐゴシック" pitchFamily="116" charset="-128"/>
                <a:cs typeface="+mn-cs"/>
              </a:rPr>
              <a:t>Designing a CT scanner is much like designing a building or room—you consider architecture and optimal layout.</a:t>
            </a:r>
          </a:p>
          <a:p>
            <a:r>
              <a:rPr lang="en-US" sz="1200" b="0" i="0" kern="1200" dirty="0">
                <a:solidFill>
                  <a:schemeClr val="tx1"/>
                </a:solidFill>
                <a:effectLst/>
                <a:latin typeface="Arial" charset="0"/>
                <a:ea typeface="ＭＳ Ｐゴシック" pitchFamily="116" charset="-128"/>
                <a:cs typeface="+mn-cs"/>
              </a:rPr>
              <a:t>Our team is currently preparing a grant proposal to advance this research. The proposal is due soon and covers aspects not addressed in previous reviews.</a:t>
            </a:r>
          </a:p>
        </p:txBody>
      </p:sp>
      <p:sp>
        <p:nvSpPr>
          <p:cNvPr id="4" name="Slide Number Placeholder 3"/>
          <p:cNvSpPr>
            <a:spLocks noGrp="1"/>
          </p:cNvSpPr>
          <p:nvPr>
            <p:ph type="sldNum" sz="quarter" idx="5"/>
          </p:nvPr>
        </p:nvSpPr>
        <p:spPr/>
        <p:txBody>
          <a:bodyPr/>
          <a:lstStyle/>
          <a:p>
            <a:fld id="{9F30534E-9FB8-46AE-8E3B-5675B268AE6A}" type="slidenum">
              <a:rPr lang="en-US" smtClean="0"/>
              <a:pPr/>
              <a:t>29</a:t>
            </a:fld>
            <a:endParaRPr lang="en-US"/>
          </a:p>
        </p:txBody>
      </p:sp>
    </p:spTree>
    <p:extLst>
      <p:ext uri="{BB962C8B-B14F-4D97-AF65-F5344CB8AC3E}">
        <p14:creationId xmlns:p14="http://schemas.microsoft.com/office/powerpoint/2010/main" val="1582354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So, let’s look at the outline for today’s lecture.</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First, we’ll talk about projection data truncation—the issue when the X-ray projections don’t fully cover the object, which can cause artifacts.</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Next, we’ll discuss different scanning modes used in CT technology.</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Then, we will move on to common image artifacts that can degrade image quality.</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Finally, we’ll cover X-ray radiation dose, which is important because it can be harmful to patients if not properly managed.</a:t>
            </a:r>
          </a:p>
        </p:txBody>
      </p:sp>
      <p:sp>
        <p:nvSpPr>
          <p:cNvPr id="4" name="Slide Number Placeholder 3"/>
          <p:cNvSpPr>
            <a:spLocks noGrp="1"/>
          </p:cNvSpPr>
          <p:nvPr>
            <p:ph type="sldNum" sz="quarter" idx="5"/>
          </p:nvPr>
        </p:nvSpPr>
        <p:spPr/>
        <p:txBody>
          <a:bodyPr/>
          <a:lstStyle/>
          <a:p>
            <a:fld id="{9F30534E-9FB8-46AE-8E3B-5675B268AE6A}" type="slidenum">
              <a:rPr lang="en-US" smtClean="0"/>
              <a:pPr/>
              <a:t>3</a:t>
            </a:fld>
            <a:endParaRPr lang="en-US"/>
          </a:p>
        </p:txBody>
      </p:sp>
    </p:spTree>
    <p:extLst>
      <p:ext uri="{BB962C8B-B14F-4D97-AF65-F5344CB8AC3E}">
        <p14:creationId xmlns:p14="http://schemas.microsoft.com/office/powerpoint/2010/main" val="7707261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I am especially excited about this project, collaborating with GE.</a:t>
            </a:r>
          </a:p>
          <a:p>
            <a:r>
              <a:rPr lang="en-US" sz="1200" b="0" i="0" kern="1200" dirty="0">
                <a:solidFill>
                  <a:schemeClr val="tx1"/>
                </a:solidFill>
                <a:effectLst/>
                <a:latin typeface="Arial" charset="0"/>
                <a:ea typeface="ＭＳ Ｐゴシック" pitchFamily="116" charset="-128"/>
                <a:cs typeface="+mn-cs"/>
              </a:rPr>
              <a:t>Currently, cardiac CT scanners mostly use third-generation geometry, but with cone beam helical scanning mode, which some call improved third generation or helical cone beam generation.</a:t>
            </a:r>
          </a:p>
          <a:p>
            <a:r>
              <a:rPr lang="en-US" sz="1200" b="0" i="0" kern="1200" dirty="0">
                <a:solidFill>
                  <a:schemeClr val="tx1"/>
                </a:solidFill>
                <a:effectLst/>
                <a:latin typeface="Arial" charset="0"/>
                <a:ea typeface="ＭＳ Ｐゴシック" pitchFamily="116" charset="-128"/>
                <a:cs typeface="+mn-cs"/>
              </a:rPr>
              <a:t>This system is already very fast, capable of rotating three to four times per second.</a:t>
            </a:r>
          </a:p>
          <a:p>
            <a:r>
              <a:rPr lang="en-US" sz="1200" b="0" i="0" kern="1200" dirty="0">
                <a:solidFill>
                  <a:schemeClr val="tx1"/>
                </a:solidFill>
                <a:effectLst/>
                <a:latin typeface="Arial" charset="0"/>
                <a:ea typeface="ＭＳ Ｐゴシック" pitchFamily="116" charset="-128"/>
                <a:cs typeface="+mn-cs"/>
              </a:rPr>
              <a:t>The mechanical acceleration involved is astonishing—much higher than what’s involved in launching a space shuttle.</a:t>
            </a:r>
          </a:p>
          <a:p>
            <a:r>
              <a:rPr lang="en-US" sz="1200" b="0" i="0" kern="1200" dirty="0">
                <a:solidFill>
                  <a:schemeClr val="tx1"/>
                </a:solidFill>
                <a:effectLst/>
                <a:latin typeface="Arial" charset="0"/>
                <a:ea typeface="ＭＳ Ｐゴシック" pitchFamily="116" charset="-128"/>
                <a:cs typeface="+mn-cs"/>
              </a:rPr>
              <a:t>The current best temporal and spatial resolution for cardiac CT is about 500 microns.</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But according to cardiac surgeons I know, 100 micron resolution would solve many clinical challenges.</a:t>
            </a:r>
          </a:p>
          <a:p>
            <a:r>
              <a:rPr lang="en-US" sz="1200" b="0" i="0" kern="1200" dirty="0">
                <a:solidFill>
                  <a:schemeClr val="tx1"/>
                </a:solidFill>
                <a:effectLst/>
                <a:latin typeface="Arial" charset="0"/>
                <a:ea typeface="ＭＳ Ｐゴシック" pitchFamily="116" charset="-128"/>
                <a:cs typeface="+mn-cs"/>
              </a:rPr>
              <a:t>Improving cardiac CT resolution requires higher imaging speed to freeze the heart’s rapid motion on this fine scale.</a:t>
            </a:r>
          </a:p>
          <a:p>
            <a:r>
              <a:rPr lang="en-US" sz="1200" b="0" i="0" kern="1200" dirty="0">
                <a:solidFill>
                  <a:schemeClr val="tx1"/>
                </a:solidFill>
                <a:effectLst/>
                <a:latin typeface="Arial" charset="0"/>
                <a:ea typeface="ＭＳ Ｐゴシック" pitchFamily="116" charset="-128"/>
                <a:cs typeface="+mn-cs"/>
              </a:rPr>
              <a:t>However, as you increase rotation speed, the X-ray tube has less time to emit photons, limiting achievable image quality.</a:t>
            </a:r>
          </a:p>
          <a:p>
            <a:r>
              <a:rPr lang="en-US" sz="1200" b="0" i="0" kern="1200" dirty="0">
                <a:solidFill>
                  <a:schemeClr val="tx1"/>
                </a:solidFill>
                <a:effectLst/>
                <a:latin typeface="Arial" charset="0"/>
                <a:ea typeface="ＭＳ Ｐゴシック" pitchFamily="116" charset="-128"/>
                <a:cs typeface="+mn-cs"/>
              </a:rPr>
              <a:t>Our out-of-the-box solution uses interior tomography. We designed a stationary ring scanner to boost X-ray flux by orders of magnitude.</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Imagine a cardiac patient lying still while being scanned. You get immediate images.</a:t>
            </a:r>
          </a:p>
          <a:p>
            <a:r>
              <a:rPr lang="en-US" sz="1200" b="0" i="0" kern="1200" dirty="0">
                <a:solidFill>
                  <a:schemeClr val="tx1"/>
                </a:solidFill>
                <a:effectLst/>
                <a:latin typeface="Arial" charset="0"/>
                <a:ea typeface="ＭＳ Ｐゴシック" pitchFamily="116" charset="-128"/>
                <a:cs typeface="+mn-cs"/>
              </a:rPr>
              <a:t>When higher resolution is needed, the patient or ring can be translated to focus precisely on the region of interest.</a:t>
            </a:r>
          </a:p>
          <a:p>
            <a:r>
              <a:rPr lang="en-US" sz="1200" b="0" i="0" kern="1200" dirty="0">
                <a:solidFill>
                  <a:schemeClr val="tx1"/>
                </a:solidFill>
                <a:effectLst/>
                <a:latin typeface="Arial" charset="0"/>
                <a:ea typeface="ＭＳ Ｐゴシック" pitchFamily="116" charset="-128"/>
                <a:cs typeface="+mn-cs"/>
              </a:rPr>
              <a:t>This stationary ring can move up, down, left, or right to align perfectly with conventional cardiac CT images.</a:t>
            </a:r>
          </a:p>
          <a:p>
            <a:r>
              <a:rPr lang="en-US" sz="1200" b="0" i="0" kern="1200" dirty="0">
                <a:solidFill>
                  <a:schemeClr val="tx1"/>
                </a:solidFill>
                <a:effectLst/>
                <a:latin typeface="Arial" charset="0"/>
                <a:ea typeface="ＭＳ Ｐゴシック" pitchFamily="116" charset="-128"/>
                <a:cs typeface="+mn-cs"/>
              </a:rPr>
              <a:t>I believe this design is a promising way forward—an out-of-the-box solution for high-speed, high-resolution cardiac imaging.</a:t>
            </a:r>
          </a:p>
        </p:txBody>
      </p:sp>
      <p:sp>
        <p:nvSpPr>
          <p:cNvPr id="4" name="Slide Number Placeholder 3"/>
          <p:cNvSpPr>
            <a:spLocks noGrp="1"/>
          </p:cNvSpPr>
          <p:nvPr>
            <p:ph type="sldNum" sz="quarter" idx="5"/>
          </p:nvPr>
        </p:nvSpPr>
        <p:spPr/>
        <p:txBody>
          <a:bodyPr/>
          <a:lstStyle/>
          <a:p>
            <a:fld id="{9F30534E-9FB8-46AE-8E3B-5675B268AE6A}" type="slidenum">
              <a:rPr lang="en-US" smtClean="0"/>
              <a:pPr/>
              <a:t>30</a:t>
            </a:fld>
            <a:endParaRPr lang="en-US"/>
          </a:p>
        </p:txBody>
      </p:sp>
    </p:spTree>
    <p:extLst>
      <p:ext uri="{BB962C8B-B14F-4D97-AF65-F5344CB8AC3E}">
        <p14:creationId xmlns:p14="http://schemas.microsoft.com/office/powerpoint/2010/main" val="41762236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Now, let’s finish with the last two sections. First, image artifacts. I’ve mentioned image artifacts several times throughout this course. Tomographic images are meant to reveal the true underlying anatomical structure. However, for various reasons, the images sometimes show structures that aren’t actually present. These false structures are what we call image artifacts.</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If there’s no real structure present, what you see might just be noise. Sometimes, artifacts show up as streaks or stripes in the image, but obviously, there are no stripes inside the human body. They are just artifacts. We’ll discuss CT image quality considerations next, which include how artifacts impact the overall image quality.</a:t>
            </a:r>
          </a:p>
        </p:txBody>
      </p:sp>
      <p:sp>
        <p:nvSpPr>
          <p:cNvPr id="4" name="Slide Number Placeholder 3"/>
          <p:cNvSpPr>
            <a:spLocks noGrp="1"/>
          </p:cNvSpPr>
          <p:nvPr>
            <p:ph type="sldNum" sz="quarter" idx="5"/>
          </p:nvPr>
        </p:nvSpPr>
        <p:spPr/>
        <p:txBody>
          <a:bodyPr/>
          <a:lstStyle/>
          <a:p>
            <a:fld id="{9F30534E-9FB8-46AE-8E3B-5675B268AE6A}" type="slidenum">
              <a:rPr lang="en-US" smtClean="0"/>
              <a:pPr/>
              <a:t>31</a:t>
            </a:fld>
            <a:endParaRPr lang="en-US"/>
          </a:p>
        </p:txBody>
      </p:sp>
    </p:spTree>
    <p:extLst>
      <p:ext uri="{BB962C8B-B14F-4D97-AF65-F5344CB8AC3E}">
        <p14:creationId xmlns:p14="http://schemas.microsoft.com/office/powerpoint/2010/main" val="22342047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Starting with data sampling: In modern CT scanners, such as those from GE or Siemens, a typical rotation collects about 1,000 projections—sometimes slightly fewer, depending on the manufacturer, like 800 or 790.</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At each projection, the detector array works like a comb beam or multi-row detector, capturing thousands of data points along each ray path. For example, along one ray direction, you might have about 1,000 detector elements.</a:t>
            </a:r>
          </a:p>
          <a:p>
            <a:r>
              <a:rPr lang="en-US" sz="1200" b="0" i="0" kern="1200" dirty="0">
                <a:solidFill>
                  <a:schemeClr val="tx1"/>
                </a:solidFill>
                <a:effectLst/>
                <a:latin typeface="Arial" charset="0"/>
                <a:ea typeface="ＭＳ Ｐゴシック" pitchFamily="116" charset="-128"/>
                <a:cs typeface="+mn-cs"/>
              </a:rPr>
              <a:t>All these detector readings combine to define the scanner’s spatial resolution, often achieving sub-millimeter precision.</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In the future, we are aiming to improve this further, reaching resolutions on the order of 100 microns. This is challenging because every wire and detector element has limits, so current strategies often focus on targeting smaller regions of interest.</a:t>
            </a:r>
          </a:p>
          <a:p>
            <a:r>
              <a:rPr lang="en-US" sz="1200" b="0" i="0" kern="1200" dirty="0">
                <a:solidFill>
                  <a:schemeClr val="tx1"/>
                </a:solidFill>
                <a:effectLst/>
                <a:latin typeface="Arial" charset="0"/>
                <a:ea typeface="ＭＳ Ｐゴシック" pitchFamily="116" charset="-128"/>
                <a:cs typeface="+mn-cs"/>
              </a:rPr>
              <a:t>To resolve fine details, the angular sampling intervals and detector element sizes must be small enough, consistent with Fourier analysis and sampling theory.</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If the sampling rate is too low or the detector elements are too big, small features won’t be resolved clearly. For instance, with about 512 rays, you get fairly clear images. With fewer rays, small details become difficult to detect.</a:t>
            </a:r>
          </a:p>
          <a:p>
            <a:r>
              <a:rPr lang="en-US" sz="1200" b="0" i="0" kern="1200" dirty="0">
                <a:solidFill>
                  <a:schemeClr val="tx1"/>
                </a:solidFill>
                <a:effectLst/>
                <a:latin typeface="Arial" charset="0"/>
                <a:ea typeface="ＭＳ Ｐゴシック" pitchFamily="116" charset="-128"/>
                <a:cs typeface="+mn-cs"/>
              </a:rPr>
              <a:t>Angular sampling is also critical. If you have nearly 1,000 views around the object, image quality is good. Using fewer views leads to aliasing artifacts and lower image quality.</a:t>
            </a:r>
          </a:p>
          <a:p>
            <a:br>
              <a:rPr lang="en-US" dirty="0"/>
            </a:br>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32</a:t>
            </a:fld>
            <a:endParaRPr lang="en-US"/>
          </a:p>
        </p:txBody>
      </p:sp>
    </p:spTree>
    <p:extLst>
      <p:ext uri="{BB962C8B-B14F-4D97-AF65-F5344CB8AC3E}">
        <p14:creationId xmlns:p14="http://schemas.microsoft.com/office/powerpoint/2010/main" val="13172011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CT reconstruction relies on CT numbers, which are derived from Beer's law. Beer's law relates the incoming and attenuated X-ray intensities via a parameter called the linear attenuation coefficient, mu.</a:t>
            </a:r>
          </a:p>
          <a:p>
            <a:r>
              <a:rPr lang="en-US" sz="1200" b="0" i="0" kern="1200" dirty="0">
                <a:solidFill>
                  <a:schemeClr val="tx1"/>
                </a:solidFill>
                <a:effectLst/>
                <a:latin typeface="Arial" charset="0"/>
                <a:ea typeface="ＭＳ Ｐゴシック" pitchFamily="116" charset="-128"/>
                <a:cs typeface="+mn-cs"/>
              </a:rPr>
              <a:t>Data processing converts raw measurements into line integrals, which are then used to reconstruct mu values throughout the image.</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On the CT monitor, you don’t see mu values directly but relative values compared to water, since the human body is mostly water.</a:t>
            </a:r>
          </a:p>
          <a:p>
            <a:r>
              <a:rPr lang="en-US" sz="1200" b="0" i="0" kern="1200" dirty="0">
                <a:solidFill>
                  <a:schemeClr val="tx1"/>
                </a:solidFill>
                <a:effectLst/>
                <a:latin typeface="Arial" charset="0"/>
                <a:ea typeface="ＭＳ Ｐゴシック" pitchFamily="116" charset="-128"/>
                <a:cs typeface="+mn-cs"/>
              </a:rPr>
              <a:t>Thus, CT numbers indicate how much more or less dense a region is than water.</a:t>
            </a:r>
          </a:p>
          <a:p>
            <a:r>
              <a:rPr lang="en-US" sz="1200" b="0" i="0" kern="1200" dirty="0">
                <a:solidFill>
                  <a:schemeClr val="tx1"/>
                </a:solidFill>
                <a:effectLst/>
                <a:latin typeface="Arial" charset="0"/>
                <a:ea typeface="ＭＳ Ｐゴシック" pitchFamily="116" charset="-128"/>
                <a:cs typeface="+mn-cs"/>
              </a:rPr>
              <a:t>For example, bone has a CT number over 1000, air has about -1000, and water is defined as zero. The range is often magnified by 1000 times for visualization.</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This scale is sometimes called Hounsfield units, named after Sir Godfrey Hounsfield, the British engineer who developed the first CT scanner, which earned him a Nobel Prize for its revolutionary capability to reveal internal structures.</a:t>
            </a:r>
          </a:p>
        </p:txBody>
      </p:sp>
      <p:sp>
        <p:nvSpPr>
          <p:cNvPr id="4" name="Slide Number Placeholder 3"/>
          <p:cNvSpPr>
            <a:spLocks noGrp="1"/>
          </p:cNvSpPr>
          <p:nvPr>
            <p:ph type="sldNum" sz="quarter" idx="5"/>
          </p:nvPr>
        </p:nvSpPr>
        <p:spPr/>
        <p:txBody>
          <a:bodyPr/>
          <a:lstStyle/>
          <a:p>
            <a:fld id="{9F30534E-9FB8-46AE-8E3B-5675B268AE6A}" type="slidenum">
              <a:rPr lang="en-US" smtClean="0"/>
              <a:pPr/>
              <a:t>33</a:t>
            </a:fld>
            <a:endParaRPr lang="en-US"/>
          </a:p>
        </p:txBody>
      </p:sp>
    </p:spTree>
    <p:extLst>
      <p:ext uri="{BB962C8B-B14F-4D97-AF65-F5344CB8AC3E}">
        <p14:creationId xmlns:p14="http://schemas.microsoft.com/office/powerpoint/2010/main" val="36199477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Different body regions use different CT number windows for display. These windows are defined by minimum and maximum CT numbers, depending on the manufacturer or clinical application.</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For instance, the full range of CT numbers might be mapped to 256 grayscale levels on a display, from white to black.</a:t>
            </a:r>
          </a:p>
          <a:p>
            <a:r>
              <a:rPr lang="en-US" sz="1200" b="0" i="0" kern="1200" dirty="0">
                <a:solidFill>
                  <a:schemeClr val="tx1"/>
                </a:solidFill>
                <a:effectLst/>
                <a:latin typeface="Arial" charset="0"/>
                <a:ea typeface="ＭＳ Ｐゴシック" pitchFamily="116" charset="-128"/>
                <a:cs typeface="+mn-cs"/>
              </a:rPr>
              <a:t>The human eye can typically distinguish about 50 shades within a window.</a:t>
            </a:r>
          </a:p>
          <a:p>
            <a:r>
              <a:rPr lang="en-US" sz="1200" b="0" i="0" kern="1200" dirty="0">
                <a:solidFill>
                  <a:schemeClr val="tx1"/>
                </a:solidFill>
                <a:effectLst/>
                <a:latin typeface="Arial" charset="0"/>
                <a:ea typeface="ＭＳ Ｐゴシック" pitchFamily="116" charset="-128"/>
                <a:cs typeface="+mn-cs"/>
              </a:rPr>
              <a:t>If too many shades are presented, subtle differences become difficult to see.</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For lung imaging, for example, you might set the window maximum to about 250 Hounsfield units and the minimum to the air value.</a:t>
            </a:r>
          </a:p>
          <a:p>
            <a:r>
              <a:rPr lang="en-US" sz="1200" b="0" i="0" kern="1200" dirty="0">
                <a:solidFill>
                  <a:schemeClr val="tx1"/>
                </a:solidFill>
                <a:effectLst/>
                <a:latin typeface="Arial" charset="0"/>
                <a:ea typeface="ＭＳ Ｐゴシック" pitchFamily="116" charset="-128"/>
                <a:cs typeface="+mn-cs"/>
              </a:rPr>
              <a:t>Within this window, 256 gray levels help render tissues clearly. Anything outside the window appears clipped and is not visible.</a:t>
            </a:r>
          </a:p>
          <a:p>
            <a:r>
              <a:rPr lang="en-US" sz="1200" b="0" i="0" kern="1200" dirty="0">
                <a:solidFill>
                  <a:schemeClr val="tx1"/>
                </a:solidFill>
                <a:effectLst/>
                <a:latin typeface="Arial" charset="0"/>
                <a:ea typeface="ＭＳ Ｐゴシック" pitchFamily="116" charset="-128"/>
                <a:cs typeface="+mn-cs"/>
              </a:rPr>
              <a:t>This windowing is critical to tailoring visualization to different clinical needs.</a:t>
            </a:r>
          </a:p>
        </p:txBody>
      </p:sp>
      <p:sp>
        <p:nvSpPr>
          <p:cNvPr id="4" name="Slide Number Placeholder 3"/>
          <p:cNvSpPr>
            <a:spLocks noGrp="1"/>
          </p:cNvSpPr>
          <p:nvPr>
            <p:ph type="sldNum" sz="quarter" idx="5"/>
          </p:nvPr>
        </p:nvSpPr>
        <p:spPr/>
        <p:txBody>
          <a:bodyPr/>
          <a:lstStyle/>
          <a:p>
            <a:fld id="{9F30534E-9FB8-46AE-8E3B-5675B268AE6A}" type="slidenum">
              <a:rPr lang="en-US" smtClean="0"/>
              <a:pPr/>
              <a:t>34</a:t>
            </a:fld>
            <a:endParaRPr lang="en-US"/>
          </a:p>
        </p:txBody>
      </p:sp>
    </p:spTree>
    <p:extLst>
      <p:ext uri="{BB962C8B-B14F-4D97-AF65-F5344CB8AC3E}">
        <p14:creationId xmlns:p14="http://schemas.microsoft.com/office/powerpoint/2010/main" val="15519881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There are multiple resolution measures in CT. High-contrast resolution detects small objects adjacently positioned; for example, cardiac CT currently resolves about 500 microns.</a:t>
            </a:r>
          </a:p>
          <a:p>
            <a:r>
              <a:rPr lang="en-US" sz="1200" b="0" i="0" kern="1200" dirty="0">
                <a:solidFill>
                  <a:schemeClr val="tx1"/>
                </a:solidFill>
                <a:effectLst/>
                <a:latin typeface="Arial" charset="0"/>
                <a:ea typeface="ＭＳ Ｐゴシック" pitchFamily="116" charset="-128"/>
                <a:cs typeface="+mn-cs"/>
              </a:rPr>
              <a:t>If you want to detect even smaller details, down to 100 microns, you may need advanced methods like interior tomography that we’ve discussed extensively.</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Low-contrast resolution differentiates subtle intensity differences. This is important because tumors may look very similar to surrounding tissue.</a:t>
            </a:r>
          </a:p>
          <a:p>
            <a:r>
              <a:rPr lang="en-US" sz="1200" b="0" i="0" kern="1200" dirty="0">
                <a:solidFill>
                  <a:schemeClr val="tx1"/>
                </a:solidFill>
                <a:effectLst/>
                <a:latin typeface="Arial" charset="0"/>
                <a:ea typeface="ＭＳ Ｐゴシック" pitchFamily="116" charset="-128"/>
                <a:cs typeface="+mn-cs"/>
              </a:rPr>
              <a:t>Narrow window settings, chosen carefully with a mean and range, help highlight these subtle differences.</a:t>
            </a:r>
          </a:p>
          <a:p>
            <a:r>
              <a:rPr lang="en-US" sz="1200" b="0" i="0" kern="1200" dirty="0">
                <a:solidFill>
                  <a:schemeClr val="tx1"/>
                </a:solidFill>
                <a:effectLst/>
                <a:latin typeface="Arial" charset="0"/>
                <a:ea typeface="ＭＳ Ｐゴシック" pitchFamily="116" charset="-128"/>
                <a:cs typeface="+mn-cs"/>
              </a:rPr>
              <a:t>If the CT number difference is very small—say 5 to 10 Hounsfield units—and noise is comparable, detecting such differences requires boosting contrast effectively.</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Hence, low contrast resolution depends not just on hardware but also on image noise characteristics.</a:t>
            </a:r>
          </a:p>
          <a:p>
            <a:r>
              <a:rPr lang="en-US" sz="1200" b="0" i="0" kern="1200" dirty="0">
                <a:solidFill>
                  <a:schemeClr val="tx1"/>
                </a:solidFill>
                <a:effectLst/>
                <a:latin typeface="Arial" charset="0"/>
                <a:ea typeface="ＭＳ Ｐゴシック" pitchFamily="116" charset="-128"/>
                <a:cs typeface="+mn-cs"/>
              </a:rPr>
              <a:t>Temporal resolution is crucial for dynamic organs like the heart. To get high-resolution cardiac images, both spatial and temporal resolution must be adequate.</a:t>
            </a:r>
          </a:p>
          <a:p>
            <a:r>
              <a:rPr lang="en-US" sz="1200" b="0" i="0" kern="1200" dirty="0">
                <a:solidFill>
                  <a:schemeClr val="tx1"/>
                </a:solidFill>
                <a:effectLst/>
                <a:latin typeface="Arial" charset="0"/>
                <a:ea typeface="ＭＳ Ｐゴシック" pitchFamily="116" charset="-128"/>
                <a:cs typeface="+mn-cs"/>
              </a:rPr>
              <a:t>If your detector resolves fine details but scanning speed is too slow, motion blurring will reduce effective spatial resolution.</a:t>
            </a:r>
          </a:p>
          <a:p>
            <a:r>
              <a:rPr lang="en-US" sz="1200" b="0" i="0" kern="1200" dirty="0">
                <a:solidFill>
                  <a:schemeClr val="tx1"/>
                </a:solidFill>
                <a:effectLst/>
                <a:latin typeface="Arial" charset="0"/>
                <a:ea typeface="ＭＳ Ｐゴシック" pitchFamily="116" charset="-128"/>
                <a:cs typeface="+mn-cs"/>
              </a:rPr>
              <a:t>So, achieving both fast scanning and high spatial resolution is essential.</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Photon-counting detectors with elements as small as 55 microns are available, enabling very high-resolution imaging.</a:t>
            </a:r>
          </a:p>
          <a:p>
            <a:r>
              <a:rPr lang="en-US" sz="1200" b="0" i="0" kern="1200" dirty="0">
                <a:solidFill>
                  <a:schemeClr val="tx1"/>
                </a:solidFill>
                <a:effectLst/>
                <a:latin typeface="Arial" charset="0"/>
                <a:ea typeface="ＭＳ Ｐゴシック" pitchFamily="116" charset="-128"/>
                <a:cs typeface="+mn-cs"/>
              </a:rPr>
              <a:t>Combining this with interior tomography concepts and distributed thousands of photon-counting detector elements, it’s feasible to build a “magic ring” scanner that focuses on small regions of interest with resolution down to 100 microns.</a:t>
            </a:r>
          </a:p>
          <a:p>
            <a:r>
              <a:rPr lang="en-US" sz="1200" b="0" i="0" kern="1200" dirty="0">
                <a:solidFill>
                  <a:schemeClr val="tx1"/>
                </a:solidFill>
                <a:effectLst/>
                <a:latin typeface="Arial" charset="0"/>
                <a:ea typeface="ＭＳ Ｐゴシック" pitchFamily="116" charset="-128"/>
                <a:cs typeface="+mn-cs"/>
              </a:rPr>
              <a:t>This is an area of active research that we continue to pursue.</a:t>
            </a:r>
          </a:p>
        </p:txBody>
      </p:sp>
      <p:sp>
        <p:nvSpPr>
          <p:cNvPr id="4" name="Slide Number Placeholder 3"/>
          <p:cNvSpPr>
            <a:spLocks noGrp="1"/>
          </p:cNvSpPr>
          <p:nvPr>
            <p:ph type="sldNum" sz="quarter" idx="5"/>
          </p:nvPr>
        </p:nvSpPr>
        <p:spPr/>
        <p:txBody>
          <a:bodyPr/>
          <a:lstStyle/>
          <a:p>
            <a:fld id="{9F30534E-9FB8-46AE-8E3B-5675B268AE6A}" type="slidenum">
              <a:rPr lang="en-US" smtClean="0"/>
              <a:pPr/>
              <a:t>35</a:t>
            </a:fld>
            <a:endParaRPr lang="en-US"/>
          </a:p>
        </p:txBody>
      </p:sp>
    </p:spTree>
    <p:extLst>
      <p:ext uri="{BB962C8B-B14F-4D97-AF65-F5344CB8AC3E}">
        <p14:creationId xmlns:p14="http://schemas.microsoft.com/office/powerpoint/2010/main" val="41779819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The noise you see in CT images is due to quantum effects and other random variations. Several factors influence this noise level, such as the tube current, often referred to as MAS. When the tube current is high, the X-ray tube emits more photons, so the statistical fluctuations decrease, which means less noise.</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Image resolution also plays a key role. Think of pixel or voxel size in a simple way. If you have a large pixel, it collects many photons, resulting in a lower noise level. But if you target a very small, high-resolution pixel or voxel, fewer photons pass through it, so you need even more photons overall to maintain good image quality.</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This is why interior tomography is advantageous. Since it directs photons only through the small region of interest, it reduces unnecessary exposure while maintaining image quality for the target structure.</a:t>
            </a:r>
          </a:p>
        </p:txBody>
      </p:sp>
      <p:sp>
        <p:nvSpPr>
          <p:cNvPr id="4" name="Slide Number Placeholder 3"/>
          <p:cNvSpPr>
            <a:spLocks noGrp="1"/>
          </p:cNvSpPr>
          <p:nvPr>
            <p:ph type="sldNum" sz="quarter" idx="5"/>
          </p:nvPr>
        </p:nvSpPr>
        <p:spPr/>
        <p:txBody>
          <a:bodyPr/>
          <a:lstStyle/>
          <a:p>
            <a:fld id="{9F30534E-9FB8-46AE-8E3B-5675B268AE6A}" type="slidenum">
              <a:rPr lang="en-US" smtClean="0"/>
              <a:pPr/>
              <a:t>36</a:t>
            </a:fld>
            <a:endParaRPr lang="en-US"/>
          </a:p>
        </p:txBody>
      </p:sp>
    </p:spTree>
    <p:extLst>
      <p:ext uri="{BB962C8B-B14F-4D97-AF65-F5344CB8AC3E}">
        <p14:creationId xmlns:p14="http://schemas.microsoft.com/office/powerpoint/2010/main" val="33139626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Low contrast image resolution can be measured using resolution phantoms containing small test objects with subtle differences in density. These phantoms help to assess if the scanner and reconstruction algorithm can visualize objects with minor contrast differences.</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When contrast is poor, like between blood vessels and surrounding tissue, contrast agents such as iodine are injected. These agents highlight the vessels, making blood, tumors, and related structures more visible.</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This approach significantly improves low-contrast resolution, enabling better diagnosis and visualization of soft tissues.</a:t>
            </a:r>
          </a:p>
        </p:txBody>
      </p:sp>
      <p:sp>
        <p:nvSpPr>
          <p:cNvPr id="4" name="Slide Number Placeholder 3"/>
          <p:cNvSpPr>
            <a:spLocks noGrp="1"/>
          </p:cNvSpPr>
          <p:nvPr>
            <p:ph type="sldNum" sz="quarter" idx="5"/>
          </p:nvPr>
        </p:nvSpPr>
        <p:spPr/>
        <p:txBody>
          <a:bodyPr/>
          <a:lstStyle/>
          <a:p>
            <a:fld id="{9F30534E-9FB8-46AE-8E3B-5675B268AE6A}" type="slidenum">
              <a:rPr lang="en-US" smtClean="0"/>
              <a:pPr/>
              <a:t>37</a:t>
            </a:fld>
            <a:endParaRPr lang="en-US"/>
          </a:p>
        </p:txBody>
      </p:sp>
    </p:spTree>
    <p:extLst>
      <p:ext uri="{BB962C8B-B14F-4D97-AF65-F5344CB8AC3E}">
        <p14:creationId xmlns:p14="http://schemas.microsoft.com/office/powerpoint/2010/main" val="802054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Temporal resolution, so you see conventional CP scanning. You do one slice at a time. Then you</a:t>
            </a:r>
          </a:p>
          <a:p>
            <a:r>
              <a:rPr lang="en-US" dirty="0"/>
              <a:t>move the patient into the country by a small increment. Do again, patient, keep pressing. </a:t>
            </a:r>
          </a:p>
          <a:p>
            <a:endParaRPr lang="en-US" dirty="0"/>
          </a:p>
          <a:p>
            <a:r>
              <a:rPr lang="en-US" dirty="0"/>
              <a:t>So from slice to slice, you see some discontinuity. So this is not due to some pathological feature.</a:t>
            </a:r>
          </a:p>
          <a:p>
            <a:r>
              <a:rPr lang="en-US" dirty="0"/>
              <a:t>It's really due to motion artifacts that show the temporal resolution agent is good enough. But</a:t>
            </a:r>
          </a:p>
          <a:p>
            <a:r>
              <a:rPr lang="en-US" dirty="0"/>
              <a:t>With helical scanning, it's smoothed out, but you have some longitudinal blurring.</a:t>
            </a:r>
          </a:p>
          <a:p>
            <a:endParaRPr lang="en-US" dirty="0"/>
          </a:p>
          <a:p>
            <a:r>
              <a:rPr lang="en-US" dirty="0"/>
              <a:t>Here is the earlier algorithm. Later, I mentioned overlapping reconstruction. You really can</a:t>
            </a:r>
          </a:p>
          <a:p>
            <a:r>
              <a:rPr lang="en-US" dirty="0"/>
              <a:t>recover an image longitudinally and a better resolution than conventional scanning. Anyway,</a:t>
            </a:r>
          </a:p>
          <a:p>
            <a:r>
              <a:rPr lang="en-US" dirty="0"/>
              <a:t>so we wouldn't have time to go into details.</a:t>
            </a:r>
          </a:p>
        </p:txBody>
      </p:sp>
      <p:sp>
        <p:nvSpPr>
          <p:cNvPr id="4" name="Slide Number Placeholder 3"/>
          <p:cNvSpPr>
            <a:spLocks noGrp="1"/>
          </p:cNvSpPr>
          <p:nvPr>
            <p:ph type="sldNum" sz="quarter" idx="5"/>
          </p:nvPr>
        </p:nvSpPr>
        <p:spPr/>
        <p:txBody>
          <a:bodyPr/>
          <a:lstStyle/>
          <a:p>
            <a:fld id="{9F30534E-9FB8-46AE-8E3B-5675B268AE6A}" type="slidenum">
              <a:rPr lang="en-US" smtClean="0"/>
              <a:pPr/>
              <a:t>38</a:t>
            </a:fld>
            <a:endParaRPr lang="en-US"/>
          </a:p>
        </p:txBody>
      </p:sp>
    </p:spTree>
    <p:extLst>
      <p:ext uri="{BB962C8B-B14F-4D97-AF65-F5344CB8AC3E}">
        <p14:creationId xmlns:p14="http://schemas.microsoft.com/office/powerpoint/2010/main" val="23768720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Scattering artifacts occur due to scattered X-ray photons. Let me explain this with an example. Imagine sending an X-ray beam from the south direction through the body. Follow my cursor as I illustrate. The primary X-ray beam travels straight through a data element, creating the expected line integral for reconstruction.</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However, during measurement, some X-rays scatter in various directions. You might see scattering toward the right, left, or even backward directions. These scattered photons add a background signal that does not correspond to the direct transmission along the beam path.</a:t>
            </a:r>
          </a:p>
          <a:p>
            <a:r>
              <a:rPr lang="en-US" sz="1200" b="0" i="0" kern="1200" dirty="0">
                <a:solidFill>
                  <a:schemeClr val="tx1"/>
                </a:solidFill>
                <a:effectLst/>
                <a:latin typeface="Arial" charset="0"/>
                <a:ea typeface="ＭＳ Ｐゴシック" pitchFamily="116" charset="-128"/>
                <a:cs typeface="+mn-cs"/>
              </a:rPr>
              <a:t>Because of this scattered radiation, the detector picks up additional signals on top of the real primary X-rays. This extra background leads to artifacts in the image—usually appearing as low-frequency streaking or haze that reduces contrast and clarity.</a:t>
            </a:r>
          </a:p>
          <a:p>
            <a:r>
              <a:rPr lang="en-US" sz="1200" b="0" i="0" kern="1200" dirty="0">
                <a:solidFill>
                  <a:schemeClr val="tx1"/>
                </a:solidFill>
                <a:effectLst/>
                <a:latin typeface="Arial" charset="0"/>
                <a:ea typeface="ＭＳ Ｐゴシック" pitchFamily="116" charset="-128"/>
                <a:cs typeface="+mn-cs"/>
              </a:rPr>
              <a:t>If you correct for scattering components by estimating and subtracting them, you can restore the image quality close to the phantom reconstruction without scatter.</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One common method to reduce scatter is using beam blockers placed strategically. These beam blockers function to block certain parts of the primary radiation, allowing measurement of scatter separately and improved image correction.</a:t>
            </a:r>
          </a:p>
        </p:txBody>
      </p:sp>
      <p:sp>
        <p:nvSpPr>
          <p:cNvPr id="4" name="Slide Number Placeholder 3"/>
          <p:cNvSpPr>
            <a:spLocks noGrp="1"/>
          </p:cNvSpPr>
          <p:nvPr>
            <p:ph type="sldNum" sz="quarter" idx="5"/>
          </p:nvPr>
        </p:nvSpPr>
        <p:spPr/>
        <p:txBody>
          <a:bodyPr/>
          <a:lstStyle/>
          <a:p>
            <a:fld id="{9F30534E-9FB8-46AE-8E3B-5675B268AE6A}" type="slidenum">
              <a:rPr lang="en-US" smtClean="0"/>
              <a:pPr/>
              <a:t>39</a:t>
            </a:fld>
            <a:endParaRPr lang="en-US"/>
          </a:p>
        </p:txBody>
      </p:sp>
    </p:spTree>
    <p:extLst>
      <p:ext uri="{BB962C8B-B14F-4D97-AF65-F5344CB8AC3E}">
        <p14:creationId xmlns:p14="http://schemas.microsoft.com/office/powerpoint/2010/main" val="4226840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As we discussed in the previous lecture, when you collect X-ray projection data from an unimpeded perspective, you aim to reconstruct the image layer by layer, starting from the outermost shell.</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It’s like peeling an onion, gradually revealing each layer beneath the surface.</a:t>
            </a:r>
          </a:p>
          <a:p>
            <a:r>
              <a:rPr lang="en-US" sz="1200" b="0" i="0" kern="1200" dirty="0">
                <a:solidFill>
                  <a:schemeClr val="tx1"/>
                </a:solidFill>
                <a:effectLst/>
                <a:latin typeface="Arial" charset="0"/>
                <a:ea typeface="ＭＳ Ｐゴシック" pitchFamily="116" charset="-128"/>
                <a:cs typeface="+mn-cs"/>
              </a:rPr>
              <a:t>To achieve this, you need to have X-ray measurements along every line passing through the region of interest.</a:t>
            </a:r>
          </a:p>
          <a:p>
            <a:r>
              <a:rPr lang="en-US" sz="1200" b="0" i="0" kern="1200" dirty="0">
                <a:solidFill>
                  <a:schemeClr val="tx1"/>
                </a:solidFill>
                <a:effectLst/>
                <a:latin typeface="Arial" charset="0"/>
                <a:ea typeface="ＭＳ Ｐゴシック" pitchFamily="116" charset="-128"/>
                <a:cs typeface="+mn-cs"/>
              </a:rPr>
              <a:t>For each X-ray, you want to record the line integral—the total attenuation along that path.</a:t>
            </a:r>
          </a:p>
          <a:p>
            <a:r>
              <a:rPr lang="en-US" sz="1200" b="0" i="0" kern="1200" dirty="0">
                <a:solidFill>
                  <a:schemeClr val="tx1"/>
                </a:solidFill>
                <a:effectLst/>
                <a:latin typeface="Arial" charset="0"/>
                <a:ea typeface="ＭＳ Ｐゴシック" pitchFamily="116" charset="-128"/>
                <a:cs typeface="+mn-cs"/>
              </a:rPr>
              <a:t>This situation pertains to 2D image reconstruction.</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Always keep in mind the principle of unimpeded data acquisition.</a:t>
            </a:r>
          </a:p>
          <a:p>
            <a:r>
              <a:rPr lang="en-US" sz="1200" b="0" i="0" kern="1200" dirty="0">
                <a:solidFill>
                  <a:schemeClr val="tx1"/>
                </a:solidFill>
                <a:effectLst/>
                <a:latin typeface="Arial" charset="0"/>
                <a:ea typeface="ＭＳ Ｐゴシック" pitchFamily="116" charset="-128"/>
                <a:cs typeface="+mn-cs"/>
              </a:rPr>
              <a:t>We say there must be at least one point on the X-ray source trajectory for every line passing through the object.</a:t>
            </a:r>
          </a:p>
          <a:p>
            <a:r>
              <a:rPr lang="en-US" sz="1200" b="0" i="0" kern="1200" dirty="0">
                <a:solidFill>
                  <a:schemeClr val="tx1"/>
                </a:solidFill>
                <a:effectLst/>
                <a:latin typeface="Arial" charset="0"/>
                <a:ea typeface="ＭＳ Ｐゴシック" pitchFamily="116" charset="-128"/>
                <a:cs typeface="+mn-cs"/>
              </a:rPr>
              <a:t>In other words, you need a measured projection corresponding to every line through the cross-section.</a:t>
            </a:r>
          </a:p>
          <a:p>
            <a:r>
              <a:rPr lang="en-US" sz="1200" b="0" i="0" kern="1200" dirty="0">
                <a:solidFill>
                  <a:schemeClr val="tx1"/>
                </a:solidFill>
                <a:effectLst/>
                <a:latin typeface="Arial" charset="0"/>
                <a:ea typeface="ＭＳ Ｐゴシック" pitchFamily="116" charset="-128"/>
                <a:cs typeface="+mn-cs"/>
              </a:rPr>
              <a:t>This ensures you have complete data for accurate reconstruction.</a:t>
            </a:r>
          </a:p>
          <a:p>
            <a:endParaRPr lang="en-US" sz="1200" b="0" i="0" kern="1200" dirty="0">
              <a:solidFill>
                <a:schemeClr val="tx1"/>
              </a:solidFill>
              <a:effectLst/>
              <a:latin typeface="Arial" charset="0"/>
              <a:ea typeface="ＭＳ Ｐゴシック" pitchFamily="116" charset="-128"/>
              <a:cs typeface="+mn-cs"/>
            </a:endParaRPr>
          </a:p>
          <a:p>
            <a:endParaRPr lang="en-US" sz="1200" b="0" i="0" kern="1200" dirty="0">
              <a:solidFill>
                <a:schemeClr val="tx1"/>
              </a:solidFill>
              <a:effectLst/>
              <a:latin typeface="Arial" charset="0"/>
              <a:ea typeface="ＭＳ Ｐゴシック" pitchFamily="116" charset="-128"/>
              <a:cs typeface="+mn-cs"/>
            </a:endParaRPr>
          </a:p>
          <a:p>
            <a:r>
              <a:rPr lang="en-US" dirty="0"/>
              <a:t>.</a:t>
            </a:r>
          </a:p>
        </p:txBody>
      </p:sp>
      <p:sp>
        <p:nvSpPr>
          <p:cNvPr id="4" name="Slide Number Placeholder 3"/>
          <p:cNvSpPr>
            <a:spLocks noGrp="1"/>
          </p:cNvSpPr>
          <p:nvPr>
            <p:ph type="sldNum" sz="quarter" idx="5"/>
          </p:nvPr>
        </p:nvSpPr>
        <p:spPr/>
        <p:txBody>
          <a:bodyPr/>
          <a:lstStyle/>
          <a:p>
            <a:fld id="{9F30534E-9FB8-46AE-8E3B-5675B268AE6A}" type="slidenum">
              <a:rPr lang="en-US" smtClean="0"/>
              <a:pPr/>
              <a:t>4</a:t>
            </a:fld>
            <a:endParaRPr lang="en-US"/>
          </a:p>
        </p:txBody>
      </p:sp>
    </p:spTree>
    <p:extLst>
      <p:ext uri="{BB962C8B-B14F-4D97-AF65-F5344CB8AC3E}">
        <p14:creationId xmlns:p14="http://schemas.microsoft.com/office/powerpoint/2010/main" val="13053041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Beam hardening artifacts occur when X-ray beams pass through an object, resulting in changes in beam energy distribution that affect image quality. Let me explain this in some detail.</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Imagine an X-ray beam going through the body in a certain direction, forming a parallel beam projection. This is a real and common setup.</a:t>
            </a:r>
          </a:p>
          <a:p>
            <a:r>
              <a:rPr lang="en-US" sz="1200" b="0" i="0" kern="1200" dirty="0">
                <a:solidFill>
                  <a:schemeClr val="tx1"/>
                </a:solidFill>
                <a:effectLst/>
                <a:latin typeface="Arial" charset="0"/>
                <a:ea typeface="ＭＳ Ｐゴシック" pitchFamily="116" charset="-128"/>
                <a:cs typeface="+mn-cs"/>
              </a:rPr>
              <a:t>When using a medical X-ray tube and current detector technology, both measure the attenuated signals, resulting in what we call the line integral. However, if you reconstruct the image based on the uncorrected projection profile, the reconstruction may look distorted, often represented by a dotted projection line in diagrams.</a:t>
            </a:r>
          </a:p>
          <a:p>
            <a:r>
              <a:rPr lang="en-US" sz="1200" b="0" i="0" kern="1200" dirty="0">
                <a:solidFill>
                  <a:schemeClr val="tx1"/>
                </a:solidFill>
                <a:effectLst/>
                <a:latin typeface="Arial" charset="0"/>
                <a:ea typeface="ＭＳ Ｐゴシック" pitchFamily="116" charset="-128"/>
                <a:cs typeface="+mn-cs"/>
              </a:rPr>
              <a:t>Why does this happen?</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It’s due to beam hardening. X-ray beams are polychromatic, meaning they contain photons of various energies, forming a spectrum. Initially, the beam may have many lower-energy photons that get attenuated more as the beam penetrates the object.</a:t>
            </a:r>
          </a:p>
          <a:p>
            <a:r>
              <a:rPr lang="en-US" sz="1200" b="0" i="0" kern="1200" dirty="0">
                <a:solidFill>
                  <a:schemeClr val="tx1"/>
                </a:solidFill>
                <a:effectLst/>
                <a:latin typeface="Arial" charset="0"/>
                <a:ea typeface="ＭＳ Ｐゴシック" pitchFamily="116" charset="-128"/>
                <a:cs typeface="+mn-cs"/>
              </a:rPr>
              <a:t>Lower-energy photons have higher attenuation coefficients, so they are absorbed more readily in tissue.</a:t>
            </a:r>
          </a:p>
          <a:p>
            <a:r>
              <a:rPr lang="en-US" sz="1200" b="0" i="0" kern="1200" dirty="0">
                <a:solidFill>
                  <a:schemeClr val="tx1"/>
                </a:solidFill>
                <a:effectLst/>
                <a:latin typeface="Arial" charset="0"/>
                <a:ea typeface="ＭＳ Ｐゴシック" pitchFamily="116" charset="-128"/>
                <a:cs typeface="+mn-cs"/>
              </a:rPr>
              <a:t>As the beam progresses into the body, the relative amount of higher-energy photons increases because they penetrate deeper. This process “hardens” the beam—increasing its average energy.</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Since higher-energy photons are less easily blocked, the beam becomes more penetrating along longer paths.</a:t>
            </a:r>
          </a:p>
          <a:p>
            <a:r>
              <a:rPr lang="en-US" sz="1200" b="0" i="0" kern="1200" dirty="0">
                <a:solidFill>
                  <a:schemeClr val="tx1"/>
                </a:solidFill>
                <a:effectLst/>
                <a:latin typeface="Arial" charset="0"/>
                <a:ea typeface="ＭＳ Ｐゴシック" pitchFamily="116" charset="-128"/>
                <a:cs typeface="+mn-cs"/>
              </a:rPr>
              <a:t>Despite this, many reconstruction algorithms assume a monochromatic beam, leading to errors.</a:t>
            </a:r>
          </a:p>
          <a:p>
            <a:r>
              <a:rPr lang="en-US" sz="1200" b="0" i="0" kern="1200" dirty="0">
                <a:solidFill>
                  <a:schemeClr val="tx1"/>
                </a:solidFill>
                <a:effectLst/>
                <a:latin typeface="Arial" charset="0"/>
                <a:ea typeface="ＭＳ Ｐゴシック" pitchFamily="116" charset="-128"/>
                <a:cs typeface="+mn-cs"/>
              </a:rPr>
              <a:t>This results in an underestimation of the linear attenuation coefficient mu because the beam appears to pass more easily than expected.</a:t>
            </a:r>
          </a:p>
          <a:p>
            <a:r>
              <a:rPr lang="en-US" sz="1200" b="0" i="0" kern="1200" dirty="0">
                <a:solidFill>
                  <a:schemeClr val="tx1"/>
                </a:solidFill>
                <a:effectLst/>
                <a:latin typeface="Arial" charset="0"/>
                <a:ea typeface="ＭＳ Ｐゴシック" pitchFamily="116" charset="-128"/>
                <a:cs typeface="+mn-cs"/>
              </a:rPr>
              <a:t>Consequently, the computed line integrals and preprocessed data are based on a single energy assumption, but the reality is a changing, polychromatic beam.</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This discrepancy causes characteristic artifacts in images, such as streaks and cupping.</a:t>
            </a:r>
          </a:p>
          <a:p>
            <a:r>
              <a:rPr lang="en-US" sz="1200" b="0" i="0" kern="1200" dirty="0">
                <a:solidFill>
                  <a:schemeClr val="tx1"/>
                </a:solidFill>
                <a:effectLst/>
                <a:latin typeface="Arial" charset="0"/>
                <a:ea typeface="ＭＳ Ｐゴシック" pitchFamily="116" charset="-128"/>
                <a:cs typeface="+mn-cs"/>
              </a:rPr>
              <a:t>Proper correction methods and models that account for beam hardening are necessary to reduce these artifacts and improve image quality.</a:t>
            </a:r>
          </a:p>
        </p:txBody>
      </p:sp>
      <p:sp>
        <p:nvSpPr>
          <p:cNvPr id="4" name="Slide Number Placeholder 3"/>
          <p:cNvSpPr>
            <a:spLocks noGrp="1"/>
          </p:cNvSpPr>
          <p:nvPr>
            <p:ph type="sldNum" sz="quarter" idx="5"/>
          </p:nvPr>
        </p:nvSpPr>
        <p:spPr/>
        <p:txBody>
          <a:bodyPr/>
          <a:lstStyle/>
          <a:p>
            <a:fld id="{9F30534E-9FB8-46AE-8E3B-5675B268AE6A}" type="slidenum">
              <a:rPr lang="en-US" smtClean="0"/>
              <a:pPr/>
              <a:t>40</a:t>
            </a:fld>
            <a:endParaRPr lang="en-US"/>
          </a:p>
        </p:txBody>
      </p:sp>
    </p:spTree>
    <p:extLst>
      <p:ext uri="{BB962C8B-B14F-4D97-AF65-F5344CB8AC3E}">
        <p14:creationId xmlns:p14="http://schemas.microsoft.com/office/powerpoint/2010/main" val="25327666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This is an example of CT images affected by beam hardening without any correction. You can see a darker strip in the image, which obscures details. After applying correction techniques, you can visualize structures like gray matter much more clearly.</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Beam hardening artifacts originate from the X-ray source and the polychromatic nature of the X-ray beam. When you use a photon-counting detector, it can measure X-ray signals at different energy levels separately.</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By distinguishing between energies, photon-counting detectors effectively eliminate beam hardening artifacts. This technology significantly improves image quality by reducing these artifacts that cause distortions in conventional CT images.</a:t>
            </a:r>
          </a:p>
        </p:txBody>
      </p:sp>
      <p:sp>
        <p:nvSpPr>
          <p:cNvPr id="4" name="Slide Number Placeholder 3"/>
          <p:cNvSpPr>
            <a:spLocks noGrp="1"/>
          </p:cNvSpPr>
          <p:nvPr>
            <p:ph type="sldNum" sz="quarter" idx="5"/>
          </p:nvPr>
        </p:nvSpPr>
        <p:spPr/>
        <p:txBody>
          <a:bodyPr/>
          <a:lstStyle/>
          <a:p>
            <a:fld id="{9F30534E-9FB8-46AE-8E3B-5675B268AE6A}" type="slidenum">
              <a:rPr lang="en-US" smtClean="0"/>
              <a:pPr/>
              <a:t>41</a:t>
            </a:fld>
            <a:endParaRPr lang="en-US"/>
          </a:p>
        </p:txBody>
      </p:sp>
    </p:spTree>
    <p:extLst>
      <p:ext uri="{BB962C8B-B14F-4D97-AF65-F5344CB8AC3E}">
        <p14:creationId xmlns:p14="http://schemas.microsoft.com/office/powerpoint/2010/main" val="11997714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Now, let’s discuss volume averaging and various related artifacts. These artifacts are not difficult to understand conceptually, but effectively removing them can be challenging.</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In CT imaging, volume averaging occurs because of finite detector element size and limitations in the reconstruction matrix’s resolution. These hardware elements are not small enough to capture features smaller than the detector size or the X-ray focal spot.</a:t>
            </a:r>
          </a:p>
          <a:p>
            <a:r>
              <a:rPr lang="en-US" sz="1200" b="0" i="0" kern="1200" dirty="0">
                <a:solidFill>
                  <a:schemeClr val="tx1"/>
                </a:solidFill>
                <a:effectLst/>
                <a:latin typeface="Arial" charset="0"/>
                <a:ea typeface="ＭＳ Ｐゴシック" pitchFamily="116" charset="-128"/>
                <a:cs typeface="+mn-cs"/>
              </a:rPr>
              <a:t>Imagine you have a fine detail—a small yellow cross in an image. But your image pixels are arranged in a grid, and this cross might fall entirely within a single pixel.</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That one pixel will then represent an average of all the structures within it, so the small cross may simply blend into a larger, less distinct area.</a:t>
            </a:r>
          </a:p>
          <a:p>
            <a:r>
              <a:rPr lang="en-US" sz="1200" b="0" i="0" kern="1200" dirty="0">
                <a:solidFill>
                  <a:schemeClr val="tx1"/>
                </a:solidFill>
                <a:effectLst/>
                <a:latin typeface="Arial" charset="0"/>
                <a:ea typeface="ＭＳ Ｐゴシック" pitchFamily="116" charset="-128"/>
                <a:cs typeface="+mn-cs"/>
              </a:rPr>
              <a:t>For example, if the cross is in one pixel and that pixel appears as a light yellow block, you cannot resolve the cross’s true shape.</a:t>
            </a:r>
          </a:p>
          <a:p>
            <a:r>
              <a:rPr lang="en-US" sz="1200" b="0" i="0" kern="1200" dirty="0">
                <a:solidFill>
                  <a:schemeClr val="tx1"/>
                </a:solidFill>
                <a:effectLst/>
                <a:latin typeface="Arial" charset="0"/>
                <a:ea typeface="ＭＳ Ｐゴシック" pitchFamily="116" charset="-128"/>
                <a:cs typeface="+mn-cs"/>
              </a:rPr>
              <a:t>This phenomenon is called volume averaging.</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In CT images, various factors cause blurring and averaging effects, causing images to look less sharp.</a:t>
            </a:r>
          </a:p>
          <a:p>
            <a:r>
              <a:rPr lang="en-US" sz="1200" b="0" i="0" kern="1200" dirty="0">
                <a:solidFill>
                  <a:schemeClr val="tx1"/>
                </a:solidFill>
                <a:effectLst/>
                <a:latin typeface="Arial" charset="0"/>
                <a:ea typeface="ＭＳ Ｐゴシック" pitchFamily="116" charset="-128"/>
                <a:cs typeface="+mn-cs"/>
              </a:rPr>
              <a:t>Detector pixels have a limited size, and the X-ray source’s focal spot is not a perfect point but has an elliptical shape, which contributes to image blur.</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To partially counteract this, image processing techniques like deblurring and deconvolution are applied, recovering some lost resolution.</a:t>
            </a:r>
          </a:p>
          <a:p>
            <a:r>
              <a:rPr lang="en-US" sz="1200" b="0" i="0" kern="1200" dirty="0">
                <a:solidFill>
                  <a:schemeClr val="tx1"/>
                </a:solidFill>
                <a:effectLst/>
                <a:latin typeface="Arial" charset="0"/>
                <a:ea typeface="ＭＳ Ｐゴシック" pitchFamily="116" charset="-128"/>
                <a:cs typeface="+mn-cs"/>
              </a:rPr>
              <a:t>This relates to our earlier study of linear systems and convolution in imaging.</a:t>
            </a:r>
          </a:p>
          <a:p>
            <a:r>
              <a:rPr lang="en-US" sz="1200" b="0" i="0" kern="1200" dirty="0">
                <a:solidFill>
                  <a:schemeClr val="tx1"/>
                </a:solidFill>
                <a:effectLst/>
                <a:latin typeface="Arial" charset="0"/>
                <a:ea typeface="ＭＳ Ｐゴシック" pitchFamily="116" charset="-128"/>
                <a:cs typeface="+mn-cs"/>
              </a:rPr>
              <a:t>So, volume averaging is a fundamental problem intrinsic to CT imaging, limiting the spatial resolution achievable.</a:t>
            </a:r>
          </a:p>
          <a:p>
            <a:br>
              <a:rPr lang="en-US" dirty="0"/>
            </a:br>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42</a:t>
            </a:fld>
            <a:endParaRPr lang="en-US"/>
          </a:p>
        </p:txBody>
      </p:sp>
    </p:spTree>
    <p:extLst>
      <p:ext uri="{BB962C8B-B14F-4D97-AF65-F5344CB8AC3E}">
        <p14:creationId xmlns:p14="http://schemas.microsoft.com/office/powerpoint/2010/main" val="22095976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Next, we have what are called metal artifacts. Inside the human body, you may have metal implants like pacemakers or dental fillings. Metal is much denser than bone, so it can block X-rays effectively.</a:t>
            </a:r>
          </a:p>
          <a:p>
            <a:r>
              <a:rPr lang="en-US" sz="1200" b="0" i="0" kern="1200" dirty="0">
                <a:solidFill>
                  <a:schemeClr val="tx1"/>
                </a:solidFill>
                <a:effectLst/>
                <a:latin typeface="Arial" charset="0"/>
                <a:ea typeface="ＭＳ Ｐゴシック" pitchFamily="116" charset="-128"/>
                <a:cs typeface="+mn-cs"/>
              </a:rPr>
              <a:t>Because of this, X-rays cannot penetrate metal implants well. The attenuated signal behind the metal may be very noisy or even just noise without a clear signal.</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When you perform filtered </a:t>
            </a:r>
            <a:r>
              <a:rPr lang="en-US" sz="1200" b="0" i="0" kern="1200" dirty="0" err="1">
                <a:solidFill>
                  <a:schemeClr val="tx1"/>
                </a:solidFill>
                <a:effectLst/>
                <a:latin typeface="Arial" charset="0"/>
                <a:ea typeface="ＭＳ Ｐゴシック" pitchFamily="116" charset="-128"/>
                <a:cs typeface="+mn-cs"/>
              </a:rPr>
              <a:t>backprojection</a:t>
            </a:r>
            <a:r>
              <a:rPr lang="en-US" sz="1200" b="0" i="0" kern="1200" dirty="0">
                <a:solidFill>
                  <a:schemeClr val="tx1"/>
                </a:solidFill>
                <a:effectLst/>
                <a:latin typeface="Arial" charset="0"/>
                <a:ea typeface="ＭＳ Ｐゴシック" pitchFamily="116" charset="-128"/>
                <a:cs typeface="+mn-cs"/>
              </a:rPr>
              <a:t> reconstruction in such cases, the results are often poor, showing streaking artifacts.</a:t>
            </a:r>
          </a:p>
          <a:p>
            <a:r>
              <a:rPr lang="en-US" sz="1200" b="0" i="0" kern="1200" dirty="0">
                <a:solidFill>
                  <a:schemeClr val="tx1"/>
                </a:solidFill>
                <a:effectLst/>
                <a:latin typeface="Arial" charset="0"/>
                <a:ea typeface="ＭＳ Ｐゴシック" pitchFamily="116" charset="-128"/>
                <a:cs typeface="+mn-cs"/>
              </a:rPr>
              <a:t>This happens because the line integral passing through the metal is very long, with many photons blocked or scattered. Beam hardening and other effects further degrade the signal.</a:t>
            </a:r>
          </a:p>
          <a:p>
            <a:r>
              <a:rPr lang="en-US" sz="1200" b="0" i="0" kern="1200" dirty="0">
                <a:solidFill>
                  <a:schemeClr val="tx1"/>
                </a:solidFill>
                <a:effectLst/>
                <a:latin typeface="Arial" charset="0"/>
                <a:ea typeface="ＭＳ Ｐゴシック" pitchFamily="116" charset="-128"/>
                <a:cs typeface="+mn-cs"/>
              </a:rPr>
              <a:t>As a result, the detected signals are compromised with a low signal-to-noise ratio. When estimating line integrals, the data is inconsistent and inaccurate.</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Filtered </a:t>
            </a:r>
            <a:r>
              <a:rPr lang="en-US" sz="1200" b="0" i="0" kern="1200" dirty="0" err="1">
                <a:solidFill>
                  <a:schemeClr val="tx1"/>
                </a:solidFill>
                <a:effectLst/>
                <a:latin typeface="Arial" charset="0"/>
                <a:ea typeface="ＭＳ Ｐゴシック" pitchFamily="116" charset="-128"/>
                <a:cs typeface="+mn-cs"/>
              </a:rPr>
              <a:t>backprojection</a:t>
            </a:r>
            <a:r>
              <a:rPr lang="en-US" sz="1200" b="0" i="0" kern="1200" dirty="0">
                <a:solidFill>
                  <a:schemeClr val="tx1"/>
                </a:solidFill>
                <a:effectLst/>
                <a:latin typeface="Arial" charset="0"/>
                <a:ea typeface="ＭＳ Ｐゴシック" pitchFamily="116" charset="-128"/>
                <a:cs typeface="+mn-cs"/>
              </a:rPr>
              <a:t> on such corrupted data generates stripe-like artifacts in the images, which is a typical manifestation of metal artifacts in CT.</a:t>
            </a:r>
          </a:p>
          <a:p>
            <a:r>
              <a:rPr lang="en-US" sz="1200" b="0" i="0" kern="1200" dirty="0">
                <a:solidFill>
                  <a:schemeClr val="tx1"/>
                </a:solidFill>
                <a:effectLst/>
                <a:latin typeface="Arial" charset="0"/>
                <a:ea typeface="ＭＳ Ｐゴシック" pitchFamily="116" charset="-128"/>
                <a:cs typeface="+mn-cs"/>
              </a:rPr>
              <a:t>Reducing metal artifacts is an important research topic, and multiple algorithms have been developed, though it remains challenging.</a:t>
            </a:r>
          </a:p>
        </p:txBody>
      </p:sp>
      <p:sp>
        <p:nvSpPr>
          <p:cNvPr id="4" name="Slide Number Placeholder 3"/>
          <p:cNvSpPr>
            <a:spLocks noGrp="1"/>
          </p:cNvSpPr>
          <p:nvPr>
            <p:ph type="sldNum" sz="quarter" idx="5"/>
          </p:nvPr>
        </p:nvSpPr>
        <p:spPr/>
        <p:txBody>
          <a:bodyPr/>
          <a:lstStyle/>
          <a:p>
            <a:fld id="{9F30534E-9FB8-46AE-8E3B-5675B268AE6A}" type="slidenum">
              <a:rPr lang="en-US" smtClean="0"/>
              <a:pPr/>
              <a:t>43</a:t>
            </a:fld>
            <a:endParaRPr lang="en-US"/>
          </a:p>
        </p:txBody>
      </p:sp>
    </p:spTree>
    <p:extLst>
      <p:ext uri="{BB962C8B-B14F-4D97-AF65-F5344CB8AC3E}">
        <p14:creationId xmlns:p14="http://schemas.microsoft.com/office/powerpoint/2010/main" val="26246622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The last topic I’m going to explain is motion artifacts. Imagine you have a phantom object, like this one, viewed at angle zero. The phantom has a </a:t>
            </a:r>
            <a:r>
              <a:rPr lang="en-US" sz="1200" b="0" i="0" kern="1200" dirty="0" err="1">
                <a:solidFill>
                  <a:schemeClr val="tx1"/>
                </a:solidFill>
                <a:effectLst/>
                <a:latin typeface="Arial" charset="0"/>
                <a:ea typeface="ＭＳ Ｐゴシック" pitchFamily="116" charset="-128"/>
                <a:cs typeface="+mn-cs"/>
              </a:rPr>
              <a:t>taiji</a:t>
            </a:r>
            <a:r>
              <a:rPr lang="en-US" sz="1200" b="0" i="0" kern="1200" dirty="0">
                <a:solidFill>
                  <a:schemeClr val="tx1"/>
                </a:solidFill>
                <a:effectLst/>
                <a:latin typeface="Arial" charset="0"/>
                <a:ea typeface="ＭＳ Ｐゴシック" pitchFamily="116" charset="-128"/>
                <a:cs typeface="+mn-cs"/>
              </a:rPr>
              <a:t> pattern, a yin-yang shape.</a:t>
            </a:r>
          </a:p>
          <a:p>
            <a:r>
              <a:rPr lang="en-US" sz="1200" b="0" i="0" kern="1200" dirty="0">
                <a:solidFill>
                  <a:schemeClr val="tx1"/>
                </a:solidFill>
                <a:effectLst/>
                <a:latin typeface="Arial" charset="0"/>
                <a:ea typeface="ＭＳ Ｐゴシック" pitchFamily="116" charset="-128"/>
                <a:cs typeface="+mn-cs"/>
              </a:rPr>
              <a:t>As you slowly increase the projection angle, the X-ray source rotates around the phantom.</a:t>
            </a:r>
          </a:p>
          <a:p>
            <a:r>
              <a:rPr lang="en-US" sz="1200" b="0" i="0" kern="1200" dirty="0">
                <a:solidFill>
                  <a:schemeClr val="tx1"/>
                </a:solidFill>
                <a:effectLst/>
                <a:latin typeface="Arial" charset="0"/>
                <a:ea typeface="ＭＳ Ｐゴシック" pitchFamily="116" charset="-128"/>
                <a:cs typeface="+mn-cs"/>
              </a:rPr>
              <a:t>Over time, the data you collect changes. When the angle reaches 90 degrees, the phantom appears compressed, shrunk to a minimum in the projection.</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As the source continues rotating, at 180 degrees, the phantom appears expanded again.</a:t>
            </a:r>
          </a:p>
          <a:p>
            <a:r>
              <a:rPr lang="en-US" sz="1200" b="0" i="0" kern="1200" dirty="0">
                <a:solidFill>
                  <a:schemeClr val="tx1"/>
                </a:solidFill>
                <a:effectLst/>
                <a:latin typeface="Arial" charset="0"/>
                <a:ea typeface="ＭＳ Ｐゴシック" pitchFamily="116" charset="-128"/>
                <a:cs typeface="+mn-cs"/>
              </a:rPr>
              <a:t>This back-and-forth pattern creates a sinusoidal oscillation in the data.</a:t>
            </a:r>
          </a:p>
          <a:p>
            <a:r>
              <a:rPr lang="en-US" sz="1200" b="0" i="0" kern="1200" dirty="0">
                <a:solidFill>
                  <a:schemeClr val="tx1"/>
                </a:solidFill>
                <a:effectLst/>
                <a:latin typeface="Arial" charset="0"/>
                <a:ea typeface="ＭＳ Ｐゴシック" pitchFamily="116" charset="-128"/>
                <a:cs typeface="+mn-cs"/>
              </a:rPr>
              <a:t>This example illustrates what happens when the object isn’t stationary, but moves periodically.</a:t>
            </a:r>
          </a:p>
          <a:p>
            <a:r>
              <a:rPr lang="en-US" sz="1200" b="0" i="0" kern="1200" dirty="0">
                <a:solidFill>
                  <a:schemeClr val="tx1"/>
                </a:solidFill>
                <a:effectLst/>
                <a:latin typeface="Arial" charset="0"/>
                <a:ea typeface="ＭＳ Ｐゴシック" pitchFamily="116" charset="-128"/>
                <a:cs typeface="+mn-cs"/>
              </a:rPr>
              <a:t>You gather projection data while the object moves according to this periodic motion.</a:t>
            </a:r>
          </a:p>
          <a:p>
            <a:r>
              <a:rPr lang="en-US" sz="1200" b="0" i="0" kern="1200" dirty="0">
                <a:solidFill>
                  <a:schemeClr val="tx1"/>
                </a:solidFill>
                <a:effectLst/>
                <a:latin typeface="Arial" charset="0"/>
                <a:ea typeface="ＭＳ Ｐゴシック" pitchFamily="116" charset="-128"/>
                <a:cs typeface="+mn-cs"/>
              </a:rPr>
              <a:t>If you then apply filtered </a:t>
            </a:r>
            <a:r>
              <a:rPr lang="en-US" sz="1200" b="0" i="0" kern="1200" dirty="0" err="1">
                <a:solidFill>
                  <a:schemeClr val="tx1"/>
                </a:solidFill>
                <a:effectLst/>
                <a:latin typeface="Arial" charset="0"/>
                <a:ea typeface="ＭＳ Ｐゴシック" pitchFamily="116" charset="-128"/>
                <a:cs typeface="+mn-cs"/>
              </a:rPr>
              <a:t>backprojection</a:t>
            </a:r>
            <a:r>
              <a:rPr lang="en-US" sz="1200" b="0" i="0" kern="1200" dirty="0">
                <a:solidFill>
                  <a:schemeClr val="tx1"/>
                </a:solidFill>
                <a:effectLst/>
                <a:latin typeface="Arial" charset="0"/>
                <a:ea typeface="ＭＳ Ｐゴシック" pitchFamily="116" charset="-128"/>
                <a:cs typeface="+mn-cs"/>
              </a:rPr>
              <a:t> to reconstruct images from this data, you get motion artifacts—blurring or distortion caused by the object’s movement during acquisition.</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However, if you know the object’s motion trajectory, you can incorporate that information into iterative reconstruction algorithms.</a:t>
            </a:r>
          </a:p>
          <a:p>
            <a:r>
              <a:rPr lang="en-US" sz="1200" b="0" i="0" kern="1200" dirty="0">
                <a:solidFill>
                  <a:schemeClr val="tx1"/>
                </a:solidFill>
                <a:effectLst/>
                <a:latin typeface="Arial" charset="0"/>
                <a:ea typeface="ＭＳ Ｐゴシック" pitchFamily="116" charset="-128"/>
                <a:cs typeface="+mn-cs"/>
              </a:rPr>
              <a:t>With this additional information, it is possible to recover accurate images despite motion.</a:t>
            </a:r>
          </a:p>
          <a:p>
            <a:r>
              <a:rPr lang="en-US" sz="1200" b="0" i="0" kern="1200" dirty="0">
                <a:solidFill>
                  <a:schemeClr val="tx1"/>
                </a:solidFill>
                <a:effectLst/>
                <a:latin typeface="Arial" charset="0"/>
                <a:ea typeface="ＭＳ Ｐゴシック" pitchFamily="116" charset="-128"/>
                <a:cs typeface="+mn-cs"/>
              </a:rPr>
              <a:t>Tomographic reconstruction remains feasible, provided you have either explicit knowledge of motion or use algorithms that infer motion implicitly.</a:t>
            </a:r>
          </a:p>
          <a:p>
            <a:r>
              <a:rPr lang="en-US" sz="1200" b="0" i="0" kern="1200" dirty="0">
                <a:solidFill>
                  <a:schemeClr val="tx1"/>
                </a:solidFill>
                <a:effectLst/>
                <a:latin typeface="Arial" charset="0"/>
                <a:ea typeface="ＭＳ Ｐゴシック" pitchFamily="116" charset="-128"/>
                <a:cs typeface="+mn-cs"/>
              </a:rPr>
              <a:t>Due to time constraints in this lecture, we won’t delve deeply into motion artifact correction algorithms.</a:t>
            </a:r>
          </a:p>
          <a:p>
            <a:r>
              <a:rPr lang="en-US" sz="1200" b="0" i="0" kern="1200" dirty="0">
                <a:solidFill>
                  <a:schemeClr val="tx1"/>
                </a:solidFill>
                <a:effectLst/>
                <a:latin typeface="Arial" charset="0"/>
                <a:ea typeface="ＭＳ Ｐゴシック" pitchFamily="116" charset="-128"/>
                <a:cs typeface="+mn-cs"/>
              </a:rPr>
              <a:t>For cardiac imaging, one way to reduce motion artifacts is through hardware: performing ultra-fast scanning so the heart doesn’t have significant motion during image acquisition.</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This instantaneous imaging “freezes” the cardiac structure, minimizing motion blur.</a:t>
            </a:r>
          </a:p>
          <a:p>
            <a:r>
              <a:rPr lang="en-US" sz="1200" b="0" i="0" kern="1200" dirty="0">
                <a:solidFill>
                  <a:schemeClr val="tx1"/>
                </a:solidFill>
                <a:effectLst/>
                <a:latin typeface="Arial" charset="0"/>
                <a:ea typeface="ＭＳ Ｐゴシック" pitchFamily="116" charset="-128"/>
                <a:cs typeface="+mn-cs"/>
              </a:rPr>
              <a:t>Another way is through smart computational algorithms that predict motion and correct for it during reconstruction.</a:t>
            </a:r>
          </a:p>
          <a:p>
            <a:r>
              <a:rPr lang="en-US" sz="1200" b="0" i="0" kern="1200" dirty="0">
                <a:solidFill>
                  <a:schemeClr val="tx1"/>
                </a:solidFill>
                <a:effectLst/>
                <a:latin typeface="Arial" charset="0"/>
                <a:ea typeface="ＭＳ Ｐゴシック" pitchFamily="116" charset="-128"/>
                <a:cs typeface="+mn-cs"/>
              </a:rPr>
              <a:t>Often, cardiac CT patients are given beta blockers to slow the heart rate, reducing motion during scanning.</a:t>
            </a:r>
          </a:p>
          <a:p>
            <a:r>
              <a:rPr lang="en-US" sz="1200" b="0" i="0" kern="1200" dirty="0">
                <a:solidFill>
                  <a:schemeClr val="tx1"/>
                </a:solidFill>
                <a:effectLst/>
                <a:latin typeface="Arial" charset="0"/>
                <a:ea typeface="ＭＳ Ｐゴシック" pitchFamily="116" charset="-128"/>
                <a:cs typeface="+mn-cs"/>
              </a:rPr>
              <a:t>Additionally, CT acquisition can be synchronized with the ECG signal, coupling image data with specific cardiac phases.</a:t>
            </a:r>
          </a:p>
          <a:p>
            <a:r>
              <a:rPr lang="en-US" sz="1200" b="0" i="0" kern="1200" dirty="0">
                <a:solidFill>
                  <a:schemeClr val="tx1"/>
                </a:solidFill>
                <a:effectLst/>
                <a:latin typeface="Arial" charset="0"/>
                <a:ea typeface="ＭＳ Ｐゴシック" pitchFamily="116" charset="-128"/>
                <a:cs typeface="+mn-cs"/>
              </a:rPr>
              <a:t>The ECG indicates when the heart is largest or smallest. You can select data segments corresponding to the heart’s maximum volume and reconstruct images at that phase.</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Similarly, you regroup data segments for the minimum volume phase and reconstruct images accordingly.</a:t>
            </a:r>
          </a:p>
          <a:p>
            <a:r>
              <a:rPr lang="en-US" sz="1200" b="0" i="0" kern="1200" dirty="0">
                <a:solidFill>
                  <a:schemeClr val="tx1"/>
                </a:solidFill>
                <a:effectLst/>
                <a:latin typeface="Arial" charset="0"/>
                <a:ea typeface="ＭＳ Ｐゴシック" pitchFamily="116" charset="-128"/>
                <a:cs typeface="+mn-cs"/>
              </a:rPr>
              <a:t>This approach allows reconstruction of a beating heart in different cardiac phases.</a:t>
            </a:r>
          </a:p>
          <a:p>
            <a:r>
              <a:rPr lang="en-US" sz="1200" b="0" i="0" kern="1200" dirty="0">
                <a:solidFill>
                  <a:schemeClr val="tx1"/>
                </a:solidFill>
                <a:effectLst/>
                <a:latin typeface="Arial" charset="0"/>
                <a:ea typeface="ＭＳ Ｐゴシック" pitchFamily="116" charset="-128"/>
                <a:cs typeface="+mn-cs"/>
              </a:rPr>
              <a:t>This gives a rough idea of how motion artifacts are managed in dynamic organ imaging.</a:t>
            </a:r>
          </a:p>
        </p:txBody>
      </p:sp>
      <p:sp>
        <p:nvSpPr>
          <p:cNvPr id="4" name="Slide Number Placeholder 3"/>
          <p:cNvSpPr>
            <a:spLocks noGrp="1"/>
          </p:cNvSpPr>
          <p:nvPr>
            <p:ph type="sldNum" sz="quarter" idx="5"/>
          </p:nvPr>
        </p:nvSpPr>
        <p:spPr/>
        <p:txBody>
          <a:bodyPr/>
          <a:lstStyle/>
          <a:p>
            <a:fld id="{9F30534E-9FB8-46AE-8E3B-5675B268AE6A}" type="slidenum">
              <a:rPr lang="en-US" smtClean="0"/>
              <a:pPr/>
              <a:t>44</a:t>
            </a:fld>
            <a:endParaRPr lang="en-US"/>
          </a:p>
        </p:txBody>
      </p:sp>
    </p:spTree>
    <p:extLst>
      <p:ext uri="{BB962C8B-B14F-4D97-AF65-F5344CB8AC3E}">
        <p14:creationId xmlns:p14="http://schemas.microsoft.com/office/powerpoint/2010/main" val="5866471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Let’s finish with some important points about X-ray radiation. X-rays are much more energetic than visible light. We experience visible light all the time—sunshine, for example—which is generally considered healthy.</a:t>
            </a:r>
          </a:p>
          <a:p>
            <a:r>
              <a:rPr lang="en-US" sz="1200" b="0" i="0" kern="1200" dirty="0">
                <a:solidFill>
                  <a:schemeClr val="tx1"/>
                </a:solidFill>
                <a:effectLst/>
                <a:latin typeface="Arial" charset="0"/>
                <a:ea typeface="ＭＳ Ｐゴシック" pitchFamily="116" charset="-128"/>
                <a:cs typeface="+mn-cs"/>
              </a:rPr>
              <a:t>But X-rays have much shorter wavelengths, roughly from 0.1 nanometers to 10 nanometers, and much higher energy.</a:t>
            </a:r>
          </a:p>
          <a:p>
            <a:r>
              <a:rPr lang="en-US" sz="1200" b="0" i="0" kern="1200" dirty="0">
                <a:solidFill>
                  <a:schemeClr val="tx1"/>
                </a:solidFill>
                <a:effectLst/>
                <a:latin typeface="Arial" charset="0"/>
                <a:ea typeface="ＭＳ Ｐゴシック" pitchFamily="116" charset="-128"/>
                <a:cs typeface="+mn-cs"/>
              </a:rPr>
              <a:t>Because X-ray photons carry so much energy, they can break molecular bonds in biological tissues. This damage can potentially cause genetic mutations, which are often harmful.</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In the long term, such mutations may increase the risk of cancer or other genetic diseases.</a:t>
            </a:r>
          </a:p>
          <a:p>
            <a:r>
              <a:rPr lang="en-US" sz="1200" b="0" i="0" kern="1200" dirty="0">
                <a:solidFill>
                  <a:schemeClr val="tx1"/>
                </a:solidFill>
                <a:effectLst/>
                <a:latin typeface="Arial" charset="0"/>
                <a:ea typeface="ＭＳ Ｐゴシック" pitchFamily="116" charset="-128"/>
                <a:cs typeface="+mn-cs"/>
              </a:rPr>
              <a:t>There is some debate, though. Some argue that small doses of radiation might even be beneficial, similar to exercise, causing small stress that strengthens the body.</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In this view, controlled, moderate radiation exposure acts like a vitamin, gently challenging the body to repair and strengthen itself.</a:t>
            </a:r>
          </a:p>
          <a:p>
            <a:r>
              <a:rPr lang="en-US" sz="1200" b="0" i="0" kern="1200" dirty="0">
                <a:solidFill>
                  <a:schemeClr val="tx1"/>
                </a:solidFill>
                <a:effectLst/>
                <a:latin typeface="Arial" charset="0"/>
                <a:ea typeface="ＭＳ Ｐゴシック" pitchFamily="116" charset="-128"/>
                <a:cs typeface="+mn-cs"/>
              </a:rPr>
              <a:t>While that perspective exists in some articles, the general consensus is caution.</a:t>
            </a:r>
          </a:p>
          <a:p>
            <a:r>
              <a:rPr lang="en-US" sz="1200" b="0" i="0" kern="1200" dirty="0">
                <a:solidFill>
                  <a:schemeClr val="tx1"/>
                </a:solidFill>
                <a:effectLst/>
                <a:latin typeface="Arial" charset="0"/>
                <a:ea typeface="ＭＳ Ｐゴシック" pitchFamily="116" charset="-128"/>
                <a:cs typeface="+mn-cs"/>
              </a:rPr>
              <a:t>As CT imaging, especially advanced methods like helical CT for lung cancer screening, becomes more widespread, concerns about radiation dose increase.</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Patients receive higher cumulative doses, and this raises public health questions.</a:t>
            </a:r>
          </a:p>
          <a:p>
            <a:r>
              <a:rPr lang="en-US" sz="1200" b="0" i="0" kern="1200" dirty="0">
                <a:solidFill>
                  <a:schemeClr val="tx1"/>
                </a:solidFill>
                <a:effectLst/>
                <a:latin typeface="Arial" charset="0"/>
                <a:ea typeface="ＭＳ Ｐゴシック" pitchFamily="116" charset="-128"/>
                <a:cs typeface="+mn-cs"/>
              </a:rPr>
              <a:t>So, it is crucial to focus on how we can reduce radiation dose and how we measure it in the first place.</a:t>
            </a:r>
          </a:p>
        </p:txBody>
      </p:sp>
      <p:sp>
        <p:nvSpPr>
          <p:cNvPr id="4" name="Slide Number Placeholder 3"/>
          <p:cNvSpPr>
            <a:spLocks noGrp="1"/>
          </p:cNvSpPr>
          <p:nvPr>
            <p:ph type="sldNum" sz="quarter" idx="5"/>
          </p:nvPr>
        </p:nvSpPr>
        <p:spPr/>
        <p:txBody>
          <a:bodyPr/>
          <a:lstStyle/>
          <a:p>
            <a:fld id="{9F30534E-9FB8-46AE-8E3B-5675B268AE6A}" type="slidenum">
              <a:rPr lang="en-US" smtClean="0"/>
              <a:pPr/>
              <a:t>45</a:t>
            </a:fld>
            <a:endParaRPr lang="en-US"/>
          </a:p>
        </p:txBody>
      </p:sp>
    </p:spTree>
    <p:extLst>
      <p:ext uri="{BB962C8B-B14F-4D97-AF65-F5344CB8AC3E}">
        <p14:creationId xmlns:p14="http://schemas.microsoft.com/office/powerpoint/2010/main" val="8717264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Let me explain the basic concepts from your Green Book regarding radiation dose.</a:t>
            </a:r>
          </a:p>
          <a:p>
            <a:r>
              <a:rPr lang="en-US" sz="1200" b="0" i="0" kern="1200" dirty="0">
                <a:solidFill>
                  <a:schemeClr val="tx1"/>
                </a:solidFill>
                <a:effectLst/>
                <a:latin typeface="Arial" charset="0"/>
                <a:ea typeface="ＭＳ Ｐゴシック" pitchFamily="116" charset="-128"/>
                <a:cs typeface="+mn-cs"/>
              </a:rPr>
              <a:t>X-ray radiation is a form of electromagnetic radiation, and when it passes through your body, energy is deposited into your tissues. This energy deposited is called the absorbed dose.</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The absorbed dose is a physical measurement of energy per unit mass of tissue, expressed in grays. One gray equals one joule per kilogram.</a:t>
            </a:r>
          </a:p>
          <a:p>
            <a:r>
              <a:rPr lang="en-US" sz="1200" b="0" i="0" kern="1200" dirty="0">
                <a:solidFill>
                  <a:schemeClr val="tx1"/>
                </a:solidFill>
                <a:effectLst/>
                <a:latin typeface="Arial" charset="0"/>
                <a:ea typeface="ＭＳ Ｐゴシック" pitchFamily="116" charset="-128"/>
                <a:cs typeface="+mn-cs"/>
              </a:rPr>
              <a:t>This is the fundamental concept of radiation dose—the energy your body absorbs from X-rays.</a:t>
            </a:r>
          </a:p>
          <a:p>
            <a:r>
              <a:rPr lang="en-US" sz="1200" b="0" i="0" kern="1200" dirty="0">
                <a:solidFill>
                  <a:schemeClr val="tx1"/>
                </a:solidFill>
                <a:effectLst/>
                <a:latin typeface="Arial" charset="0"/>
                <a:ea typeface="ＭＳ Ｐゴシック" pitchFamily="116" charset="-128"/>
                <a:cs typeface="+mn-cs"/>
              </a:rPr>
              <a:t>However, from a health perspective, the effective dose equivalent is more relevant.</a:t>
            </a:r>
          </a:p>
          <a:p>
            <a:r>
              <a:rPr lang="en-US" sz="1200" b="0" i="0" kern="1200" dirty="0">
                <a:solidFill>
                  <a:schemeClr val="tx1"/>
                </a:solidFill>
                <a:effectLst/>
                <a:latin typeface="Arial" charset="0"/>
                <a:ea typeface="ＭＳ Ｐゴシック" pitchFamily="116" charset="-128"/>
                <a:cs typeface="+mn-cs"/>
              </a:rPr>
              <a:t>To calculate this, the human body is divided into multiple organs or regions because different organs have different sensitivities to radiation.</a:t>
            </a:r>
          </a:p>
          <a:p>
            <a:r>
              <a:rPr lang="en-US" sz="1200" b="0" i="0" kern="1200" dirty="0">
                <a:solidFill>
                  <a:schemeClr val="tx1"/>
                </a:solidFill>
                <a:effectLst/>
                <a:latin typeface="Arial" charset="0"/>
                <a:ea typeface="ＭＳ Ｐゴシック" pitchFamily="116" charset="-128"/>
                <a:cs typeface="+mn-cs"/>
              </a:rPr>
              <a:t>Some tissues, like those involved in reproduction or rapidly regenerating cells, are more sensitive to radiation damage.</a:t>
            </a:r>
          </a:p>
          <a:p>
            <a:r>
              <a:rPr lang="en-US" sz="1200" b="0" i="0" kern="1200" dirty="0">
                <a:solidFill>
                  <a:schemeClr val="tx1"/>
                </a:solidFill>
                <a:effectLst/>
                <a:latin typeface="Arial" charset="0"/>
                <a:ea typeface="ＭＳ Ｐゴシック" pitchFamily="116" charset="-128"/>
                <a:cs typeface="+mn-cs"/>
              </a:rPr>
              <a:t>Therefore, younger women, children, and reproductive organs require special caution to avoid excessive exposure.</a:t>
            </a:r>
          </a:p>
          <a:p>
            <a:r>
              <a:rPr lang="en-US" sz="1200" b="0" i="0" kern="1200" dirty="0">
                <a:solidFill>
                  <a:schemeClr val="tx1"/>
                </a:solidFill>
                <a:effectLst/>
                <a:latin typeface="Arial" charset="0"/>
                <a:ea typeface="ＭＳ Ｐゴシック" pitchFamily="116" charset="-128"/>
                <a:cs typeface="+mn-cs"/>
              </a:rPr>
              <a:t>This sensitivity is accounted for by weighting factors, denoted by W.</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The dose equivalent, represented by H, combines the absorbed dose with factors related to the type and energy of radiation.</a:t>
            </a:r>
          </a:p>
          <a:p>
            <a:r>
              <a:rPr lang="en-US" sz="1200" b="0" i="0" kern="1200" dirty="0">
                <a:solidFill>
                  <a:schemeClr val="tx1"/>
                </a:solidFill>
                <a:effectLst/>
                <a:latin typeface="Arial" charset="0"/>
                <a:ea typeface="ＭＳ Ｐゴシック" pitchFamily="116" charset="-128"/>
                <a:cs typeface="+mn-cs"/>
              </a:rPr>
              <a:t>Higher energy photons or particles generally cause more biological damage per unit of absorbed energy.</a:t>
            </a:r>
          </a:p>
          <a:p>
            <a:r>
              <a:rPr lang="en-US" sz="1200" b="0" i="0" kern="1200" dirty="0">
                <a:solidFill>
                  <a:schemeClr val="tx1"/>
                </a:solidFill>
                <a:effectLst/>
                <a:latin typeface="Arial" charset="0"/>
                <a:ea typeface="ＭＳ Ｐゴシック" pitchFamily="116" charset="-128"/>
                <a:cs typeface="+mn-cs"/>
              </a:rPr>
              <a:t>For example, X-rays, gamma rays, and alpha particles differ in their relative biological effectiveness.</a:t>
            </a:r>
          </a:p>
          <a:p>
            <a:r>
              <a:rPr lang="en-US" sz="1200" b="0" i="0" kern="1200" dirty="0">
                <a:solidFill>
                  <a:schemeClr val="tx1"/>
                </a:solidFill>
                <a:effectLst/>
                <a:latin typeface="Arial" charset="0"/>
                <a:ea typeface="ＭＳ Ｐゴシック" pitchFamily="116" charset="-128"/>
                <a:cs typeface="+mn-cs"/>
              </a:rPr>
              <a:t>To account for this, a quality factor, QF, is applied to quantify the biological impact of different radiation types.</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For X-ray CT, the QF is normalized to one, but other radiation types have different values.</a:t>
            </a:r>
          </a:p>
          <a:p>
            <a:r>
              <a:rPr lang="en-US" sz="1200" b="0" i="0" kern="1200" dirty="0">
                <a:solidFill>
                  <a:schemeClr val="tx1"/>
                </a:solidFill>
                <a:effectLst/>
                <a:latin typeface="Arial" charset="0"/>
                <a:ea typeface="ＭＳ Ｐゴシック" pitchFamily="116" charset="-128"/>
                <a:cs typeface="+mn-cs"/>
              </a:rPr>
              <a:t>Thus, the effective dose equivalent is calculated using these weighted factors, resulting in a more accurate estimation of biological risk.</a:t>
            </a:r>
          </a:p>
          <a:p>
            <a:r>
              <a:rPr lang="en-US" sz="1200" b="0" i="0" kern="1200" dirty="0">
                <a:solidFill>
                  <a:schemeClr val="tx1"/>
                </a:solidFill>
                <a:effectLst/>
                <a:latin typeface="Arial" charset="0"/>
                <a:ea typeface="ＭＳ Ｐゴシック" pitchFamily="116" charset="-128"/>
                <a:cs typeface="+mn-cs"/>
              </a:rPr>
              <a:t>This calculation is summarized by a formula sometimes noted as equation 1.30 in radiation safety literature.</a:t>
            </a:r>
          </a:p>
        </p:txBody>
      </p:sp>
      <p:sp>
        <p:nvSpPr>
          <p:cNvPr id="4" name="Slide Number Placeholder 3"/>
          <p:cNvSpPr>
            <a:spLocks noGrp="1"/>
          </p:cNvSpPr>
          <p:nvPr>
            <p:ph type="sldNum" sz="quarter" idx="5"/>
          </p:nvPr>
        </p:nvSpPr>
        <p:spPr/>
        <p:txBody>
          <a:bodyPr/>
          <a:lstStyle/>
          <a:p>
            <a:fld id="{9F30534E-9FB8-46AE-8E3B-5675B268AE6A}" type="slidenum">
              <a:rPr lang="en-US" smtClean="0"/>
              <a:pPr/>
              <a:t>46</a:t>
            </a:fld>
            <a:endParaRPr lang="en-US"/>
          </a:p>
        </p:txBody>
      </p:sp>
    </p:spTree>
    <p:extLst>
      <p:ext uri="{BB962C8B-B14F-4D97-AF65-F5344CB8AC3E}">
        <p14:creationId xmlns:p14="http://schemas.microsoft.com/office/powerpoint/2010/main" val="17125642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Let me share with you some typical radiation dose values.</a:t>
            </a:r>
          </a:p>
          <a:p>
            <a:r>
              <a:rPr lang="en-US" sz="1200" b="0" i="0" kern="1200" dirty="0">
                <a:solidFill>
                  <a:schemeClr val="tx1"/>
                </a:solidFill>
                <a:effectLst/>
                <a:latin typeface="Arial" charset="0"/>
                <a:ea typeface="ＭＳ Ｐゴシック" pitchFamily="116" charset="-128"/>
                <a:cs typeface="+mn-cs"/>
              </a:rPr>
              <a:t>For example, in a breast exam, the physical energy absorbed is measured in grays. But when you take biological sensitivity into account and use standard formulas, the unit becomes the sievert, often abbreviated as </a:t>
            </a:r>
            <a:r>
              <a:rPr lang="en-US" sz="1200" b="0" i="0" kern="1200" dirty="0" err="1">
                <a:solidFill>
                  <a:schemeClr val="tx1"/>
                </a:solidFill>
                <a:effectLst/>
                <a:latin typeface="Arial" charset="0"/>
                <a:ea typeface="ＭＳ Ｐゴシック" pitchFamily="116" charset="-128"/>
                <a:cs typeface="+mn-cs"/>
              </a:rPr>
              <a:t>Sv</a:t>
            </a:r>
            <a:r>
              <a:rPr lang="en-US" sz="1200" b="0" i="0" kern="1200" dirty="0">
                <a:solidFill>
                  <a:schemeClr val="tx1"/>
                </a:solidFill>
                <a:effectLst/>
                <a:latin typeface="Arial" charset="0"/>
                <a:ea typeface="ＭＳ Ｐゴシック" pitchFamily="116" charset="-128"/>
                <a:cs typeface="+mn-cs"/>
              </a:rPr>
              <a:t> or sometimes called C-word.</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To clarify, grays measure the pure physical energy deposited, while sieverts factor in biological effects, making them more meaningful for assessing health risk.</a:t>
            </a:r>
          </a:p>
          <a:p>
            <a:r>
              <a:rPr lang="en-US" sz="1200" b="0" i="0" kern="1200" dirty="0">
                <a:solidFill>
                  <a:schemeClr val="tx1"/>
                </a:solidFill>
                <a:effectLst/>
                <a:latin typeface="Arial" charset="0"/>
                <a:ea typeface="ＭＳ Ｐゴシック" pitchFamily="116" charset="-128"/>
                <a:cs typeface="+mn-cs"/>
              </a:rPr>
              <a:t>Because a sievert—or the C-word—is a relatively large unit, radiation dose is often expressed in millisieverts (mSv).</a:t>
            </a:r>
          </a:p>
          <a:p>
            <a:r>
              <a:rPr lang="en-US" sz="1200" b="0" i="0" kern="1200" dirty="0">
                <a:solidFill>
                  <a:schemeClr val="tx1"/>
                </a:solidFill>
                <a:effectLst/>
                <a:latin typeface="Arial" charset="0"/>
                <a:ea typeface="ＭＳ Ｐゴシック" pitchFamily="116" charset="-128"/>
                <a:cs typeface="+mn-cs"/>
              </a:rPr>
              <a:t>For a typical breast examination, the effective dose is quite low.</a:t>
            </a:r>
          </a:p>
          <a:p>
            <a:r>
              <a:rPr lang="en-US" sz="1200" b="0" i="0" kern="1200" dirty="0">
                <a:solidFill>
                  <a:schemeClr val="tx1"/>
                </a:solidFill>
                <a:effectLst/>
                <a:latin typeface="Arial" charset="0"/>
                <a:ea typeface="ＭＳ Ｐゴシック" pitchFamily="116" charset="-128"/>
                <a:cs typeface="+mn-cs"/>
              </a:rPr>
              <a:t>For high-dose CT scans, the effective dose can be in the range of three millisieverts.</a:t>
            </a:r>
          </a:p>
          <a:p>
            <a:r>
              <a:rPr lang="en-US" sz="1200" b="0" i="0" kern="1200" dirty="0">
                <a:solidFill>
                  <a:schemeClr val="tx1"/>
                </a:solidFill>
                <a:effectLst/>
                <a:latin typeface="Arial" charset="0"/>
                <a:ea typeface="ＭＳ Ｐゴシック" pitchFamily="116" charset="-128"/>
                <a:cs typeface="+mn-cs"/>
              </a:rPr>
              <a:t>For a full-body CT scan, it could be around ten millisieverts.</a:t>
            </a:r>
          </a:p>
          <a:p>
            <a:r>
              <a:rPr lang="en-US" sz="1200" b="0" i="0" kern="1200" dirty="0">
                <a:solidFill>
                  <a:schemeClr val="tx1"/>
                </a:solidFill>
                <a:effectLst/>
                <a:latin typeface="Arial" charset="0"/>
                <a:ea typeface="ＭＳ Ｐゴシック" pitchFamily="116" charset="-128"/>
                <a:cs typeface="+mn-cs"/>
              </a:rPr>
              <a:t>These values give you an idea of the radiation dose magnitude.</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In CT scanning, another important metric is the CT Dose Index, or CTDI, which is used to estimate how much radiation dose is delivered.</a:t>
            </a:r>
          </a:p>
          <a:p>
            <a:r>
              <a:rPr lang="en-US" sz="1200" b="0" i="0" kern="1200" dirty="0">
                <a:solidFill>
                  <a:schemeClr val="tx1"/>
                </a:solidFill>
                <a:effectLst/>
                <a:latin typeface="Arial" charset="0"/>
                <a:ea typeface="ＭＳ Ｐゴシック" pitchFamily="116" charset="-128"/>
                <a:cs typeface="+mn-cs"/>
              </a:rPr>
              <a:t>CTDI is not organ-specific; it measures the average dose over one full rotation of the scanner around the patient, providing a rough estimate of radiation exposure.</a:t>
            </a:r>
          </a:p>
          <a:p>
            <a:r>
              <a:rPr lang="en-US" sz="1200" b="0" i="0" kern="1200" dirty="0">
                <a:solidFill>
                  <a:schemeClr val="tx1"/>
                </a:solidFill>
                <a:effectLst/>
                <a:latin typeface="Arial" charset="0"/>
                <a:ea typeface="ＭＳ Ｐゴシック" pitchFamily="116" charset="-128"/>
                <a:cs typeface="+mn-cs"/>
              </a:rPr>
              <a:t>Later, I will show you a figure to illustrate this concept visually.</a:t>
            </a:r>
          </a:p>
          <a:p>
            <a:br>
              <a:rPr lang="en-US" dirty="0"/>
            </a:br>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47</a:t>
            </a:fld>
            <a:endParaRPr lang="en-US"/>
          </a:p>
        </p:txBody>
      </p:sp>
    </p:spTree>
    <p:extLst>
      <p:ext uri="{BB962C8B-B14F-4D97-AF65-F5344CB8AC3E}">
        <p14:creationId xmlns:p14="http://schemas.microsoft.com/office/powerpoint/2010/main" val="27749415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Before we dive deeper, let me give you a natural reference to help put radiation dose levels in perspective.</a:t>
            </a:r>
          </a:p>
          <a:p>
            <a:r>
              <a:rPr lang="en-US" sz="1200" b="0" i="0" kern="1200" dirty="0">
                <a:solidFill>
                  <a:schemeClr val="tx1"/>
                </a:solidFill>
                <a:effectLst/>
                <a:latin typeface="Arial" charset="0"/>
                <a:ea typeface="ＭＳ Ｐゴシック" pitchFamily="116" charset="-128"/>
                <a:cs typeface="+mn-cs"/>
              </a:rPr>
              <a:t>If you live in India, you receive an annual natural radiation dose of over 10 millisieverts—or 10 million </a:t>
            </a:r>
            <a:r>
              <a:rPr lang="en-US" sz="1200" b="0" i="0" kern="1200" dirty="0" err="1">
                <a:solidFill>
                  <a:schemeClr val="tx1"/>
                </a:solidFill>
                <a:effectLst/>
                <a:latin typeface="Arial" charset="0"/>
                <a:ea typeface="ＭＳ Ｐゴシック" pitchFamily="116" charset="-128"/>
                <a:cs typeface="+mn-cs"/>
              </a:rPr>
              <a:t>microsieverts</a:t>
            </a:r>
            <a:r>
              <a:rPr lang="en-US" sz="1200" b="0" i="0" kern="1200" dirty="0">
                <a:solidFill>
                  <a:schemeClr val="tx1"/>
                </a:solidFill>
                <a:effectLst/>
                <a:latin typeface="Arial" charset="0"/>
                <a:ea typeface="ＭＳ Ｐゴシック" pitchFamily="116" charset="-128"/>
                <a:cs typeface="+mn-cs"/>
              </a:rPr>
              <a:t>—which comes from natural sources like soil and cosmic rays.</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In China, the natural background radiation exposure is roughly half that of India.</a:t>
            </a:r>
          </a:p>
          <a:p>
            <a:r>
              <a:rPr lang="en-US" sz="1200" b="0" i="0" kern="1200" dirty="0">
                <a:solidFill>
                  <a:schemeClr val="tx1"/>
                </a:solidFill>
                <a:effectLst/>
                <a:latin typeface="Arial" charset="0"/>
                <a:ea typeface="ＭＳ Ｐゴシック" pitchFamily="116" charset="-128"/>
                <a:cs typeface="+mn-cs"/>
              </a:rPr>
              <a:t>If you are concerned that radiation is harmful, then living in Toronto would be better, as the natural background radiation there is lower.</a:t>
            </a:r>
          </a:p>
          <a:p>
            <a:r>
              <a:rPr lang="en-US" sz="1200" b="0" i="0" kern="1200" dirty="0">
                <a:solidFill>
                  <a:schemeClr val="tx1"/>
                </a:solidFill>
                <a:effectLst/>
                <a:latin typeface="Arial" charset="0"/>
                <a:ea typeface="ＭＳ Ｐゴシック" pitchFamily="116" charset="-128"/>
                <a:cs typeface="+mn-cs"/>
              </a:rPr>
              <a:t>In the United States, the average natural background radiation dose is about three millisieverts per year.</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These background levels are unavoidable since radiation comes from natural sources in the environment.</a:t>
            </a:r>
          </a:p>
          <a:p>
            <a:r>
              <a:rPr lang="en-US" sz="1200" b="0" i="0" kern="1200" dirty="0">
                <a:solidFill>
                  <a:schemeClr val="tx1"/>
                </a:solidFill>
                <a:effectLst/>
                <a:latin typeface="Arial" charset="0"/>
                <a:ea typeface="ＭＳ Ｐゴシック" pitchFamily="116" charset="-128"/>
                <a:cs typeface="+mn-cs"/>
              </a:rPr>
              <a:t>Understanding these reference levels helps put medical radiation doses into context.</a:t>
            </a:r>
          </a:p>
        </p:txBody>
      </p:sp>
      <p:sp>
        <p:nvSpPr>
          <p:cNvPr id="4" name="Slide Number Placeholder 3"/>
          <p:cNvSpPr>
            <a:spLocks noGrp="1"/>
          </p:cNvSpPr>
          <p:nvPr>
            <p:ph type="sldNum" sz="quarter" idx="5"/>
          </p:nvPr>
        </p:nvSpPr>
        <p:spPr/>
        <p:txBody>
          <a:bodyPr/>
          <a:lstStyle/>
          <a:p>
            <a:fld id="{9F30534E-9FB8-46AE-8E3B-5675B268AE6A}" type="slidenum">
              <a:rPr lang="en-US" smtClean="0"/>
              <a:pPr/>
              <a:t>48</a:t>
            </a:fld>
            <a:endParaRPr lang="en-US"/>
          </a:p>
        </p:txBody>
      </p:sp>
    </p:spTree>
    <p:extLst>
      <p:ext uri="{BB962C8B-B14F-4D97-AF65-F5344CB8AC3E}">
        <p14:creationId xmlns:p14="http://schemas.microsoft.com/office/powerpoint/2010/main" val="38670664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Now, let me give you some comparisons to help you understand radiation doses better.</a:t>
            </a:r>
          </a:p>
          <a:p>
            <a:r>
              <a:rPr lang="en-US" sz="1200" b="0" i="0" kern="1200" dirty="0">
                <a:solidFill>
                  <a:schemeClr val="tx1"/>
                </a:solidFill>
                <a:effectLst/>
                <a:latin typeface="Arial" charset="0"/>
                <a:ea typeface="ＭＳ Ｐゴシック" pitchFamily="116" charset="-128"/>
                <a:cs typeface="+mn-cs"/>
              </a:rPr>
              <a:t>For example, a chest X-ray typically delivers a radiation dose of about 0.1 millisieverts.</a:t>
            </a:r>
          </a:p>
          <a:p>
            <a:r>
              <a:rPr lang="en-US" sz="1200" b="0" i="0" kern="1200" dirty="0">
                <a:solidFill>
                  <a:schemeClr val="tx1"/>
                </a:solidFill>
                <a:effectLst/>
                <a:latin typeface="Arial" charset="0"/>
                <a:ea typeface="ＭＳ Ｐゴシック" pitchFamily="116" charset="-128"/>
                <a:cs typeface="+mn-cs"/>
              </a:rPr>
              <a:t>A whole-body CT scan, on the other hand, can deliver around 10 millisieverts.</a:t>
            </a:r>
          </a:p>
          <a:p>
            <a:r>
              <a:rPr lang="en-US" sz="1200" b="0" i="0" kern="1200" dirty="0">
                <a:solidFill>
                  <a:schemeClr val="tx1"/>
                </a:solidFill>
                <a:effectLst/>
                <a:latin typeface="Arial" charset="0"/>
                <a:ea typeface="ＭＳ Ｐゴシック" pitchFamily="116" charset="-128"/>
                <a:cs typeface="+mn-cs"/>
              </a:rPr>
              <a:t>Researchers and medical professionals are working hard to reduce these doses.</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Our goal is to bring CT radiation doses down to about one millisievert or less per scan, which would be considered comparatively safe.</a:t>
            </a:r>
          </a:p>
          <a:p>
            <a:r>
              <a:rPr lang="en-US" sz="1200" b="0" i="0" kern="1200" dirty="0">
                <a:solidFill>
                  <a:schemeClr val="tx1"/>
                </a:solidFill>
                <a:effectLst/>
                <a:latin typeface="Arial" charset="0"/>
                <a:ea typeface="ＭＳ Ｐゴシック" pitchFamily="116" charset="-128"/>
                <a:cs typeface="+mn-cs"/>
              </a:rPr>
              <a:t>To put this in perspective, in your everyday life, you naturally receive about two millisieverts of radiation annually from environmental sources.</a:t>
            </a:r>
          </a:p>
          <a:p>
            <a:r>
              <a:rPr lang="en-US" sz="1200" b="0" i="0" kern="1200" dirty="0">
                <a:solidFill>
                  <a:schemeClr val="tx1"/>
                </a:solidFill>
                <a:effectLst/>
                <a:latin typeface="Arial" charset="0"/>
                <a:ea typeface="ＭＳ Ｐゴシック" pitchFamily="116" charset="-128"/>
                <a:cs typeface="+mn-cs"/>
              </a:rPr>
              <a:t>So, when you receive a CT scan with a dose around one millisievert, that’s roughly half of your average yearly natural exposure.</a:t>
            </a:r>
          </a:p>
          <a:p>
            <a:r>
              <a:rPr lang="en-US" sz="1200" b="0" i="0" kern="1200" dirty="0">
                <a:solidFill>
                  <a:schemeClr val="tx1"/>
                </a:solidFill>
                <a:effectLst/>
                <a:latin typeface="Arial" charset="0"/>
                <a:ea typeface="ＭＳ Ｐゴシック" pitchFamily="116" charset="-128"/>
                <a:cs typeface="+mn-cs"/>
              </a:rPr>
              <a:t>You can think of it like visiting a high natural radiation area, such as parts of India or other regions, where you might be exposed to somewhat higher background radiation if you stay longer.</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There are other units you might encounter, such as M-R or similar, but the gray and sievert (or millisievert) remain the standard units for expressing radiation dose. This comparison helps warm you up and offers a bit of perspective on how these numbers relate to everyday life.</a:t>
            </a:r>
          </a:p>
          <a:p>
            <a:br>
              <a:rPr lang="en-US" dirty="0"/>
            </a:br>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49</a:t>
            </a:fld>
            <a:endParaRPr lang="en-US"/>
          </a:p>
        </p:txBody>
      </p:sp>
    </p:spTree>
    <p:extLst>
      <p:ext uri="{BB962C8B-B14F-4D97-AF65-F5344CB8AC3E}">
        <p14:creationId xmlns:p14="http://schemas.microsoft.com/office/powerpoint/2010/main" val="1348562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Now, in the 3D CT case, the X-ray source remains a point source. But instead of using a linear detector array, you use a planar or two-dimensional detector array.</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This configuration results in a cone beam geometry originating from the point source.</a:t>
            </a:r>
          </a:p>
          <a:p>
            <a:r>
              <a:rPr lang="en-US" sz="1200" b="0" i="0" kern="1200" dirty="0">
                <a:solidFill>
                  <a:schemeClr val="tx1"/>
                </a:solidFill>
                <a:effectLst/>
                <a:latin typeface="Arial" charset="0"/>
                <a:ea typeface="ＭＳ Ｐゴシック" pitchFamily="116" charset="-128"/>
                <a:cs typeface="+mn-cs"/>
              </a:rPr>
              <a:t>The X-ray source emits radiation in a cone-shaped beam, which should be wide enough to cover the entire object.</a:t>
            </a:r>
          </a:p>
          <a:p>
            <a:r>
              <a:rPr lang="en-US" sz="1200" b="0" i="0" kern="1200" dirty="0">
                <a:solidFill>
                  <a:schemeClr val="tx1"/>
                </a:solidFill>
                <a:effectLst/>
                <a:latin typeface="Arial" charset="0"/>
                <a:ea typeface="ＭＳ Ｐゴシック" pitchFamily="116" charset="-128"/>
                <a:cs typeface="+mn-cs"/>
              </a:rPr>
              <a:t>In other words, the object must be fully contained within the cone beam to ensure complete data acquisition.</a:t>
            </a:r>
          </a:p>
          <a:p>
            <a:r>
              <a:rPr lang="en-US" sz="1200" b="0" i="0" kern="1200" dirty="0">
                <a:solidFill>
                  <a:schemeClr val="tx1"/>
                </a:solidFill>
                <a:effectLst/>
                <a:latin typeface="Arial" charset="0"/>
                <a:ea typeface="ＭＳ Ｐゴシック" pitchFamily="116" charset="-128"/>
                <a:cs typeface="+mn-cs"/>
              </a:rPr>
              <a:t>This concept is similar to the 2D case but extended to volumetric imaging.</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Once you have all the rays, as shown here, you can rearrange, reorganize, or re-bin the X-rays into parallel beam geometry.</a:t>
            </a:r>
          </a:p>
          <a:p>
            <a:r>
              <a:rPr lang="en-US" sz="1200" b="0" i="0" kern="1200" dirty="0">
                <a:solidFill>
                  <a:schemeClr val="tx1"/>
                </a:solidFill>
                <a:effectLst/>
                <a:latin typeface="Arial" charset="0"/>
                <a:ea typeface="ＭＳ Ｐゴシック" pitchFamily="116" charset="-128"/>
                <a:cs typeface="+mn-cs"/>
              </a:rPr>
              <a:t>In parallel beam geometry, you can apply Fourier transform-based imaging methods.</a:t>
            </a:r>
          </a:p>
          <a:p>
            <a:r>
              <a:rPr lang="en-US" sz="1200" b="0" i="0" kern="1200" dirty="0">
                <a:solidFill>
                  <a:schemeClr val="tx1"/>
                </a:solidFill>
                <a:effectLst/>
                <a:latin typeface="Arial" charset="0"/>
                <a:ea typeface="ＭＳ Ｐゴシック" pitchFamily="116" charset="-128"/>
                <a:cs typeface="+mn-cs"/>
              </a:rPr>
              <a:t>The Fourier slice theorem allows the use of the one-dimensional Fourier transform on projections to recover the two-dimensional Fourier spectrum.</a:t>
            </a:r>
          </a:p>
          <a:p>
            <a:r>
              <a:rPr lang="en-US" sz="1200" b="0" i="0" kern="1200" dirty="0">
                <a:solidFill>
                  <a:schemeClr val="tx1"/>
                </a:solidFill>
                <a:effectLst/>
                <a:latin typeface="Arial" charset="0"/>
                <a:ea typeface="ＭＳ Ｐゴシック" pitchFamily="116" charset="-128"/>
                <a:cs typeface="+mn-cs"/>
              </a:rPr>
              <a:t>Each projection recovers a profile in Fourier space, and by changing the viewing angle, you sample different radial lines sweeping over the entire Fourier domain.</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Likewise, in 3D imaging, an extended version of the Fourier slice theorem is required.</a:t>
            </a:r>
          </a:p>
          <a:p>
            <a:r>
              <a:rPr lang="en-US" sz="1200" b="0" i="0" kern="1200" dirty="0">
                <a:solidFill>
                  <a:schemeClr val="tx1"/>
                </a:solidFill>
                <a:effectLst/>
                <a:latin typeface="Arial" charset="0"/>
                <a:ea typeface="ＭＳ Ｐゴシック" pitchFamily="116" charset="-128"/>
                <a:cs typeface="+mn-cs"/>
              </a:rPr>
              <a:t>This involves applying Fourier transforms in higher dimensions to recover the 3D spatial frequency information of the object.</a:t>
            </a:r>
          </a:p>
        </p:txBody>
      </p:sp>
      <p:sp>
        <p:nvSpPr>
          <p:cNvPr id="4" name="Slide Number Placeholder 3"/>
          <p:cNvSpPr>
            <a:spLocks noGrp="1"/>
          </p:cNvSpPr>
          <p:nvPr>
            <p:ph type="sldNum" sz="quarter" idx="5"/>
          </p:nvPr>
        </p:nvSpPr>
        <p:spPr/>
        <p:txBody>
          <a:bodyPr/>
          <a:lstStyle/>
          <a:p>
            <a:fld id="{9F30534E-9FB8-46AE-8E3B-5675B268AE6A}" type="slidenum">
              <a:rPr lang="en-US" smtClean="0"/>
              <a:pPr/>
              <a:t>5</a:t>
            </a:fld>
            <a:endParaRPr lang="en-US"/>
          </a:p>
        </p:txBody>
      </p:sp>
    </p:spTree>
    <p:extLst>
      <p:ext uri="{BB962C8B-B14F-4D97-AF65-F5344CB8AC3E}">
        <p14:creationId xmlns:p14="http://schemas.microsoft.com/office/powerpoint/2010/main" val="25709833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Now, let me explain three key concepts related to radiation dose.</a:t>
            </a:r>
          </a:p>
          <a:p>
            <a:r>
              <a:rPr lang="en-US" sz="1200" b="0" i="0" kern="1200" dirty="0">
                <a:solidFill>
                  <a:schemeClr val="tx1"/>
                </a:solidFill>
                <a:effectLst/>
                <a:latin typeface="Arial" charset="0"/>
                <a:ea typeface="ＭＳ Ｐゴシック" pitchFamily="116" charset="-128"/>
                <a:cs typeface="+mn-cs"/>
              </a:rPr>
              <a:t>First, the absorbed dose. This represents the energy deposited by ionizing radiation into the body’s tissues. It is a purely physical measure.</a:t>
            </a:r>
          </a:p>
          <a:p>
            <a:r>
              <a:rPr lang="en-US" sz="1200" b="0" i="0" kern="1200" dirty="0">
                <a:solidFill>
                  <a:schemeClr val="tx1"/>
                </a:solidFill>
                <a:effectLst/>
                <a:latin typeface="Arial" charset="0"/>
                <a:ea typeface="ＭＳ Ｐゴシック" pitchFamily="116" charset="-128"/>
                <a:cs typeface="+mn-cs"/>
              </a:rPr>
              <a:t>Second, the effective dose accounts for the sensitivity of different organs and tissues to radiation. This is where weighting factors come into play.</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For example, certain organs involved in reproduction or rapid cell regeneration are much more sensitive to radiation. We want to protect children and younger women, especially from high doses. While adults may be less sensitive, it is still prudent to minimize exposure.</a:t>
            </a:r>
          </a:p>
          <a:p>
            <a:r>
              <a:rPr lang="en-US" sz="1200" b="0" i="0" kern="1200" dirty="0">
                <a:solidFill>
                  <a:schemeClr val="tx1"/>
                </a:solidFill>
                <a:effectLst/>
                <a:latin typeface="Arial" charset="0"/>
                <a:ea typeface="ＭＳ Ｐゴシック" pitchFamily="116" charset="-128"/>
                <a:cs typeface="+mn-cs"/>
              </a:rPr>
              <a:t>The dose equivalent combines dose with information about the type of radiation. Some radiation types cause more damage per unit energy than others.</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However, when discussing CT scans, the radiation type factor is effectively one, so it generally does not alter dose estimates.</a:t>
            </a:r>
          </a:p>
        </p:txBody>
      </p:sp>
      <p:sp>
        <p:nvSpPr>
          <p:cNvPr id="4" name="Slide Number Placeholder 3"/>
          <p:cNvSpPr>
            <a:spLocks noGrp="1"/>
          </p:cNvSpPr>
          <p:nvPr>
            <p:ph type="sldNum" sz="quarter" idx="5"/>
          </p:nvPr>
        </p:nvSpPr>
        <p:spPr/>
        <p:txBody>
          <a:bodyPr/>
          <a:lstStyle/>
          <a:p>
            <a:fld id="{9F30534E-9FB8-46AE-8E3B-5675B268AE6A}" type="slidenum">
              <a:rPr lang="en-US" smtClean="0"/>
              <a:pPr/>
              <a:t>50</a:t>
            </a:fld>
            <a:endParaRPr lang="en-US"/>
          </a:p>
        </p:txBody>
      </p:sp>
    </p:spTree>
    <p:extLst>
      <p:ext uri="{BB962C8B-B14F-4D97-AF65-F5344CB8AC3E}">
        <p14:creationId xmlns:p14="http://schemas.microsoft.com/office/powerpoint/2010/main" val="113065824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Now, let me explain the concept of the radiation dose profile, sometimes called the releasing profile.</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Imagine you perform a circular CT scan. This scanning method reconstructs images within a single plane, called the XY plane.</a:t>
            </a:r>
          </a:p>
          <a:p>
            <a:r>
              <a:rPr lang="en-US" sz="1200" b="0" i="0" kern="1200" dirty="0">
                <a:solidFill>
                  <a:schemeClr val="tx1"/>
                </a:solidFill>
                <a:effectLst/>
                <a:latin typeface="Arial" charset="0"/>
                <a:ea typeface="ＭＳ Ｐゴシック" pitchFamily="116" charset="-128"/>
                <a:cs typeface="+mn-cs"/>
              </a:rPr>
              <a:t>Ideally, the X-ray beam would be finely collimated so that all photons are confined within the slice thickness, represented as a neat rectangular region—say, highlighted in yellow.</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However, in reality, the system is not perfect.</a:t>
            </a:r>
          </a:p>
          <a:p>
            <a:r>
              <a:rPr lang="en-US" sz="1200" b="0" i="0" kern="1200" dirty="0">
                <a:solidFill>
                  <a:schemeClr val="tx1"/>
                </a:solidFill>
                <a:effectLst/>
                <a:latin typeface="Arial" charset="0"/>
                <a:ea typeface="ＭＳ Ｐゴシック" pitchFamily="116" charset="-128"/>
                <a:cs typeface="+mn-cs"/>
              </a:rPr>
              <a:t>You have scattered photons, and the emission is not perfectly confined.</a:t>
            </a:r>
          </a:p>
          <a:p>
            <a:r>
              <a:rPr lang="en-US" sz="1200" b="0" i="0" kern="1200" dirty="0">
                <a:solidFill>
                  <a:schemeClr val="tx1"/>
                </a:solidFill>
                <a:effectLst/>
                <a:latin typeface="Arial" charset="0"/>
                <a:ea typeface="ＭＳ Ｐゴシック" pitchFamily="116" charset="-128"/>
                <a:cs typeface="+mn-cs"/>
              </a:rPr>
              <a:t>Therefore, the actual radiation dose profile follows a curve, often shown as a blue curve.</a:t>
            </a:r>
          </a:p>
          <a:p>
            <a:r>
              <a:rPr lang="en-US" sz="1200" b="0" i="0" kern="1200" dirty="0">
                <a:solidFill>
                  <a:schemeClr val="tx1"/>
                </a:solidFill>
                <a:effectLst/>
                <a:latin typeface="Arial" charset="0"/>
                <a:ea typeface="ＭＳ Ｐゴシック" pitchFamily="116" charset="-128"/>
                <a:cs typeface="+mn-cs"/>
              </a:rPr>
              <a:t>This means that, even though you intend to irradiate only the slice thickness, some dose extends beyond this region.</a:t>
            </a:r>
          </a:p>
          <a:p>
            <a:r>
              <a:rPr lang="en-US" sz="1200" b="0" i="0" kern="1200" dirty="0">
                <a:solidFill>
                  <a:schemeClr val="tx1"/>
                </a:solidFill>
                <a:effectLst/>
                <a:latin typeface="Arial" charset="0"/>
                <a:ea typeface="ＭＳ Ｐゴシック" pitchFamily="116" charset="-128"/>
                <a:cs typeface="+mn-cs"/>
              </a:rPr>
              <a:t>This dose "tail" outside the intended slice area also contributes to the total patient radiation exposure.</a:t>
            </a:r>
          </a:p>
        </p:txBody>
      </p:sp>
      <p:sp>
        <p:nvSpPr>
          <p:cNvPr id="4" name="Slide Number Placeholder 3"/>
          <p:cNvSpPr>
            <a:spLocks noGrp="1"/>
          </p:cNvSpPr>
          <p:nvPr>
            <p:ph type="sldNum" sz="quarter" idx="5"/>
          </p:nvPr>
        </p:nvSpPr>
        <p:spPr/>
        <p:txBody>
          <a:bodyPr/>
          <a:lstStyle/>
          <a:p>
            <a:fld id="{9F30534E-9FB8-46AE-8E3B-5675B268AE6A}" type="slidenum">
              <a:rPr lang="en-US" smtClean="0"/>
              <a:pPr/>
              <a:t>51</a:t>
            </a:fld>
            <a:endParaRPr lang="en-US"/>
          </a:p>
        </p:txBody>
      </p:sp>
    </p:spTree>
    <p:extLst>
      <p:ext uri="{BB962C8B-B14F-4D97-AF65-F5344CB8AC3E}">
        <p14:creationId xmlns:p14="http://schemas.microsoft.com/office/powerpoint/2010/main" val="30779244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Now, let's talk about the CT dose index, or CTDI.</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Suppose the slice thickness is represented by T.</a:t>
            </a:r>
          </a:p>
          <a:p>
            <a:r>
              <a:rPr lang="en-US" sz="1200" b="0" i="0" kern="1200" dirty="0">
                <a:solidFill>
                  <a:schemeClr val="tx1"/>
                </a:solidFill>
                <a:effectLst/>
                <a:latin typeface="Arial" charset="0"/>
                <a:ea typeface="ＭＳ Ｐゴシック" pitchFamily="116" charset="-128"/>
                <a:cs typeface="+mn-cs"/>
              </a:rPr>
              <a:t>You integrate the radiation dose measurements over the slice thickness, effectively summing the dose contributions from the slice and imaginary adjacent slices—say, seven slices above and seven slices below.</a:t>
            </a:r>
          </a:p>
          <a:p>
            <a:r>
              <a:rPr lang="en-US" sz="1200" b="0" i="0" kern="1200" dirty="0">
                <a:solidFill>
                  <a:schemeClr val="tx1"/>
                </a:solidFill>
                <a:effectLst/>
                <a:latin typeface="Arial" charset="0"/>
                <a:ea typeface="ＭＳ Ｐゴシック" pitchFamily="116" charset="-128"/>
                <a:cs typeface="+mn-cs"/>
              </a:rPr>
              <a:t>All these doses are added together, and the total is then averaged by normalizing with the slice thickness T.</a:t>
            </a:r>
          </a:p>
          <a:p>
            <a:r>
              <a:rPr lang="en-US" sz="1200" b="0" i="0" kern="1200" dirty="0">
                <a:solidFill>
                  <a:schemeClr val="tx1"/>
                </a:solidFill>
                <a:effectLst/>
                <a:latin typeface="Arial" charset="0"/>
                <a:ea typeface="ＭＳ Ｐゴシック" pitchFamily="116" charset="-128"/>
                <a:cs typeface="+mn-cs"/>
              </a:rPr>
              <a:t>This result is what we call the CT dose index, or CTDI.</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It's a simple yet important concept, as it includes any additional leakage radiation in the dose computation.</a:t>
            </a:r>
          </a:p>
          <a:p>
            <a:r>
              <a:rPr lang="en-US" sz="1200" b="0" i="0" kern="1200" dirty="0">
                <a:solidFill>
                  <a:schemeClr val="tx1"/>
                </a:solidFill>
                <a:effectLst/>
                <a:latin typeface="Arial" charset="0"/>
                <a:ea typeface="ＭＳ Ｐゴシック" pitchFamily="116" charset="-128"/>
                <a:cs typeface="+mn-cs"/>
              </a:rPr>
              <a:t>The CTDI provides a standardized measure of radiation output from the CT scanner, reflecting dose distribution within the irradiated volume.</a:t>
            </a:r>
          </a:p>
        </p:txBody>
      </p:sp>
      <p:sp>
        <p:nvSpPr>
          <p:cNvPr id="4" name="Slide Number Placeholder 3"/>
          <p:cNvSpPr>
            <a:spLocks noGrp="1"/>
          </p:cNvSpPr>
          <p:nvPr>
            <p:ph type="sldNum" sz="quarter" idx="5"/>
          </p:nvPr>
        </p:nvSpPr>
        <p:spPr/>
        <p:txBody>
          <a:bodyPr/>
          <a:lstStyle/>
          <a:p>
            <a:fld id="{9F30534E-9FB8-46AE-8E3B-5675B268AE6A}" type="slidenum">
              <a:rPr lang="en-US" smtClean="0"/>
              <a:pPr/>
              <a:t>52</a:t>
            </a:fld>
            <a:endParaRPr lang="en-US"/>
          </a:p>
        </p:txBody>
      </p:sp>
    </p:spTree>
    <p:extLst>
      <p:ext uri="{BB962C8B-B14F-4D97-AF65-F5344CB8AC3E}">
        <p14:creationId xmlns:p14="http://schemas.microsoft.com/office/powerpoint/2010/main" val="42380858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Another way to think about radiation dose is through the dose profile measured over multiple circular scans.</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When you perform one circular scan, you get a certain dose distribution.</a:t>
            </a:r>
          </a:p>
          <a:p>
            <a:r>
              <a:rPr lang="en-US" sz="1200" b="0" i="0" kern="1200" dirty="0">
                <a:solidFill>
                  <a:schemeClr val="tx1"/>
                </a:solidFill>
                <a:effectLst/>
                <a:latin typeface="Arial" charset="0"/>
                <a:ea typeface="ＭＳ Ｐゴシック" pitchFamily="116" charset="-128"/>
                <a:cs typeface="+mn-cs"/>
              </a:rPr>
              <a:t>If you then do a second circular scan, you’ll get a similar dose profile again.</a:t>
            </a:r>
          </a:p>
          <a:p>
            <a:r>
              <a:rPr lang="en-US" sz="1200" b="0" i="0" kern="1200" dirty="0">
                <a:solidFill>
                  <a:schemeClr val="tx1"/>
                </a:solidFill>
                <a:effectLst/>
                <a:latin typeface="Arial" charset="0"/>
                <a:ea typeface="ＭＳ Ｐゴシック" pitchFamily="116" charset="-128"/>
                <a:cs typeface="+mn-cs"/>
              </a:rPr>
              <a:t>When multiple scans are performed, each scan adds its own dose profile.</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These multiple dose profiles overlap, contributing to the total radiation dose the patient receives.</a:t>
            </a:r>
          </a:p>
        </p:txBody>
      </p:sp>
      <p:sp>
        <p:nvSpPr>
          <p:cNvPr id="4" name="Slide Number Placeholder 3"/>
          <p:cNvSpPr>
            <a:spLocks noGrp="1"/>
          </p:cNvSpPr>
          <p:nvPr>
            <p:ph type="sldNum" sz="quarter" idx="5"/>
          </p:nvPr>
        </p:nvSpPr>
        <p:spPr/>
        <p:txBody>
          <a:bodyPr/>
          <a:lstStyle/>
          <a:p>
            <a:fld id="{9F30534E-9FB8-46AE-8E3B-5675B268AE6A}" type="slidenum">
              <a:rPr lang="en-US" smtClean="0"/>
              <a:pPr/>
              <a:t>53</a:t>
            </a:fld>
            <a:endParaRPr lang="en-US"/>
          </a:p>
        </p:txBody>
      </p:sp>
    </p:spTree>
    <p:extLst>
      <p:ext uri="{BB962C8B-B14F-4D97-AF65-F5344CB8AC3E}">
        <p14:creationId xmlns:p14="http://schemas.microsoft.com/office/powerpoint/2010/main" val="19354618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This concept of multiple scan average dose, or MSAD, is defined by an integral calculation.</a:t>
            </a:r>
          </a:p>
          <a:p>
            <a:r>
              <a:rPr lang="en-US" sz="1200" b="0" i="0" kern="1200" dirty="0">
                <a:solidFill>
                  <a:schemeClr val="tx1"/>
                </a:solidFill>
                <a:effectLst/>
                <a:latin typeface="Arial" charset="0"/>
                <a:ea typeface="ＭＳ Ｐゴシック" pitchFamily="116" charset="-128"/>
                <a:cs typeface="+mn-cs"/>
              </a:rPr>
              <a:t>Radiation dose from neighboring scans contributes to the dose in the current scan.</a:t>
            </a:r>
          </a:p>
          <a:p>
            <a:r>
              <a:rPr lang="en-US" sz="1200" b="0" i="0" kern="1200" dirty="0">
                <a:solidFill>
                  <a:schemeClr val="tx1"/>
                </a:solidFill>
                <a:effectLst/>
                <a:latin typeface="Arial" charset="0"/>
                <a:ea typeface="ＭＳ Ｐゴシック" pitchFamily="116" charset="-128"/>
                <a:cs typeface="+mn-cs"/>
              </a:rPr>
              <a:t>The number of adjacent scans considered is represented by N.</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You perform the integration over the radiation dose profile, then normalize it by the slice thickness.</a:t>
            </a:r>
          </a:p>
          <a:p>
            <a:r>
              <a:rPr lang="en-US" sz="1200" b="0" i="0" kern="1200" dirty="0">
                <a:solidFill>
                  <a:schemeClr val="tx1"/>
                </a:solidFill>
                <a:effectLst/>
                <a:latin typeface="Arial" charset="0"/>
                <a:ea typeface="ＭＳ Ｐゴシック" pitchFamily="116" charset="-128"/>
                <a:cs typeface="+mn-cs"/>
              </a:rPr>
              <a:t>This normalization accounts for the actual tissue volume receiving radiation.</a:t>
            </a:r>
          </a:p>
          <a:p>
            <a:r>
              <a:rPr lang="en-US" sz="1200" b="0" i="0" kern="1200" dirty="0">
                <a:solidFill>
                  <a:schemeClr val="tx1"/>
                </a:solidFill>
                <a:effectLst/>
                <a:latin typeface="Arial" charset="0"/>
                <a:ea typeface="ＭＳ Ｐゴシック" pitchFamily="116" charset="-128"/>
                <a:cs typeface="+mn-cs"/>
              </a:rPr>
              <a:t>MSAD is another classic measure of radiation dose in CT.</a:t>
            </a:r>
          </a:p>
          <a:p>
            <a:r>
              <a:rPr lang="en-US" sz="1200" b="0" i="0" kern="1200" dirty="0">
                <a:solidFill>
                  <a:schemeClr val="tx1"/>
                </a:solidFill>
                <a:effectLst/>
                <a:latin typeface="Arial" charset="0"/>
                <a:ea typeface="ＭＳ Ｐゴシック" pitchFamily="116" charset="-128"/>
                <a:cs typeface="+mn-cs"/>
              </a:rPr>
              <a:t>With the rise of helical CT, there are new adaptations of these dose measurements, including for helical scanning and combined bimodal CT systems.</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However, the fundamental principle behind measuring radiation dose remains the same.</a:t>
            </a:r>
          </a:p>
          <a:p>
            <a:r>
              <a:rPr lang="en-US" sz="1200" b="0" i="0" kern="1200" dirty="0">
                <a:solidFill>
                  <a:schemeClr val="tx1"/>
                </a:solidFill>
                <a:effectLst/>
                <a:latin typeface="Arial" charset="0"/>
                <a:ea typeface="ＭＳ Ｐゴシック" pitchFamily="116" charset="-128"/>
                <a:cs typeface="+mn-cs"/>
              </a:rPr>
              <a:t>As I mentioned earlier, understanding how we measure the release dose is essential to managing patient exposure.</a:t>
            </a:r>
          </a:p>
        </p:txBody>
      </p:sp>
      <p:sp>
        <p:nvSpPr>
          <p:cNvPr id="4" name="Slide Number Placeholder 3"/>
          <p:cNvSpPr>
            <a:spLocks noGrp="1"/>
          </p:cNvSpPr>
          <p:nvPr>
            <p:ph type="sldNum" sz="quarter" idx="5"/>
          </p:nvPr>
        </p:nvSpPr>
        <p:spPr/>
        <p:txBody>
          <a:bodyPr/>
          <a:lstStyle/>
          <a:p>
            <a:fld id="{9F30534E-9FB8-46AE-8E3B-5675B268AE6A}" type="slidenum">
              <a:rPr lang="en-US" smtClean="0"/>
              <a:pPr/>
              <a:t>54</a:t>
            </a:fld>
            <a:endParaRPr lang="en-US"/>
          </a:p>
        </p:txBody>
      </p:sp>
    </p:spTree>
    <p:extLst>
      <p:ext uri="{BB962C8B-B14F-4D97-AF65-F5344CB8AC3E}">
        <p14:creationId xmlns:p14="http://schemas.microsoft.com/office/powerpoint/2010/main" val="40850451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To measure radiation dose, we use specialized instruments called dosimeters.</a:t>
            </a:r>
          </a:p>
          <a:p>
            <a:r>
              <a:rPr lang="en-US" sz="1200" b="0" i="0" kern="1200" dirty="0">
                <a:solidFill>
                  <a:schemeClr val="tx1"/>
                </a:solidFill>
                <a:effectLst/>
                <a:latin typeface="Arial" charset="0"/>
                <a:ea typeface="ＭＳ Ｐゴシック" pitchFamily="116" charset="-128"/>
                <a:cs typeface="+mn-cs"/>
              </a:rPr>
              <a:t>I personally had the opportunity to work on radiation dose measurements for CT scanners during my time at Washington University School of Medicine.</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It was engaging and valuable research work, and I frequently used dosimetry equipment to evaluate radiation output.</a:t>
            </a:r>
          </a:p>
          <a:p>
            <a:r>
              <a:rPr lang="en-US" sz="1200" b="0" i="0" kern="1200" dirty="0">
                <a:solidFill>
                  <a:schemeClr val="tx1"/>
                </a:solidFill>
                <a:effectLst/>
                <a:latin typeface="Arial" charset="0"/>
                <a:ea typeface="ＭＳ Ｐゴシック" pitchFamily="116" charset="-128"/>
                <a:cs typeface="+mn-cs"/>
              </a:rPr>
              <a:t>These dosimeters help assess the radiation delivered by the scanner, ensuring safety and proper calibration.</a:t>
            </a:r>
          </a:p>
        </p:txBody>
      </p:sp>
      <p:sp>
        <p:nvSpPr>
          <p:cNvPr id="4" name="Slide Number Placeholder 3"/>
          <p:cNvSpPr>
            <a:spLocks noGrp="1"/>
          </p:cNvSpPr>
          <p:nvPr>
            <p:ph type="sldNum" sz="quarter" idx="5"/>
          </p:nvPr>
        </p:nvSpPr>
        <p:spPr/>
        <p:txBody>
          <a:bodyPr/>
          <a:lstStyle/>
          <a:p>
            <a:fld id="{9F30534E-9FB8-46AE-8E3B-5675B268AE6A}" type="slidenum">
              <a:rPr lang="en-US" smtClean="0"/>
              <a:pPr/>
              <a:t>55</a:t>
            </a:fld>
            <a:endParaRPr lang="en-US"/>
          </a:p>
        </p:txBody>
      </p:sp>
    </p:spTree>
    <p:extLst>
      <p:ext uri="{BB962C8B-B14F-4D97-AF65-F5344CB8AC3E}">
        <p14:creationId xmlns:p14="http://schemas.microsoft.com/office/powerpoint/2010/main" val="15433381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Now, let’s talk about some general guidelines regarding CT dose.</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Radiation dose measured during multiple scans is roughly proportional to the tube current, or mA. Higher tube current means more photons emitted, resulting in a higher radiation dose.</a:t>
            </a:r>
          </a:p>
          <a:p>
            <a:r>
              <a:rPr lang="en-US" sz="1200" b="0" i="0" kern="1200" dirty="0">
                <a:solidFill>
                  <a:schemeClr val="tx1"/>
                </a:solidFill>
                <a:effectLst/>
                <a:latin typeface="Arial" charset="0"/>
                <a:ea typeface="ＭＳ Ｐゴシック" pitchFamily="116" charset="-128"/>
                <a:cs typeface="+mn-cs"/>
              </a:rPr>
              <a:t>Longer scan times also increase dose, as the patient is exposed for a longer period.</a:t>
            </a:r>
          </a:p>
          <a:p>
            <a:r>
              <a:rPr lang="en-US" sz="1200" b="0" i="0" kern="1200" dirty="0">
                <a:solidFill>
                  <a:schemeClr val="tx1"/>
                </a:solidFill>
                <a:effectLst/>
                <a:latin typeface="Arial" charset="0"/>
                <a:ea typeface="ＭＳ Ｐゴシック" pitchFamily="116" charset="-128"/>
                <a:cs typeface="+mn-cs"/>
              </a:rPr>
              <a:t>Increasing the tube voltage, or </a:t>
            </a:r>
            <a:r>
              <a:rPr lang="en-US" sz="1200" b="0" i="0" kern="1200" dirty="0" err="1">
                <a:solidFill>
                  <a:schemeClr val="tx1"/>
                </a:solidFill>
                <a:effectLst/>
                <a:latin typeface="Arial" charset="0"/>
                <a:ea typeface="ＭＳ Ｐゴシック" pitchFamily="116" charset="-128"/>
                <a:cs typeface="+mn-cs"/>
              </a:rPr>
              <a:t>kVp</a:t>
            </a:r>
            <a:r>
              <a:rPr lang="en-US" sz="1200" b="0" i="0" kern="1200" dirty="0">
                <a:solidFill>
                  <a:schemeClr val="tx1"/>
                </a:solidFill>
                <a:effectLst/>
                <a:latin typeface="Arial" charset="0"/>
                <a:ea typeface="ＭＳ Ｐゴシック" pitchFamily="116" charset="-128"/>
                <a:cs typeface="+mn-cs"/>
              </a:rPr>
              <a:t>, raises photon energy, which also influences dose. Although higher energy photons are more penetrating, they tend to cause slightly higher patient dose.</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When you reduce slice thickness—that is, make the X-ray beam narrower—you increase spatial resolution. But thinner slices require more photons since the beam is less focused, which can slightly increase the dose due to some photon wastage.</a:t>
            </a:r>
          </a:p>
          <a:p>
            <a:r>
              <a:rPr lang="en-US" sz="1200" b="0" i="0" kern="1200" dirty="0">
                <a:solidFill>
                  <a:schemeClr val="tx1"/>
                </a:solidFill>
                <a:effectLst/>
                <a:latin typeface="Arial" charset="0"/>
                <a:ea typeface="ＭＳ Ｐゴシック" pitchFamily="116" charset="-128"/>
                <a:cs typeface="+mn-cs"/>
              </a:rPr>
              <a:t>Many factors affect dose increase or decrease, including patient size or phantom size. For a standard head phantom, the dose at the center and periphery is roughly the same.</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For larger phantoms, like the whole body, the central dose may be lower due to increased attenuation, with a higher dose in peripheral regions.</a:t>
            </a:r>
          </a:p>
          <a:p>
            <a:r>
              <a:rPr lang="en-US" sz="1200" b="0" i="0" kern="1200" dirty="0">
                <a:solidFill>
                  <a:schemeClr val="tx1"/>
                </a:solidFill>
                <a:effectLst/>
                <a:latin typeface="Arial" charset="0"/>
                <a:ea typeface="ＭＳ Ｐゴシック" pitchFamily="116" charset="-128"/>
                <a:cs typeface="+mn-cs"/>
              </a:rPr>
              <a:t>In extreme cases, like imagining irradiating the Earth, the very center would receive almost no photons, so the central dose would be very low, while peripheral areas get a higher dose.</a:t>
            </a:r>
          </a:p>
        </p:txBody>
      </p:sp>
      <p:sp>
        <p:nvSpPr>
          <p:cNvPr id="4" name="Slide Number Placeholder 3"/>
          <p:cNvSpPr>
            <a:spLocks noGrp="1"/>
          </p:cNvSpPr>
          <p:nvPr>
            <p:ph type="sldNum" sz="quarter" idx="5"/>
          </p:nvPr>
        </p:nvSpPr>
        <p:spPr/>
        <p:txBody>
          <a:bodyPr/>
          <a:lstStyle/>
          <a:p>
            <a:fld id="{9F30534E-9FB8-46AE-8E3B-5675B268AE6A}" type="slidenum">
              <a:rPr lang="en-US" smtClean="0"/>
              <a:pPr/>
              <a:t>56</a:t>
            </a:fld>
            <a:endParaRPr lang="en-US"/>
          </a:p>
        </p:txBody>
      </p:sp>
    </p:spTree>
    <p:extLst>
      <p:ext uri="{BB962C8B-B14F-4D97-AF65-F5344CB8AC3E}">
        <p14:creationId xmlns:p14="http://schemas.microsoft.com/office/powerpoint/2010/main" val="9122730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Let me share some evidence that supports this approach.</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Several experts, including myself a few years ago, co-authored a landmark article.</a:t>
            </a:r>
          </a:p>
          <a:p>
            <a:r>
              <a:rPr lang="en-US" sz="1200" b="0" i="0" kern="1200" dirty="0">
                <a:solidFill>
                  <a:schemeClr val="tx1"/>
                </a:solidFill>
                <a:effectLst/>
                <a:latin typeface="Arial" charset="0"/>
                <a:ea typeface="ＭＳ Ｐゴシック" pitchFamily="116" charset="-128"/>
                <a:cs typeface="+mn-cs"/>
              </a:rPr>
              <a:t>This article mapped out strategies and technologies aimed at achieving routine sub-millisievert CT scanning.</a:t>
            </a:r>
          </a:p>
          <a:p>
            <a:r>
              <a:rPr lang="en-US" sz="1200" b="0" i="0" kern="1200" dirty="0">
                <a:solidFill>
                  <a:schemeClr val="tx1"/>
                </a:solidFill>
                <a:effectLst/>
                <a:latin typeface="Arial" charset="0"/>
                <a:ea typeface="ＭＳ Ｐゴシック" pitchFamily="116" charset="-128"/>
                <a:cs typeface="+mn-cs"/>
              </a:rPr>
              <a:t>It addresses how low-dose CT scans can be effectively performed while maintaining diagnostic image quality.</a:t>
            </a:r>
          </a:p>
        </p:txBody>
      </p:sp>
      <p:sp>
        <p:nvSpPr>
          <p:cNvPr id="4" name="Slide Number Placeholder 3"/>
          <p:cNvSpPr>
            <a:spLocks noGrp="1"/>
          </p:cNvSpPr>
          <p:nvPr>
            <p:ph type="sldNum" sz="quarter" idx="5"/>
          </p:nvPr>
        </p:nvSpPr>
        <p:spPr/>
        <p:txBody>
          <a:bodyPr/>
          <a:lstStyle/>
          <a:p>
            <a:fld id="{9F30534E-9FB8-46AE-8E3B-5675B268AE6A}" type="slidenum">
              <a:rPr lang="en-US" smtClean="0"/>
              <a:pPr/>
              <a:t>57</a:t>
            </a:fld>
            <a:endParaRPr lang="en-US"/>
          </a:p>
        </p:txBody>
      </p:sp>
    </p:spTree>
    <p:extLst>
      <p:ext uri="{BB962C8B-B14F-4D97-AF65-F5344CB8AC3E}">
        <p14:creationId xmlns:p14="http://schemas.microsoft.com/office/powerpoint/2010/main" val="10956370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We have discussed various technologies to reduce radiation dose in CT scanning, including interior tomography and photon counting detectors.</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Additionally, iterative reconstruction algorithms play a key role. Unlike traditional analytic algorithms, which do not account for image noise or statistical fluctuations, iterative methods model these factors explicitly.</a:t>
            </a:r>
          </a:p>
          <a:p>
            <a:r>
              <a:rPr lang="en-US" sz="1200" b="0" i="0" kern="1200" dirty="0">
                <a:solidFill>
                  <a:schemeClr val="tx1"/>
                </a:solidFill>
                <a:effectLst/>
                <a:latin typeface="Arial" charset="0"/>
                <a:ea typeface="ＭＳ Ｐゴシック" pitchFamily="116" charset="-128"/>
                <a:cs typeface="+mn-cs"/>
              </a:rPr>
              <a:t>By doing so, they improve image quality while allowing dose reduction.</a:t>
            </a:r>
          </a:p>
          <a:p>
            <a:r>
              <a:rPr lang="en-US" sz="1200" b="0" i="0" kern="1200" dirty="0">
                <a:solidFill>
                  <a:schemeClr val="tx1"/>
                </a:solidFill>
                <a:effectLst/>
                <a:latin typeface="Arial" charset="0"/>
                <a:ea typeface="ＭＳ Ｐゴシック" pitchFamily="116" charset="-128"/>
                <a:cs typeface="+mn-cs"/>
              </a:rPr>
              <a:t>Those represent technological approaches to lowering patient radiation exposure.</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Now, I’d like to share something not in the slides—a more biological approach.</a:t>
            </a:r>
          </a:p>
          <a:p>
            <a:r>
              <a:rPr lang="en-US" sz="1200" b="0" i="0" kern="1200" dirty="0">
                <a:solidFill>
                  <a:schemeClr val="tx1"/>
                </a:solidFill>
                <a:effectLst/>
                <a:latin typeface="Arial" charset="0"/>
                <a:ea typeface="ＭＳ Ｐゴシック" pitchFamily="116" charset="-128"/>
                <a:cs typeface="+mn-cs"/>
              </a:rPr>
              <a:t>Ionizing radiation causes real damage through DNA breaks and other effects.</a:t>
            </a:r>
          </a:p>
          <a:p>
            <a:r>
              <a:rPr lang="en-US" sz="1200" b="0" i="0" kern="1200" dirty="0">
                <a:solidFill>
                  <a:schemeClr val="tx1"/>
                </a:solidFill>
                <a:effectLst/>
                <a:latin typeface="Arial" charset="0"/>
                <a:ea typeface="ＭＳ Ｐゴシック" pitchFamily="116" charset="-128"/>
                <a:cs typeface="+mn-cs"/>
              </a:rPr>
              <a:t>Some medications or natural products contain antioxidants, which can help mitigate radiation-induced damage.</a:t>
            </a:r>
          </a:p>
          <a:p>
            <a:r>
              <a:rPr lang="en-US" sz="1200" b="0" i="0" kern="1200" dirty="0">
                <a:solidFill>
                  <a:schemeClr val="tx1"/>
                </a:solidFill>
                <a:effectLst/>
                <a:latin typeface="Arial" charset="0"/>
                <a:ea typeface="ＭＳ Ｐゴシック" pitchFamily="116" charset="-128"/>
                <a:cs typeface="+mn-cs"/>
              </a:rPr>
              <a:t>For example, orange juice and blueberries contain antioxidants.</a:t>
            </a:r>
          </a:p>
          <a:p>
            <a:r>
              <a:rPr lang="en-US" sz="1200" b="0" i="0" kern="1200" dirty="0">
                <a:solidFill>
                  <a:schemeClr val="tx1"/>
                </a:solidFill>
                <a:effectLst/>
                <a:latin typeface="Arial" charset="0"/>
                <a:ea typeface="ＭＳ Ｐゴシック" pitchFamily="116" charset="-128"/>
                <a:cs typeface="+mn-cs"/>
              </a:rPr>
              <a:t>If you search the literature, you’ll find several studies suggesting that antioxidants may have protective effects against radiation damage.</a:t>
            </a:r>
          </a:p>
          <a:p>
            <a:r>
              <a:rPr lang="en-US" sz="1200" b="0" i="0" kern="1200" dirty="0">
                <a:solidFill>
                  <a:schemeClr val="tx1"/>
                </a:solidFill>
                <a:effectLst/>
                <a:latin typeface="Arial" charset="0"/>
                <a:ea typeface="ＭＳ Ｐゴシック" pitchFamily="116" charset="-128"/>
                <a:cs typeface="+mn-cs"/>
              </a:rPr>
              <a:t>While this is not part of any clinical protocol, and doctors don’t routinely prescribe antioxidants before CT scans, I personally believe in their potential benefit.</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Next time I have a CT scan, I plan to drink two bottles of orange juice an hour beforehand.</a:t>
            </a:r>
          </a:p>
          <a:p>
            <a:r>
              <a:rPr lang="en-US" sz="1200" b="0" i="0" kern="1200" dirty="0">
                <a:solidFill>
                  <a:schemeClr val="tx1"/>
                </a:solidFill>
                <a:effectLst/>
                <a:latin typeface="Arial" charset="0"/>
                <a:ea typeface="ＭＳ Ｐゴシック" pitchFamily="116" charset="-128"/>
                <a:cs typeface="+mn-cs"/>
              </a:rPr>
              <a:t>If you find this interesting, you might want to do your own research and consider consuming antioxidants before imaging.</a:t>
            </a:r>
          </a:p>
          <a:p>
            <a:r>
              <a:rPr lang="en-US" sz="1200" b="0" i="0" kern="1200" dirty="0">
                <a:solidFill>
                  <a:schemeClr val="tx1"/>
                </a:solidFill>
                <a:effectLst/>
                <a:latin typeface="Arial" charset="0"/>
                <a:ea typeface="ＭＳ Ｐゴシック" pitchFamily="116" charset="-128"/>
                <a:cs typeface="+mn-cs"/>
              </a:rPr>
              <a:t>One of my students is setting up experiments to scientifically evaluate the protective effect of antioxidants, like orange juice, against radiation damage during CT scans.</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This is an exciting area of ongoing research, and we hope to quantify the benefits more precisely in the future.</a:t>
            </a:r>
          </a:p>
        </p:txBody>
      </p:sp>
      <p:sp>
        <p:nvSpPr>
          <p:cNvPr id="4" name="Slide Number Placeholder 3"/>
          <p:cNvSpPr>
            <a:spLocks noGrp="1"/>
          </p:cNvSpPr>
          <p:nvPr>
            <p:ph type="sldNum" sz="quarter" idx="5"/>
          </p:nvPr>
        </p:nvSpPr>
        <p:spPr/>
        <p:txBody>
          <a:bodyPr/>
          <a:lstStyle/>
          <a:p>
            <a:fld id="{9F30534E-9FB8-46AE-8E3B-5675B268AE6A}" type="slidenum">
              <a:rPr lang="en-US" smtClean="0"/>
              <a:pPr/>
              <a:t>58</a:t>
            </a:fld>
            <a:endParaRPr lang="en-US"/>
          </a:p>
        </p:txBody>
      </p:sp>
    </p:spTree>
    <p:extLst>
      <p:ext uri="{BB962C8B-B14F-4D97-AF65-F5344CB8AC3E}">
        <p14:creationId xmlns:p14="http://schemas.microsoft.com/office/powerpoint/2010/main" val="7979542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Now, let's talk about the last slide and some course housekeeping.</a:t>
            </a:r>
          </a:p>
          <a:p>
            <a:r>
              <a:rPr lang="en-US" sz="1200" b="0" i="0" kern="1200" dirty="0">
                <a:solidFill>
                  <a:schemeClr val="tx1"/>
                </a:solidFill>
                <a:effectLst/>
                <a:latin typeface="Arial" charset="0"/>
                <a:ea typeface="ＭＳ Ｐゴシック" pitchFamily="116" charset="-128"/>
                <a:cs typeface="+mn-cs"/>
              </a:rPr>
              <a:t>These three questions in the green book are quite typical and not very difficult.</a:t>
            </a:r>
          </a:p>
          <a:p>
            <a:r>
              <a:rPr lang="en-US" sz="1200" b="0" i="0" kern="1200" dirty="0">
                <a:solidFill>
                  <a:schemeClr val="tx1"/>
                </a:solidFill>
                <a:effectLst/>
                <a:latin typeface="Arial" charset="0"/>
                <a:ea typeface="ＭＳ Ｐゴシック" pitchFamily="116" charset="-128"/>
                <a:cs typeface="+mn-cs"/>
              </a:rPr>
              <a:t>Regarding homework, you have one week—seven working days—to complete it.</a:t>
            </a:r>
          </a:p>
          <a:p>
            <a:endParaRPr lang="en-US" sz="1200" b="0" i="0" kern="1200" dirty="0">
              <a:solidFill>
                <a:schemeClr val="tx1"/>
              </a:solidFill>
              <a:effectLst/>
              <a:latin typeface="Arial" charset="0"/>
              <a:ea typeface="ＭＳ Ｐゴシック" pitchFamily="116" charset="-128"/>
              <a:cs typeface="+mn-cs"/>
            </a:endParaRP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On the other hand, for a bit of fun and creativity, you can try designing a futuristic portable CT scanner in an autonomous vehicle—think of it like something fancy and innovative.</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I believe future technology will enable very affordable, fully reconfigurable CT scanners.</a:t>
            </a:r>
          </a:p>
          <a:p>
            <a:r>
              <a:rPr lang="en-US" sz="1200" b="0" i="0" kern="1200" dirty="0">
                <a:solidFill>
                  <a:schemeClr val="tx1"/>
                </a:solidFill>
                <a:effectLst/>
                <a:latin typeface="Arial" charset="0"/>
                <a:ea typeface="ＭＳ Ｐゴシック" pitchFamily="116" charset="-128"/>
                <a:cs typeface="+mn-cs"/>
              </a:rPr>
              <a:t>Imagine robotic X-ray detectors integrated into cars—if you want a screening, you just call like ordering an Uber.</a:t>
            </a:r>
          </a:p>
          <a:p>
            <a:r>
              <a:rPr lang="en-US" sz="1200" b="0" i="0" kern="1200" dirty="0">
                <a:solidFill>
                  <a:schemeClr val="tx1"/>
                </a:solidFill>
                <a:effectLst/>
                <a:latin typeface="Arial" charset="0"/>
                <a:ea typeface="ＭＳ Ｐゴシック" pitchFamily="116" charset="-128"/>
                <a:cs typeface="+mn-cs"/>
              </a:rPr>
              <a:t>The robotic scanner arrives at your home, performs the scan, and you get your results without leaving the house.</a:t>
            </a:r>
          </a:p>
          <a:p>
            <a:r>
              <a:rPr lang="en-US" sz="1200" b="0" i="0" kern="1200" dirty="0">
                <a:solidFill>
                  <a:schemeClr val="tx1"/>
                </a:solidFill>
                <a:effectLst/>
                <a:latin typeface="Arial" charset="0"/>
                <a:ea typeface="ＭＳ Ｐゴシック" pitchFamily="116" charset="-128"/>
                <a:cs typeface="+mn-cs"/>
              </a:rPr>
              <a:t>I think that will be incredibly cool and transformative.</a:t>
            </a:r>
          </a:p>
          <a:p>
            <a:br>
              <a:rPr lang="en-US" dirty="0"/>
            </a:br>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59</a:t>
            </a:fld>
            <a:endParaRPr lang="en-US"/>
          </a:p>
        </p:txBody>
      </p:sp>
    </p:spTree>
    <p:extLst>
      <p:ext uri="{BB962C8B-B14F-4D97-AF65-F5344CB8AC3E}">
        <p14:creationId xmlns:p14="http://schemas.microsoft.com/office/powerpoint/2010/main" val="333956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The Fourier transform, as we learned, is the foundation of classic CT theory. It requires complete coverage of an entire cross-section or the whole object. When you have projection data, you can use the Fourier slice theorem in 2D or 3D, and then perform the inverse Fourier transform also in 2D or 3D. This classical framework is called the central dogma.</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The whole cross-section or entire object must be fully covered by the X-ray beam. No matter the shape of the beam, you can always re-bin the data into parallel beam geometry. Then, the collected data can be inversely transformed back to the original image domain. That’s the fundamental way image reconstruction is performed.</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As we learned, filtered back projection is essentially just the inverse Fourier transform represented in polar coordinates. This core concept explains the process pretty well. If you follow this, you should grasp the essential idea. In my opinion, the key question is: what is the difference between classic CT theory and modern CT theory?</a:t>
            </a:r>
          </a:p>
          <a:p>
            <a:br>
              <a:rPr lang="en-US" dirty="0"/>
            </a:br>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6</a:t>
            </a:fld>
            <a:endParaRPr lang="en-US"/>
          </a:p>
        </p:txBody>
      </p:sp>
    </p:spTree>
    <p:extLst>
      <p:ext uri="{BB962C8B-B14F-4D97-AF65-F5344CB8AC3E}">
        <p14:creationId xmlns:p14="http://schemas.microsoft.com/office/powerpoint/2010/main" val="412571568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Several years ago, we undertook an innovative project and received some news coverage about it.</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We built a CT scanner that does not rotate the gantry as in conventional designs.</a:t>
            </a:r>
          </a:p>
          <a:p>
            <a:r>
              <a:rPr lang="en-US" sz="1200" b="0" i="0" kern="1200" dirty="0">
                <a:solidFill>
                  <a:schemeClr val="tx1"/>
                </a:solidFill>
                <a:effectLst/>
                <a:latin typeface="Arial" charset="0"/>
                <a:ea typeface="ＭＳ Ｐゴシック" pitchFamily="116" charset="-128"/>
                <a:cs typeface="+mn-cs"/>
              </a:rPr>
              <a:t>Instead, the patient lies on a rotating table—literally a sheet that turns—while the X-ray tube and detector remain fixed in place.</a:t>
            </a:r>
          </a:p>
          <a:p>
            <a:r>
              <a:rPr lang="en-US" sz="1200" b="0" i="0" kern="1200" dirty="0">
                <a:solidFill>
                  <a:schemeClr val="tx1"/>
                </a:solidFill>
                <a:effectLst/>
                <a:latin typeface="Arial" charset="0"/>
                <a:ea typeface="ＭＳ Ｐゴシック" pitchFamily="116" charset="-128"/>
                <a:cs typeface="+mn-cs"/>
              </a:rPr>
              <a:t>The gantry is simplified to just a tube and a detector, with no mechanical rotation during imaging.</a:t>
            </a:r>
          </a:p>
          <a:p>
            <a:r>
              <a:rPr lang="en-US" sz="1200" b="0" i="0" kern="1200" dirty="0">
                <a:solidFill>
                  <a:schemeClr val="tx1"/>
                </a:solidFill>
                <a:effectLst/>
                <a:latin typeface="Arial" charset="0"/>
                <a:ea typeface="ＭＳ Ｐゴシック" pitchFamily="116" charset="-128"/>
                <a:cs typeface="+mn-cs"/>
              </a:rPr>
              <a:t>We then perform the translation of the table and the scanning components.</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Although this setup limits the viewing angle compared to traditional systems, it still produces good-quality images.</a:t>
            </a:r>
          </a:p>
          <a:p>
            <a:r>
              <a:rPr lang="en-US" sz="1200" b="0" i="0" kern="1200" dirty="0">
                <a:solidFill>
                  <a:schemeClr val="tx1"/>
                </a:solidFill>
                <a:effectLst/>
                <a:latin typeface="Arial" charset="0"/>
                <a:ea typeface="ＭＳ Ｐゴシック" pitchFamily="116" charset="-128"/>
                <a:cs typeface="+mn-cs"/>
              </a:rPr>
              <a:t>If you like, you can think creatively or artistically about how this concept could be extended to robotic scanners deployed in autonomous vehicles or portable scanners for versatile use.</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This is all just for fun and imagination.</a:t>
            </a:r>
          </a:p>
          <a:p>
            <a:r>
              <a:rPr lang="en-US" sz="1200" b="0" i="0" kern="1200" dirty="0">
                <a:solidFill>
                  <a:schemeClr val="tx1"/>
                </a:solidFill>
                <a:effectLst/>
                <a:latin typeface="Arial" charset="0"/>
                <a:ea typeface="ＭＳ Ｐゴシック" pitchFamily="116" charset="-128"/>
                <a:cs typeface="+mn-cs"/>
              </a:rPr>
              <a:t>That’s all for today.</a:t>
            </a:r>
          </a:p>
          <a:p>
            <a:r>
              <a:rPr lang="en-US" sz="1200" b="0" i="0" kern="1200" dirty="0">
                <a:solidFill>
                  <a:schemeClr val="tx1"/>
                </a:solidFill>
                <a:effectLst/>
                <a:latin typeface="Arial" charset="0"/>
                <a:ea typeface="ＭＳ Ｐゴシック" pitchFamily="116" charset="-128"/>
                <a:cs typeface="+mn-cs"/>
              </a:rPr>
              <a:t>Thank you for your attention.</a:t>
            </a:r>
          </a:p>
          <a:p>
            <a:br>
              <a:rPr lang="en-US" dirty="0"/>
            </a:br>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60</a:t>
            </a:fld>
            <a:endParaRPr lang="en-US"/>
          </a:p>
        </p:txBody>
      </p:sp>
    </p:spTree>
    <p:extLst>
      <p:ext uri="{BB962C8B-B14F-4D97-AF65-F5344CB8AC3E}">
        <p14:creationId xmlns:p14="http://schemas.microsoft.com/office/powerpoint/2010/main" val="20089816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This leads us to the issue of data truncation. If the data is incomplete, the Fourier slice theorem— which assumes a full projection profile for each one-dimensional Fourier transform—can no longer be applied straightforwardly.</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What happens if part of the data is missing? If some portion of the projection profile is lost, the Fourier transformation cannot be performed fully. This is called the data truncation problem. Much of modern CT theory has been developed to address this data truncation problem, finding ways to reconstruct images even with incomplete data.</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Before we delve into the types of data truncation, let me give you some context.</a:t>
            </a:r>
          </a:p>
        </p:txBody>
      </p:sp>
      <p:sp>
        <p:nvSpPr>
          <p:cNvPr id="4" name="Slide Number Placeholder 3"/>
          <p:cNvSpPr>
            <a:spLocks noGrp="1"/>
          </p:cNvSpPr>
          <p:nvPr>
            <p:ph type="sldNum" sz="quarter" idx="5"/>
          </p:nvPr>
        </p:nvSpPr>
        <p:spPr/>
        <p:txBody>
          <a:bodyPr/>
          <a:lstStyle/>
          <a:p>
            <a:fld id="{9F30534E-9FB8-46AE-8E3B-5675B268AE6A}" type="slidenum">
              <a:rPr lang="en-US" smtClean="0"/>
              <a:pPr/>
              <a:t>7</a:t>
            </a:fld>
            <a:endParaRPr lang="en-US"/>
          </a:p>
        </p:txBody>
      </p:sp>
    </p:spTree>
    <p:extLst>
      <p:ext uri="{BB962C8B-B14F-4D97-AF65-F5344CB8AC3E}">
        <p14:creationId xmlns:p14="http://schemas.microsoft.com/office/powerpoint/2010/main" val="13257410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First, let me show you the four generations of CT scanning geometry, often called generations or modes. This basically refers to how you systematically collect X-ray projection data.</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In the first generation, you have a single point X-ray source and a single point detector. Each measurement records one line, one line integral. The setup moves by translation, producing one parallel beam projection in one direction. Then the entire apparatus rotates slightly to a new angular position, producing another parallel beam projection. This process depends on the viewing angle, often labeled theta. That’s the first generation.</a:t>
            </a:r>
          </a:p>
          <a:p>
            <a:r>
              <a:rPr lang="en-US" sz="1200" b="0" i="0" kern="1200" dirty="0">
                <a:solidFill>
                  <a:schemeClr val="tx1"/>
                </a:solidFill>
                <a:effectLst/>
                <a:latin typeface="Arial" charset="0"/>
                <a:ea typeface="ＭＳ Ｐゴシック" pitchFamily="116" charset="-128"/>
                <a:cs typeface="+mn-cs"/>
              </a:rPr>
              <a:t>The second generation improves data acquisition efficiency. Instead of measuring one line integral at a time, you use a small detector array with a narrow fan beam. This detector array collects multiple lines simultaneously as it translates, covering the cross-section completely. Each translation collects multiple parallel beam projections, depending on how many detector shells you have. For example, if you have five detector shells, you get five parallel beam projections per translation. After a small rotation, you repeat this process.</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The third generation further improves efficiency dramatically. Instead of a few detector elements, you have hundreds or thousands along a linear or arc-shaped wide detector array. This is a full fan beam imaging geometry. The detector array continuously rotates to collect data. This configuration satisfies the data sufficiency condition: performing a full 360-degree scan ensures every line through the patient’s cross-section is measured somewhere, so the line integrals are known. This third-generation geometry is still very popular. Modern CT scanners mostly use this geometry but have expanded the one-dimensional detector arrays into multi-row or cone-beam configurations. We’ll discuss those later.</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The fourth generation differs by making the detector array a full stationary ring. Instead of rotating the detectors, only the X-ray source rotates around the patient. The detector ring stays fixed, continuously collecting signals. This fourth-generation geometry solves some mechanical problems associated with rotating the detector array.</a:t>
            </a:r>
          </a:p>
        </p:txBody>
      </p:sp>
      <p:sp>
        <p:nvSpPr>
          <p:cNvPr id="4" name="Slide Number Placeholder 3"/>
          <p:cNvSpPr>
            <a:spLocks noGrp="1"/>
          </p:cNvSpPr>
          <p:nvPr>
            <p:ph type="sldNum" sz="quarter" idx="5"/>
          </p:nvPr>
        </p:nvSpPr>
        <p:spPr/>
        <p:txBody>
          <a:bodyPr/>
          <a:lstStyle/>
          <a:p>
            <a:fld id="{9F30534E-9FB8-46AE-8E3B-5675B268AE6A}" type="slidenum">
              <a:rPr lang="en-US" smtClean="0"/>
              <a:pPr/>
              <a:t>8</a:t>
            </a:fld>
            <a:endParaRPr lang="en-US"/>
          </a:p>
        </p:txBody>
      </p:sp>
    </p:spTree>
    <p:extLst>
      <p:ext uri="{BB962C8B-B14F-4D97-AF65-F5344CB8AC3E}">
        <p14:creationId xmlns:p14="http://schemas.microsoft.com/office/powerpoint/2010/main" val="6497381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Next, we have electron beam CT, which uses a different approach. Instead of a mechanical X-ray tube rotation like earlier generations, this system uses an electron beam that’s electromagnetically steered to hit a fixed target shaped as multiple metallic arcs.</a:t>
            </a:r>
          </a:p>
          <a:p>
            <a:r>
              <a:rPr lang="en-US" sz="1200" b="0" i="0" kern="1200" dirty="0">
                <a:solidFill>
                  <a:schemeClr val="tx1"/>
                </a:solidFill>
                <a:effectLst/>
                <a:latin typeface="Arial" charset="0"/>
                <a:ea typeface="ＭＳ Ｐゴシック" pitchFamily="116" charset="-128"/>
                <a:cs typeface="+mn-cs"/>
              </a:rPr>
              <a:t>Each arc produces X-rays upward, forming the scanning beam. The electron beam is steered by electromagnetic fields very rapidly without moving parts mechanically. This allows for much faster imaging speeds.</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The driving force behind the evolution of scanning generations is increasing data acquisition efficiency: collecting the same amount of data in a shorter time to improve temporal resolution.</a:t>
            </a:r>
          </a:p>
          <a:p>
            <a:r>
              <a:rPr lang="en-US" sz="1200" b="0" i="0" kern="1200" dirty="0">
                <a:solidFill>
                  <a:schemeClr val="tx1"/>
                </a:solidFill>
                <a:effectLst/>
                <a:latin typeface="Arial" charset="0"/>
                <a:ea typeface="ＭＳ Ｐゴシック" pitchFamily="116" charset="-128"/>
                <a:cs typeface="+mn-cs"/>
              </a:rPr>
              <a:t>Cardiac imaging is the most challenging application for CT, since the heart beats fast, anywhere between 60 and 100 beats per minute. Tomographic reconstruction assumes the object is stationary, but the heart is constantly moving. So, we need to shorten the data acquisition time drastically.</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The electron beam CT scanner was designed specifically for cardiac imaging due to its high speed. However, it is costly, and image noise is often higher. Additionally, the fourth-generation geometry faces problems with scattered signals affecting other detectors, which causes degradation in image quality.</a:t>
            </a:r>
          </a:p>
          <a:p>
            <a:r>
              <a:rPr lang="en-US" sz="1200" b="0" i="0" kern="1200" dirty="0">
                <a:solidFill>
                  <a:schemeClr val="tx1"/>
                </a:solidFill>
                <a:effectLst/>
                <a:latin typeface="Arial" charset="0"/>
                <a:ea typeface="ＭＳ Ｐゴシック" pitchFamily="116" charset="-128"/>
                <a:cs typeface="+mn-cs"/>
              </a:rPr>
              <a:t>Because of these limitations, the third-generation geometry remains more widely used today, and electron beam CT scanners are now mostly considered outdated.</a:t>
            </a:r>
          </a:p>
        </p:txBody>
      </p:sp>
      <p:sp>
        <p:nvSpPr>
          <p:cNvPr id="4" name="Slide Number Placeholder 3"/>
          <p:cNvSpPr>
            <a:spLocks noGrp="1"/>
          </p:cNvSpPr>
          <p:nvPr>
            <p:ph type="sldNum" sz="quarter" idx="5"/>
          </p:nvPr>
        </p:nvSpPr>
        <p:spPr/>
        <p:txBody>
          <a:bodyPr/>
          <a:lstStyle/>
          <a:p>
            <a:fld id="{9F30534E-9FB8-46AE-8E3B-5675B268AE6A}" type="slidenum">
              <a:rPr lang="en-US" smtClean="0"/>
              <a:pPr/>
              <a:t>9</a:t>
            </a:fld>
            <a:endParaRPr lang="en-US"/>
          </a:p>
        </p:txBody>
      </p:sp>
    </p:spTree>
    <p:extLst>
      <p:ext uri="{BB962C8B-B14F-4D97-AF65-F5344CB8AC3E}">
        <p14:creationId xmlns:p14="http://schemas.microsoft.com/office/powerpoint/2010/main" val="27929301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125" name="Line 29"/>
          <p:cNvSpPr>
            <a:spLocks noChangeShapeType="1"/>
          </p:cNvSpPr>
          <p:nvPr userDrawn="1"/>
        </p:nvSpPr>
        <p:spPr bwMode="auto">
          <a:xfrm>
            <a:off x="1117600" y="457200"/>
            <a:ext cx="0" cy="6096000"/>
          </a:xfrm>
          <a:prstGeom prst="line">
            <a:avLst/>
          </a:prstGeom>
          <a:noFill/>
          <a:ln w="9525">
            <a:solidFill>
              <a:schemeClr val="bg1"/>
            </a:solidFill>
            <a:round/>
            <a:headEnd/>
            <a:tailEnd/>
          </a:ln>
        </p:spPr>
        <p:txBody>
          <a:bodyPr wrap="none" anchor="ctr"/>
          <a:lstStyle/>
          <a:p>
            <a:endParaRPr lang="en-US" sz="2400"/>
          </a:p>
        </p:txBody>
      </p:sp>
      <p:sp>
        <p:nvSpPr>
          <p:cNvPr id="4126" name="Line 30"/>
          <p:cNvSpPr>
            <a:spLocks noChangeShapeType="1"/>
          </p:cNvSpPr>
          <p:nvPr userDrawn="1"/>
        </p:nvSpPr>
        <p:spPr bwMode="auto">
          <a:xfrm>
            <a:off x="1117600" y="6553200"/>
            <a:ext cx="10566400" cy="0"/>
          </a:xfrm>
          <a:prstGeom prst="line">
            <a:avLst/>
          </a:prstGeom>
          <a:noFill/>
          <a:ln w="9525">
            <a:solidFill>
              <a:schemeClr val="bg1"/>
            </a:solidFill>
            <a:round/>
            <a:headEnd/>
            <a:tailEnd/>
          </a:ln>
        </p:spPr>
        <p:txBody>
          <a:bodyPr wrap="none" anchor="ctr"/>
          <a:lstStyle/>
          <a:p>
            <a:endParaRPr lang="en-US" sz="2400"/>
          </a:p>
        </p:txBody>
      </p:sp>
      <p:sp>
        <p:nvSpPr>
          <p:cNvPr id="4127" name="Line 31"/>
          <p:cNvSpPr>
            <a:spLocks noChangeShapeType="1"/>
          </p:cNvSpPr>
          <p:nvPr userDrawn="1"/>
        </p:nvSpPr>
        <p:spPr bwMode="auto">
          <a:xfrm flipV="1">
            <a:off x="11684000" y="5791200"/>
            <a:ext cx="0" cy="762000"/>
          </a:xfrm>
          <a:prstGeom prst="line">
            <a:avLst/>
          </a:prstGeom>
          <a:noFill/>
          <a:ln w="9525">
            <a:solidFill>
              <a:schemeClr val="bg1"/>
            </a:solidFill>
            <a:round/>
            <a:headEnd/>
            <a:tailEnd/>
          </a:ln>
        </p:spPr>
        <p:txBody>
          <a:bodyPr wrap="none" anchor="ctr"/>
          <a:lstStyle/>
          <a:p>
            <a:endParaRPr lang="en-US" sz="2400"/>
          </a:p>
        </p:txBody>
      </p:sp>
      <p:sp>
        <p:nvSpPr>
          <p:cNvPr id="4128" name="Line 32"/>
          <p:cNvSpPr>
            <a:spLocks noChangeShapeType="1"/>
          </p:cNvSpPr>
          <p:nvPr userDrawn="1"/>
        </p:nvSpPr>
        <p:spPr bwMode="auto">
          <a:xfrm flipH="1">
            <a:off x="8636000" y="5791200"/>
            <a:ext cx="3048000" cy="0"/>
          </a:xfrm>
          <a:prstGeom prst="line">
            <a:avLst/>
          </a:prstGeom>
          <a:noFill/>
          <a:ln w="9525">
            <a:solidFill>
              <a:schemeClr val="bg1"/>
            </a:solidFill>
            <a:round/>
            <a:headEnd/>
            <a:tailEnd/>
          </a:ln>
        </p:spPr>
        <p:txBody>
          <a:bodyPr wrap="none" anchor="ctr"/>
          <a:lstStyle/>
          <a:p>
            <a:endParaRPr lang="en-US" sz="2400"/>
          </a:p>
        </p:txBody>
      </p:sp>
      <p:sp>
        <p:nvSpPr>
          <p:cNvPr id="4131" name="Line 35"/>
          <p:cNvSpPr>
            <a:spLocks noChangeShapeType="1"/>
          </p:cNvSpPr>
          <p:nvPr userDrawn="1"/>
        </p:nvSpPr>
        <p:spPr bwMode="auto">
          <a:xfrm>
            <a:off x="1117600" y="457200"/>
            <a:ext cx="1727200" cy="0"/>
          </a:xfrm>
          <a:prstGeom prst="line">
            <a:avLst/>
          </a:prstGeom>
          <a:noFill/>
          <a:ln w="9525">
            <a:solidFill>
              <a:schemeClr val="bg1"/>
            </a:solidFill>
            <a:round/>
            <a:headEnd/>
            <a:tailEnd/>
          </a:ln>
        </p:spPr>
        <p:txBody>
          <a:bodyPr wrap="none" anchor="ctr"/>
          <a:lstStyle/>
          <a:p>
            <a:endParaRPr lang="en-US" sz="240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fld id="{EDA7D03F-0D9F-4D6E-A9DA-DA22B08C88FB}" type="slidenum">
              <a:rPr lang="en-US"/>
              <a:pPr/>
              <a:t>‹#›</a:t>
            </a:fld>
            <a:endParaRPr lang="en-US">
              <a:solidFill>
                <a:schemeClr val="tx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0000" y="3048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17600" y="3048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fld id="{5D488692-0FB6-433E-9CFB-08D03A34DD8A}" type="slidenum">
              <a:rPr lang="en-US"/>
              <a:pPr/>
              <a:t>‹#›</a:t>
            </a:fld>
            <a:endParaRPr lang="en-US">
              <a:solidFill>
                <a:schemeClr val="tx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125" name="Line 29"/>
          <p:cNvSpPr>
            <a:spLocks noChangeShapeType="1"/>
          </p:cNvSpPr>
          <p:nvPr userDrawn="1"/>
        </p:nvSpPr>
        <p:spPr bwMode="auto">
          <a:xfrm>
            <a:off x="1117600" y="457200"/>
            <a:ext cx="0" cy="6096000"/>
          </a:xfrm>
          <a:prstGeom prst="line">
            <a:avLst/>
          </a:prstGeom>
          <a:noFill/>
          <a:ln w="9525">
            <a:solidFill>
              <a:schemeClr val="bg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a:cs typeface="Times New Roman" pitchFamily="18" charset="0"/>
            </a:endParaRPr>
          </a:p>
        </p:txBody>
      </p:sp>
      <p:sp>
        <p:nvSpPr>
          <p:cNvPr id="4126" name="Line 30"/>
          <p:cNvSpPr>
            <a:spLocks noChangeShapeType="1"/>
          </p:cNvSpPr>
          <p:nvPr userDrawn="1"/>
        </p:nvSpPr>
        <p:spPr bwMode="auto">
          <a:xfrm>
            <a:off x="1117600" y="6553200"/>
            <a:ext cx="10566400" cy="0"/>
          </a:xfrm>
          <a:prstGeom prst="line">
            <a:avLst/>
          </a:prstGeom>
          <a:noFill/>
          <a:ln w="9525">
            <a:solidFill>
              <a:schemeClr val="bg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a:cs typeface="Times New Roman" pitchFamily="18" charset="0"/>
            </a:endParaRPr>
          </a:p>
        </p:txBody>
      </p:sp>
      <p:sp>
        <p:nvSpPr>
          <p:cNvPr id="4127" name="Line 31"/>
          <p:cNvSpPr>
            <a:spLocks noChangeShapeType="1"/>
          </p:cNvSpPr>
          <p:nvPr userDrawn="1"/>
        </p:nvSpPr>
        <p:spPr bwMode="auto">
          <a:xfrm flipV="1">
            <a:off x="11684000" y="5791200"/>
            <a:ext cx="0" cy="762000"/>
          </a:xfrm>
          <a:prstGeom prst="line">
            <a:avLst/>
          </a:prstGeom>
          <a:noFill/>
          <a:ln w="9525">
            <a:solidFill>
              <a:schemeClr val="bg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a:cs typeface="Times New Roman" pitchFamily="18" charset="0"/>
            </a:endParaRPr>
          </a:p>
        </p:txBody>
      </p:sp>
      <p:sp>
        <p:nvSpPr>
          <p:cNvPr id="4128" name="Line 32"/>
          <p:cNvSpPr>
            <a:spLocks noChangeShapeType="1"/>
          </p:cNvSpPr>
          <p:nvPr userDrawn="1"/>
        </p:nvSpPr>
        <p:spPr bwMode="auto">
          <a:xfrm flipH="1">
            <a:off x="8636000" y="5791200"/>
            <a:ext cx="3048000" cy="0"/>
          </a:xfrm>
          <a:prstGeom prst="line">
            <a:avLst/>
          </a:prstGeom>
          <a:noFill/>
          <a:ln w="9525">
            <a:solidFill>
              <a:schemeClr val="bg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a:cs typeface="Times New Roman" pitchFamily="18" charset="0"/>
            </a:endParaRPr>
          </a:p>
        </p:txBody>
      </p:sp>
      <p:sp>
        <p:nvSpPr>
          <p:cNvPr id="4131" name="Line 35"/>
          <p:cNvSpPr>
            <a:spLocks noChangeShapeType="1"/>
          </p:cNvSpPr>
          <p:nvPr userDrawn="1"/>
        </p:nvSpPr>
        <p:spPr bwMode="auto">
          <a:xfrm>
            <a:off x="1117600" y="457200"/>
            <a:ext cx="1727200" cy="0"/>
          </a:xfrm>
          <a:prstGeom prst="line">
            <a:avLst/>
          </a:prstGeom>
          <a:noFill/>
          <a:ln w="9525">
            <a:solidFill>
              <a:schemeClr val="bg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a:cs typeface="Times New Roman" pitchFamily="18" charset="0"/>
            </a:endParaRPr>
          </a:p>
        </p:txBody>
      </p:sp>
    </p:spTree>
    <p:extLst>
      <p:ext uri="{BB962C8B-B14F-4D97-AF65-F5344CB8AC3E}">
        <p14:creationId xmlns:p14="http://schemas.microsoft.com/office/powerpoint/2010/main" val="633520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152400"/>
            <a:ext cx="11785600" cy="838200"/>
          </a:xfrm>
        </p:spPr>
        <p:txBody>
          <a:bodyPr/>
          <a:lstStyle>
            <a:lvl1pPr algn="ctr">
              <a:defRPr sz="4000" b="1">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203200" y="1066800"/>
            <a:ext cx="11785600" cy="4419600"/>
          </a:xfrm>
        </p:spPr>
        <p:txBody>
          <a:bodyPr/>
          <a:lstStyle>
            <a:lvl1pPr>
              <a:defRPr b="1"/>
            </a:lvl1pPr>
          </a:lstStyle>
          <a:p>
            <a:pPr lvl="0"/>
            <a:r>
              <a:rPr lang="en-US" dirty="0"/>
              <a:t>Click to edit Master text styles</a:t>
            </a:r>
          </a:p>
        </p:txBody>
      </p:sp>
    </p:spTree>
    <p:extLst>
      <p:ext uri="{BB962C8B-B14F-4D97-AF65-F5344CB8AC3E}">
        <p14:creationId xmlns:p14="http://schemas.microsoft.com/office/powerpoint/2010/main" val="9308018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pPr>
              <a:defRPr/>
            </a:pPr>
            <a:fld id="{42551609-7012-4524-8F91-CAEC89A8DA26}" type="slidenum">
              <a:rPr lang="en-US" smtClean="0">
                <a:solidFill>
                  <a:srgbClr val="000000"/>
                </a:solidFill>
                <a:ea typeface="ＭＳ Ｐゴシック"/>
                <a:cs typeface="Times New Roman" pitchFamily="18" charset="0"/>
              </a:rPr>
              <a:pPr>
                <a:defRPr/>
              </a:pPr>
              <a:t>‹#›</a:t>
            </a:fld>
            <a:endParaRPr lang="en-US">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21955059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17600" y="16764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00800" y="16764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pPr>
              <a:defRPr/>
            </a:pPr>
            <a:fld id="{EC38EB37-9F67-488F-AFCB-318363D4DA79}" type="slidenum">
              <a:rPr lang="en-US" smtClean="0">
                <a:solidFill>
                  <a:srgbClr val="000000"/>
                </a:solidFill>
                <a:ea typeface="ＭＳ Ｐゴシック"/>
                <a:cs typeface="Times New Roman" pitchFamily="18" charset="0"/>
              </a:rPr>
              <a:pPr>
                <a:defRPr/>
              </a:pPr>
              <a:t>‹#›</a:t>
            </a:fld>
            <a:endParaRPr lang="en-US">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33213877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a:xfrm>
            <a:off x="146051" y="6288088"/>
            <a:ext cx="1219200" cy="457200"/>
          </a:xfrm>
          <a:prstGeom prst="rect">
            <a:avLst/>
          </a:prstGeom>
        </p:spPr>
        <p:txBody>
          <a:bodyPr/>
          <a:lstStyle>
            <a:lvl1pPr>
              <a:defRPr/>
            </a:lvl1pPr>
          </a:lstStyle>
          <a:p>
            <a:pPr>
              <a:defRPr/>
            </a:pPr>
            <a:fld id="{325EC937-4EEB-42FF-9745-F8ECC712C67B}" type="slidenum">
              <a:rPr lang="en-US" smtClean="0">
                <a:solidFill>
                  <a:srgbClr val="000000"/>
                </a:solidFill>
                <a:ea typeface="ＭＳ Ｐゴシック"/>
                <a:cs typeface="Times New Roman" pitchFamily="18" charset="0"/>
              </a:rPr>
              <a:pPr>
                <a:defRPr/>
              </a:pPr>
              <a:t>‹#›</a:t>
            </a:fld>
            <a:endParaRPr lang="en-US">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38797665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146051" y="6288088"/>
            <a:ext cx="1219200" cy="457200"/>
          </a:xfrm>
          <a:prstGeom prst="rect">
            <a:avLst/>
          </a:prstGeom>
        </p:spPr>
        <p:txBody>
          <a:bodyPr/>
          <a:lstStyle>
            <a:lvl1pPr>
              <a:defRPr/>
            </a:lvl1pPr>
          </a:lstStyle>
          <a:p>
            <a:pPr>
              <a:defRPr/>
            </a:pPr>
            <a:fld id="{26E09F27-08E5-47E1-9081-CDEF6FA99715}" type="slidenum">
              <a:rPr lang="en-US" smtClean="0">
                <a:solidFill>
                  <a:srgbClr val="000000"/>
                </a:solidFill>
                <a:ea typeface="ＭＳ Ｐゴシック"/>
                <a:cs typeface="Times New Roman" pitchFamily="18" charset="0"/>
              </a:rPr>
              <a:pPr>
                <a:defRPr/>
              </a:pPr>
              <a:t>‹#›</a:t>
            </a:fld>
            <a:endParaRPr lang="en-US">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13832008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46051" y="6288088"/>
            <a:ext cx="1219200" cy="457200"/>
          </a:xfrm>
          <a:prstGeom prst="rect">
            <a:avLst/>
          </a:prstGeom>
        </p:spPr>
        <p:txBody>
          <a:bodyPr/>
          <a:lstStyle>
            <a:lvl1pPr>
              <a:defRPr/>
            </a:lvl1pPr>
          </a:lstStyle>
          <a:p>
            <a:pPr>
              <a:defRPr/>
            </a:pPr>
            <a:fld id="{CC251E47-B223-48F4-A299-CE4A766087D6}" type="slidenum">
              <a:rPr lang="en-US" smtClean="0">
                <a:solidFill>
                  <a:srgbClr val="000000"/>
                </a:solidFill>
                <a:ea typeface="ＭＳ Ｐゴシック"/>
                <a:cs typeface="Times New Roman" pitchFamily="18" charset="0"/>
              </a:rPr>
              <a:pPr>
                <a:defRPr/>
              </a:pPr>
              <a:t>‹#›</a:t>
            </a:fld>
            <a:endParaRPr lang="en-US">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12936498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pPr>
              <a:defRPr/>
            </a:pPr>
            <a:fld id="{5BB27830-E813-4D5B-BECC-EB4E76333BEB}" type="slidenum">
              <a:rPr lang="en-US" smtClean="0">
                <a:solidFill>
                  <a:srgbClr val="000000"/>
                </a:solidFill>
                <a:ea typeface="ＭＳ Ｐゴシック"/>
                <a:cs typeface="Times New Roman" pitchFamily="18" charset="0"/>
              </a:rPr>
              <a:pPr>
                <a:defRPr/>
              </a:pPr>
              <a:t>‹#›</a:t>
            </a:fld>
            <a:endParaRPr lang="en-US">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3754269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152400"/>
            <a:ext cx="11785600" cy="838200"/>
          </a:xfrm>
        </p:spPr>
        <p:txBody>
          <a:bodyPr/>
          <a:lstStyle>
            <a:lvl1pPr>
              <a:defRPr sz="4000" b="1">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203200" y="1066800"/>
            <a:ext cx="11785600" cy="4419600"/>
          </a:xfrm>
        </p:spPr>
        <p:txBody>
          <a:bodyPr/>
          <a:lstStyle>
            <a:lvl1pPr>
              <a:defRPr sz="2800" b="1"/>
            </a:lvl1pPr>
          </a:lstStyle>
          <a:p>
            <a:pPr lvl="0"/>
            <a:r>
              <a:rPr lang="en-US" dirty="0"/>
              <a:t>Click to edit Master text styles</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pPr>
              <a:defRPr/>
            </a:pPr>
            <a:fld id="{8950E5CE-EF1E-495C-8D34-E9307ADFFB20}" type="slidenum">
              <a:rPr lang="en-US" smtClean="0">
                <a:solidFill>
                  <a:srgbClr val="000000"/>
                </a:solidFill>
                <a:ea typeface="ＭＳ Ｐゴシック"/>
                <a:cs typeface="Times New Roman" pitchFamily="18" charset="0"/>
              </a:rPr>
              <a:pPr>
                <a:defRPr/>
              </a:pPr>
              <a:t>‹#›</a:t>
            </a:fld>
            <a:endParaRPr lang="en-US">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12987470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pPr>
              <a:defRPr/>
            </a:pPr>
            <a:fld id="{EDA7D03F-0D9F-4D6E-A9DA-DA22B08C88FB}" type="slidenum">
              <a:rPr lang="en-US" smtClean="0">
                <a:solidFill>
                  <a:srgbClr val="000000"/>
                </a:solidFill>
                <a:ea typeface="ＭＳ Ｐゴシック"/>
                <a:cs typeface="Times New Roman" pitchFamily="18" charset="0"/>
              </a:rPr>
              <a:pPr>
                <a:defRPr/>
              </a:pPr>
              <a:t>‹#›</a:t>
            </a:fld>
            <a:endParaRPr lang="en-US">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21150928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0000" y="3048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17600" y="3048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pPr>
              <a:defRPr/>
            </a:pPr>
            <a:fld id="{5D488692-0FB6-433E-9CFB-08D03A34DD8A}" type="slidenum">
              <a:rPr lang="en-US" smtClean="0">
                <a:solidFill>
                  <a:srgbClr val="000000"/>
                </a:solidFill>
                <a:ea typeface="ＭＳ Ｐゴシック"/>
                <a:cs typeface="Times New Roman" pitchFamily="18" charset="0"/>
              </a:rPr>
              <a:pPr>
                <a:defRPr/>
              </a:pPr>
              <a:t>‹#›</a:t>
            </a:fld>
            <a:endParaRPr lang="en-US">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23923964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125" name="Line 29"/>
          <p:cNvSpPr>
            <a:spLocks noChangeShapeType="1"/>
          </p:cNvSpPr>
          <p:nvPr userDrawn="1"/>
        </p:nvSpPr>
        <p:spPr bwMode="auto">
          <a:xfrm>
            <a:off x="1117600" y="457200"/>
            <a:ext cx="0" cy="6096000"/>
          </a:xfrm>
          <a:prstGeom prst="line">
            <a:avLst/>
          </a:prstGeom>
          <a:noFill/>
          <a:ln w="9525">
            <a:solidFill>
              <a:schemeClr val="bg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a:cs typeface="Times New Roman" pitchFamily="18" charset="0"/>
            </a:endParaRPr>
          </a:p>
        </p:txBody>
      </p:sp>
      <p:sp>
        <p:nvSpPr>
          <p:cNvPr id="4126" name="Line 30"/>
          <p:cNvSpPr>
            <a:spLocks noChangeShapeType="1"/>
          </p:cNvSpPr>
          <p:nvPr userDrawn="1"/>
        </p:nvSpPr>
        <p:spPr bwMode="auto">
          <a:xfrm>
            <a:off x="1117600" y="6553200"/>
            <a:ext cx="10566400" cy="0"/>
          </a:xfrm>
          <a:prstGeom prst="line">
            <a:avLst/>
          </a:prstGeom>
          <a:noFill/>
          <a:ln w="9525">
            <a:solidFill>
              <a:schemeClr val="bg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a:cs typeface="Times New Roman" pitchFamily="18" charset="0"/>
            </a:endParaRPr>
          </a:p>
        </p:txBody>
      </p:sp>
      <p:sp>
        <p:nvSpPr>
          <p:cNvPr id="4127" name="Line 31"/>
          <p:cNvSpPr>
            <a:spLocks noChangeShapeType="1"/>
          </p:cNvSpPr>
          <p:nvPr userDrawn="1"/>
        </p:nvSpPr>
        <p:spPr bwMode="auto">
          <a:xfrm flipV="1">
            <a:off x="11684000" y="5791200"/>
            <a:ext cx="0" cy="762000"/>
          </a:xfrm>
          <a:prstGeom prst="line">
            <a:avLst/>
          </a:prstGeom>
          <a:noFill/>
          <a:ln w="9525">
            <a:solidFill>
              <a:schemeClr val="bg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a:cs typeface="Times New Roman" pitchFamily="18" charset="0"/>
            </a:endParaRPr>
          </a:p>
        </p:txBody>
      </p:sp>
      <p:sp>
        <p:nvSpPr>
          <p:cNvPr id="4128" name="Line 32"/>
          <p:cNvSpPr>
            <a:spLocks noChangeShapeType="1"/>
          </p:cNvSpPr>
          <p:nvPr userDrawn="1"/>
        </p:nvSpPr>
        <p:spPr bwMode="auto">
          <a:xfrm flipH="1">
            <a:off x="8636000" y="5791200"/>
            <a:ext cx="3048000" cy="0"/>
          </a:xfrm>
          <a:prstGeom prst="line">
            <a:avLst/>
          </a:prstGeom>
          <a:noFill/>
          <a:ln w="9525">
            <a:solidFill>
              <a:schemeClr val="bg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a:cs typeface="Times New Roman" pitchFamily="18" charset="0"/>
            </a:endParaRPr>
          </a:p>
        </p:txBody>
      </p:sp>
      <p:sp>
        <p:nvSpPr>
          <p:cNvPr id="4131" name="Line 35"/>
          <p:cNvSpPr>
            <a:spLocks noChangeShapeType="1"/>
          </p:cNvSpPr>
          <p:nvPr userDrawn="1"/>
        </p:nvSpPr>
        <p:spPr bwMode="auto">
          <a:xfrm>
            <a:off x="1117600" y="457200"/>
            <a:ext cx="1727200" cy="0"/>
          </a:xfrm>
          <a:prstGeom prst="line">
            <a:avLst/>
          </a:prstGeom>
          <a:noFill/>
          <a:ln w="9525">
            <a:solidFill>
              <a:schemeClr val="bg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a:cs typeface="Times New Roman" pitchFamily="18" charset="0"/>
            </a:endParaRPr>
          </a:p>
        </p:txBody>
      </p:sp>
    </p:spTree>
    <p:extLst>
      <p:ext uri="{BB962C8B-B14F-4D97-AF65-F5344CB8AC3E}">
        <p14:creationId xmlns:p14="http://schemas.microsoft.com/office/powerpoint/2010/main" val="8319922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152400"/>
            <a:ext cx="11785600" cy="838200"/>
          </a:xfrm>
        </p:spPr>
        <p:txBody>
          <a:bodyPr/>
          <a:lstStyle>
            <a:lvl1pPr algn="ctr">
              <a:defRPr sz="3600" b="1">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203200" y="1066800"/>
            <a:ext cx="11785600" cy="4419600"/>
          </a:xfrm>
        </p:spPr>
        <p:txBody>
          <a:bodyPr/>
          <a:lstStyle>
            <a:lvl1pPr marL="457200" indent="-457200">
              <a:buClrTx/>
              <a:buFont typeface="Arial" panose="020B0604020202020204" pitchFamily="34" charset="0"/>
              <a:buChar char="•"/>
              <a:defRPr b="1"/>
            </a:lvl1pPr>
          </a:lstStyle>
          <a:p>
            <a:pPr lvl="0"/>
            <a:r>
              <a:rPr lang="en-US" dirty="0"/>
              <a:t>Click to edit Master text styles</a:t>
            </a:r>
          </a:p>
        </p:txBody>
      </p:sp>
    </p:spTree>
    <p:extLst>
      <p:ext uri="{BB962C8B-B14F-4D97-AF65-F5344CB8AC3E}">
        <p14:creationId xmlns:p14="http://schemas.microsoft.com/office/powerpoint/2010/main" val="3238561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pPr>
              <a:defRPr/>
            </a:pPr>
            <a:fld id="{42551609-7012-4524-8F91-CAEC89A8DA26}" type="slidenum">
              <a:rPr lang="en-US" smtClean="0">
                <a:solidFill>
                  <a:srgbClr val="000000"/>
                </a:solidFill>
                <a:ea typeface="ＭＳ Ｐゴシック"/>
                <a:cs typeface="Times New Roman" pitchFamily="18" charset="0"/>
              </a:rPr>
              <a:pPr>
                <a:defRPr/>
              </a:pPr>
              <a:t>‹#›</a:t>
            </a:fld>
            <a:endParaRPr lang="en-US">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8042271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17600" y="16764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00800" y="16764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pPr>
              <a:defRPr/>
            </a:pPr>
            <a:fld id="{EC38EB37-9F67-488F-AFCB-318363D4DA79}" type="slidenum">
              <a:rPr lang="en-US" smtClean="0">
                <a:solidFill>
                  <a:srgbClr val="000000"/>
                </a:solidFill>
                <a:ea typeface="ＭＳ Ｐゴシック"/>
                <a:cs typeface="Times New Roman" pitchFamily="18" charset="0"/>
              </a:rPr>
              <a:pPr>
                <a:defRPr/>
              </a:pPr>
              <a:t>‹#›</a:t>
            </a:fld>
            <a:endParaRPr lang="en-US">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2705410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a:xfrm>
            <a:off x="146051" y="6288088"/>
            <a:ext cx="1219200" cy="457200"/>
          </a:xfrm>
          <a:prstGeom prst="rect">
            <a:avLst/>
          </a:prstGeom>
        </p:spPr>
        <p:txBody>
          <a:bodyPr/>
          <a:lstStyle>
            <a:lvl1pPr>
              <a:defRPr/>
            </a:lvl1pPr>
          </a:lstStyle>
          <a:p>
            <a:pPr>
              <a:defRPr/>
            </a:pPr>
            <a:fld id="{325EC937-4EEB-42FF-9745-F8ECC712C67B}" type="slidenum">
              <a:rPr lang="en-US" smtClean="0">
                <a:solidFill>
                  <a:srgbClr val="000000"/>
                </a:solidFill>
                <a:ea typeface="ＭＳ Ｐゴシック"/>
                <a:cs typeface="Times New Roman" pitchFamily="18" charset="0"/>
              </a:rPr>
              <a:pPr>
                <a:defRPr/>
              </a:pPr>
              <a:t>‹#›</a:t>
            </a:fld>
            <a:endParaRPr lang="en-US">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9830201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146051" y="6288088"/>
            <a:ext cx="1219200" cy="457200"/>
          </a:xfrm>
          <a:prstGeom prst="rect">
            <a:avLst/>
          </a:prstGeom>
        </p:spPr>
        <p:txBody>
          <a:bodyPr/>
          <a:lstStyle>
            <a:lvl1pPr>
              <a:defRPr/>
            </a:lvl1pPr>
          </a:lstStyle>
          <a:p>
            <a:pPr>
              <a:defRPr/>
            </a:pPr>
            <a:fld id="{26E09F27-08E5-47E1-9081-CDEF6FA99715}" type="slidenum">
              <a:rPr lang="en-US" smtClean="0">
                <a:solidFill>
                  <a:srgbClr val="000000"/>
                </a:solidFill>
                <a:ea typeface="ＭＳ Ｐゴシック"/>
                <a:cs typeface="Times New Roman" pitchFamily="18" charset="0"/>
              </a:rPr>
              <a:pPr>
                <a:defRPr/>
              </a:pPr>
              <a:t>‹#›</a:t>
            </a:fld>
            <a:endParaRPr lang="en-US">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34556153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0972800" y="6561667"/>
            <a:ext cx="1219200" cy="296333"/>
          </a:xfrm>
          <a:prstGeom prst="rect">
            <a:avLst/>
          </a:prstGeom>
        </p:spPr>
        <p:txBody>
          <a:bodyPr/>
          <a:lstStyle>
            <a:lvl1pPr algn="r">
              <a:defRPr sz="1200">
                <a:solidFill>
                  <a:srgbClr val="00B050"/>
                </a:solidFill>
              </a:defRPr>
            </a:lvl1pPr>
          </a:lstStyle>
          <a:p>
            <a:pPr>
              <a:defRPr/>
            </a:pPr>
            <a:fld id="{CC251E47-B223-48F4-A299-CE4A766087D6}" type="slidenum">
              <a:rPr lang="en-US" smtClean="0">
                <a:ea typeface="ＭＳ Ｐゴシック"/>
                <a:cs typeface="Times New Roman" pitchFamily="18" charset="0"/>
              </a:rPr>
              <a:pPr>
                <a:defRPr/>
              </a:pPr>
              <a:t>‹#›</a:t>
            </a:fld>
            <a:endParaRPr lang="en-US" dirty="0">
              <a:ea typeface="ＭＳ Ｐゴシック"/>
              <a:cs typeface="Times New Roman" pitchFamily="18" charset="0"/>
            </a:endParaRPr>
          </a:p>
        </p:txBody>
      </p:sp>
    </p:spTree>
    <p:extLst>
      <p:ext uri="{BB962C8B-B14F-4D97-AF65-F5344CB8AC3E}">
        <p14:creationId xmlns:p14="http://schemas.microsoft.com/office/powerpoint/2010/main" val="1355984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fld id="{42551609-7012-4524-8F91-CAEC89A8DA26}" type="slidenum">
              <a:rPr lang="en-US"/>
              <a:pPr/>
              <a:t>‹#›</a:t>
            </a:fld>
            <a:endParaRPr lang="en-US">
              <a:solidFill>
                <a:schemeClr val="tx1"/>
              </a:solidFil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pPr>
              <a:defRPr/>
            </a:pPr>
            <a:fld id="{5BB27830-E813-4D5B-BECC-EB4E76333BEB}" type="slidenum">
              <a:rPr lang="en-US" smtClean="0">
                <a:solidFill>
                  <a:srgbClr val="000000"/>
                </a:solidFill>
                <a:ea typeface="ＭＳ Ｐゴシック"/>
                <a:cs typeface="Times New Roman" pitchFamily="18" charset="0"/>
              </a:rPr>
              <a:pPr>
                <a:defRPr/>
              </a:pPr>
              <a:t>‹#›</a:t>
            </a:fld>
            <a:endParaRPr lang="en-US">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34818273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pPr>
              <a:defRPr/>
            </a:pPr>
            <a:fld id="{8950E5CE-EF1E-495C-8D34-E9307ADFFB20}" type="slidenum">
              <a:rPr lang="en-US" smtClean="0">
                <a:solidFill>
                  <a:srgbClr val="000000"/>
                </a:solidFill>
                <a:ea typeface="ＭＳ Ｐゴシック"/>
                <a:cs typeface="Times New Roman" pitchFamily="18" charset="0"/>
              </a:rPr>
              <a:pPr>
                <a:defRPr/>
              </a:pPr>
              <a:t>‹#›</a:t>
            </a:fld>
            <a:endParaRPr lang="en-US">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161484390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pPr>
              <a:defRPr/>
            </a:pPr>
            <a:fld id="{EDA7D03F-0D9F-4D6E-A9DA-DA22B08C88FB}" type="slidenum">
              <a:rPr lang="en-US" smtClean="0">
                <a:solidFill>
                  <a:srgbClr val="000000"/>
                </a:solidFill>
                <a:ea typeface="ＭＳ Ｐゴシック"/>
                <a:cs typeface="Times New Roman" pitchFamily="18" charset="0"/>
              </a:rPr>
              <a:pPr>
                <a:defRPr/>
              </a:pPr>
              <a:t>‹#›</a:t>
            </a:fld>
            <a:endParaRPr lang="en-US">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38781727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0000" y="3048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17600" y="3048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pPr>
              <a:defRPr/>
            </a:pPr>
            <a:fld id="{5D488692-0FB6-433E-9CFB-08D03A34DD8A}" type="slidenum">
              <a:rPr lang="en-US" smtClean="0">
                <a:solidFill>
                  <a:srgbClr val="000000"/>
                </a:solidFill>
                <a:ea typeface="ＭＳ Ｐゴシック"/>
                <a:cs typeface="Times New Roman" pitchFamily="18" charset="0"/>
              </a:rPr>
              <a:pPr>
                <a:defRPr/>
              </a:pPr>
              <a:t>‹#›</a:t>
            </a:fld>
            <a:endParaRPr lang="en-US">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3938321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17600" y="16764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00800" y="16764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fld id="{EC38EB37-9F67-488F-AFCB-318363D4DA79}" type="slidenum">
              <a:rPr lang="en-US"/>
              <a:pPr/>
              <a:t>‹#›</a:t>
            </a:fld>
            <a:endParaRPr lang="en-US">
              <a:solidFill>
                <a:schemeClr val="tx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a:xfrm>
            <a:off x="146051" y="6288088"/>
            <a:ext cx="1219200" cy="457200"/>
          </a:xfrm>
          <a:prstGeom prst="rect">
            <a:avLst/>
          </a:prstGeom>
        </p:spPr>
        <p:txBody>
          <a:bodyPr/>
          <a:lstStyle>
            <a:lvl1pPr>
              <a:defRPr/>
            </a:lvl1pPr>
          </a:lstStyle>
          <a:p>
            <a:fld id="{325EC937-4EEB-42FF-9745-F8ECC712C67B}" type="slidenum">
              <a:rPr lang="en-US"/>
              <a:pPr/>
              <a:t>‹#›</a:t>
            </a:fld>
            <a:endParaRPr lang="en-US">
              <a:solidFill>
                <a:schemeClr val="tx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146051" y="6288088"/>
            <a:ext cx="1219200" cy="457200"/>
          </a:xfrm>
          <a:prstGeom prst="rect">
            <a:avLst/>
          </a:prstGeom>
        </p:spPr>
        <p:txBody>
          <a:bodyPr/>
          <a:lstStyle>
            <a:lvl1pPr>
              <a:defRPr/>
            </a:lvl1pPr>
          </a:lstStyle>
          <a:p>
            <a:fld id="{26E09F27-08E5-47E1-9081-CDEF6FA99715}" type="slidenum">
              <a:rPr lang="en-US"/>
              <a:pPr/>
              <a:t>‹#›</a:t>
            </a:fld>
            <a:endParaRPr lang="en-US">
              <a:solidFill>
                <a:schemeClr val="tx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46051" y="6288088"/>
            <a:ext cx="1219200" cy="457200"/>
          </a:xfrm>
          <a:prstGeom prst="rect">
            <a:avLst/>
          </a:prstGeom>
        </p:spPr>
        <p:txBody>
          <a:bodyPr/>
          <a:lstStyle>
            <a:lvl1pPr>
              <a:defRPr/>
            </a:lvl1pPr>
          </a:lstStyle>
          <a:p>
            <a:fld id="{CC251E47-B223-48F4-A299-CE4A766087D6}" type="slidenum">
              <a:rPr lang="en-US"/>
              <a:pPr/>
              <a:t>‹#›</a:t>
            </a:fld>
            <a:endParaRPr lang="en-US">
              <a:solidFill>
                <a:schemeClr val="tx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fld id="{5BB27830-E813-4D5B-BECC-EB4E76333BEB}" type="slidenum">
              <a:rPr lang="en-US"/>
              <a:pPr/>
              <a:t>‹#›</a:t>
            </a:fld>
            <a:endParaRPr lang="en-US">
              <a:solidFill>
                <a:schemeClr val="tx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fld id="{8950E5CE-EF1E-495C-8D34-E9307ADFFB20}" type="slidenum">
              <a:rPr lang="en-US"/>
              <a:pPr/>
              <a:t>‹#›</a:t>
            </a:fld>
            <a:endParaRPr lang="en-US">
              <a:solidFill>
                <a:schemeClr val="tx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117600" y="304800"/>
            <a:ext cx="10363200" cy="1143000"/>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1117600" y="1676400"/>
            <a:ext cx="10363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p:txBody>
      </p:sp>
      <p:sp>
        <p:nvSpPr>
          <p:cNvPr id="1042" name="Line 18"/>
          <p:cNvSpPr>
            <a:spLocks noChangeShapeType="1"/>
          </p:cNvSpPr>
          <p:nvPr userDrawn="1"/>
        </p:nvSpPr>
        <p:spPr bwMode="auto">
          <a:xfrm>
            <a:off x="203200" y="6629400"/>
            <a:ext cx="711200" cy="0"/>
          </a:xfrm>
          <a:prstGeom prst="line">
            <a:avLst/>
          </a:prstGeom>
          <a:noFill/>
          <a:ln w="9525">
            <a:solidFill>
              <a:schemeClr val="bg1"/>
            </a:solidFill>
            <a:round/>
            <a:headEnd/>
            <a:tailEnd/>
          </a:ln>
        </p:spPr>
        <p:txBody>
          <a:bodyPr/>
          <a:lstStyle/>
          <a:p>
            <a:endParaRPr lang="en-US" sz="2400"/>
          </a:p>
        </p:txBody>
      </p:sp>
      <p:sp>
        <p:nvSpPr>
          <p:cNvPr id="1043" name="Line 19"/>
          <p:cNvSpPr>
            <a:spLocks noChangeShapeType="1"/>
          </p:cNvSpPr>
          <p:nvPr userDrawn="1"/>
        </p:nvSpPr>
        <p:spPr bwMode="auto">
          <a:xfrm flipV="1">
            <a:off x="203200" y="6400800"/>
            <a:ext cx="0" cy="228600"/>
          </a:xfrm>
          <a:prstGeom prst="line">
            <a:avLst/>
          </a:prstGeom>
          <a:noFill/>
          <a:ln w="9525">
            <a:solidFill>
              <a:schemeClr val="bg1"/>
            </a:solidFill>
            <a:round/>
            <a:headEnd/>
            <a:tailEnd/>
          </a:ln>
        </p:spPr>
        <p:txBody>
          <a:bodyPr wrap="none" anchor="ctr"/>
          <a:lstStyle/>
          <a:p>
            <a:endParaRPr lang="en-US" sz="2400"/>
          </a:p>
        </p:txBody>
      </p:sp>
      <p:sp>
        <p:nvSpPr>
          <p:cNvPr id="1044" name="Line 20"/>
          <p:cNvSpPr>
            <a:spLocks noChangeShapeType="1"/>
          </p:cNvSpPr>
          <p:nvPr userDrawn="1"/>
        </p:nvSpPr>
        <p:spPr bwMode="auto">
          <a:xfrm>
            <a:off x="203200" y="6400800"/>
            <a:ext cx="304800" cy="0"/>
          </a:xfrm>
          <a:prstGeom prst="line">
            <a:avLst/>
          </a:prstGeom>
          <a:noFill/>
          <a:ln w="9525">
            <a:solidFill>
              <a:schemeClr val="bg1"/>
            </a:solidFill>
            <a:round/>
            <a:headEnd/>
            <a:tailEnd/>
          </a:ln>
        </p:spPr>
        <p:txBody>
          <a:bodyPr wrap="none" anchor="ctr"/>
          <a:lstStyle/>
          <a:p>
            <a:endParaRPr lang="en-US" sz="240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fontAlgn="base">
        <a:spcBef>
          <a:spcPct val="0"/>
        </a:spcBef>
        <a:spcAft>
          <a:spcPct val="0"/>
        </a:spcAft>
        <a:defRPr sz="4800" b="1">
          <a:solidFill>
            <a:schemeClr val="tx2"/>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p:titleStyle>
    <p:bodyStyle>
      <a:lvl1pPr marL="0" indent="0" algn="l" rtl="0" fontAlgn="base">
        <a:spcBef>
          <a:spcPct val="20000"/>
        </a:spcBef>
        <a:spcAft>
          <a:spcPct val="0"/>
        </a:spcAft>
        <a:buClr>
          <a:srgbClr val="691638"/>
        </a:buClr>
        <a:buNone/>
        <a:defRPr sz="24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117600" y="304800"/>
            <a:ext cx="10363200" cy="1143000"/>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1117600" y="1676400"/>
            <a:ext cx="10363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p:txBody>
      </p:sp>
      <p:sp>
        <p:nvSpPr>
          <p:cNvPr id="1042" name="Line 18"/>
          <p:cNvSpPr>
            <a:spLocks noChangeShapeType="1"/>
          </p:cNvSpPr>
          <p:nvPr userDrawn="1"/>
        </p:nvSpPr>
        <p:spPr bwMode="auto">
          <a:xfrm>
            <a:off x="203200" y="6629400"/>
            <a:ext cx="711200" cy="0"/>
          </a:xfrm>
          <a:prstGeom prst="line">
            <a:avLst/>
          </a:prstGeom>
          <a:no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a:cs typeface="Times New Roman" pitchFamily="18" charset="0"/>
            </a:endParaRPr>
          </a:p>
        </p:txBody>
      </p:sp>
      <p:sp>
        <p:nvSpPr>
          <p:cNvPr id="1043" name="Line 19"/>
          <p:cNvSpPr>
            <a:spLocks noChangeShapeType="1"/>
          </p:cNvSpPr>
          <p:nvPr userDrawn="1"/>
        </p:nvSpPr>
        <p:spPr bwMode="auto">
          <a:xfrm flipV="1">
            <a:off x="203200" y="6400800"/>
            <a:ext cx="0" cy="228600"/>
          </a:xfrm>
          <a:prstGeom prst="line">
            <a:avLst/>
          </a:prstGeom>
          <a:noFill/>
          <a:ln w="9525">
            <a:solidFill>
              <a:schemeClr val="bg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a:cs typeface="Times New Roman" pitchFamily="18" charset="0"/>
            </a:endParaRPr>
          </a:p>
        </p:txBody>
      </p:sp>
      <p:sp>
        <p:nvSpPr>
          <p:cNvPr id="1044" name="Line 20"/>
          <p:cNvSpPr>
            <a:spLocks noChangeShapeType="1"/>
          </p:cNvSpPr>
          <p:nvPr userDrawn="1"/>
        </p:nvSpPr>
        <p:spPr bwMode="auto">
          <a:xfrm>
            <a:off x="203200" y="6400800"/>
            <a:ext cx="304800" cy="0"/>
          </a:xfrm>
          <a:prstGeom prst="line">
            <a:avLst/>
          </a:prstGeom>
          <a:noFill/>
          <a:ln w="9525">
            <a:solidFill>
              <a:schemeClr val="bg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a:cs typeface="Times New Roman" pitchFamily="18" charset="0"/>
            </a:endParaRPr>
          </a:p>
        </p:txBody>
      </p:sp>
    </p:spTree>
    <p:extLst>
      <p:ext uri="{BB962C8B-B14F-4D97-AF65-F5344CB8AC3E}">
        <p14:creationId xmlns:p14="http://schemas.microsoft.com/office/powerpoint/2010/main" val="84021893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p:titleStyle>
    <p:bodyStyle>
      <a:lvl1pPr marL="0" indent="0" algn="l" rtl="0" fontAlgn="base">
        <a:spcBef>
          <a:spcPct val="20000"/>
        </a:spcBef>
        <a:spcAft>
          <a:spcPct val="0"/>
        </a:spcAft>
        <a:buClr>
          <a:srgbClr val="691638"/>
        </a:buClr>
        <a:buNone/>
        <a:defRPr sz="2800">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117600" y="304800"/>
            <a:ext cx="10363200" cy="1143000"/>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1117600" y="1676400"/>
            <a:ext cx="10363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p:txBody>
      </p:sp>
      <p:sp>
        <p:nvSpPr>
          <p:cNvPr id="1042" name="Line 18"/>
          <p:cNvSpPr>
            <a:spLocks noChangeShapeType="1"/>
          </p:cNvSpPr>
          <p:nvPr userDrawn="1"/>
        </p:nvSpPr>
        <p:spPr bwMode="auto">
          <a:xfrm>
            <a:off x="203200" y="6629400"/>
            <a:ext cx="711200" cy="0"/>
          </a:xfrm>
          <a:prstGeom prst="line">
            <a:avLst/>
          </a:prstGeom>
          <a:no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a:cs typeface="Times New Roman" pitchFamily="18" charset="0"/>
            </a:endParaRPr>
          </a:p>
        </p:txBody>
      </p:sp>
      <p:sp>
        <p:nvSpPr>
          <p:cNvPr id="1043" name="Line 19"/>
          <p:cNvSpPr>
            <a:spLocks noChangeShapeType="1"/>
          </p:cNvSpPr>
          <p:nvPr userDrawn="1"/>
        </p:nvSpPr>
        <p:spPr bwMode="auto">
          <a:xfrm flipV="1">
            <a:off x="203200" y="6400800"/>
            <a:ext cx="0" cy="228600"/>
          </a:xfrm>
          <a:prstGeom prst="line">
            <a:avLst/>
          </a:prstGeom>
          <a:noFill/>
          <a:ln w="9525">
            <a:solidFill>
              <a:schemeClr val="bg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a:cs typeface="Times New Roman" pitchFamily="18" charset="0"/>
            </a:endParaRPr>
          </a:p>
        </p:txBody>
      </p:sp>
      <p:sp>
        <p:nvSpPr>
          <p:cNvPr id="1044" name="Line 20"/>
          <p:cNvSpPr>
            <a:spLocks noChangeShapeType="1"/>
          </p:cNvSpPr>
          <p:nvPr userDrawn="1"/>
        </p:nvSpPr>
        <p:spPr bwMode="auto">
          <a:xfrm>
            <a:off x="203200" y="6400800"/>
            <a:ext cx="304800" cy="0"/>
          </a:xfrm>
          <a:prstGeom prst="line">
            <a:avLst/>
          </a:prstGeom>
          <a:noFill/>
          <a:ln w="9525">
            <a:solidFill>
              <a:schemeClr val="bg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a:cs typeface="Times New Roman" pitchFamily="18" charset="0"/>
            </a:endParaRPr>
          </a:p>
        </p:txBody>
      </p:sp>
    </p:spTree>
    <p:extLst>
      <p:ext uri="{BB962C8B-B14F-4D97-AF65-F5344CB8AC3E}">
        <p14:creationId xmlns:p14="http://schemas.microsoft.com/office/powerpoint/2010/main" val="3070716896"/>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5" r:id="rId10"/>
    <p:sldLayoutId id="2147483756" r:id="rId11"/>
  </p:sldLayoutIdLst>
  <p:hf hdr="0" ftr="0" dt="0"/>
  <p:txStyles>
    <p:title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p:titleStyle>
    <p:bodyStyle>
      <a:lvl1pPr marL="0" indent="0" algn="l" rtl="0" fontAlgn="base">
        <a:spcBef>
          <a:spcPct val="20000"/>
        </a:spcBef>
        <a:spcAft>
          <a:spcPct val="0"/>
        </a:spcAft>
        <a:buClr>
          <a:srgbClr val="691638"/>
        </a:buClr>
        <a:buNone/>
        <a:defRPr sz="2800">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8" Type="http://schemas.openxmlformats.org/officeDocument/2006/relationships/image" Target="../media/image22.wmf"/><Relationship Id="rId13" Type="http://schemas.openxmlformats.org/officeDocument/2006/relationships/oleObject" Target="../embeddings/oleObject6.bin"/><Relationship Id="rId18" Type="http://schemas.openxmlformats.org/officeDocument/2006/relationships/image" Target="../media/image27.wmf"/><Relationship Id="rId3" Type="http://schemas.openxmlformats.org/officeDocument/2006/relationships/oleObject" Target="../embeddings/oleObject1.bin"/><Relationship Id="rId21" Type="http://schemas.openxmlformats.org/officeDocument/2006/relationships/oleObject" Target="../embeddings/oleObject10.bin"/><Relationship Id="rId7" Type="http://schemas.openxmlformats.org/officeDocument/2006/relationships/oleObject" Target="../embeddings/oleObject3.bin"/><Relationship Id="rId12" Type="http://schemas.openxmlformats.org/officeDocument/2006/relationships/image" Target="../media/image24.wmf"/><Relationship Id="rId17" Type="http://schemas.openxmlformats.org/officeDocument/2006/relationships/oleObject" Target="../embeddings/oleObject8.bin"/><Relationship Id="rId25" Type="http://schemas.openxmlformats.org/officeDocument/2006/relationships/image" Target="../media/image31.png"/><Relationship Id="rId2" Type="http://schemas.openxmlformats.org/officeDocument/2006/relationships/notesSlide" Target="../notesSlides/notesSlide22.xml"/><Relationship Id="rId16" Type="http://schemas.openxmlformats.org/officeDocument/2006/relationships/image" Target="../media/image26.wmf"/><Relationship Id="rId20" Type="http://schemas.openxmlformats.org/officeDocument/2006/relationships/image" Target="../media/image28.wmf"/><Relationship Id="rId1" Type="http://schemas.openxmlformats.org/officeDocument/2006/relationships/slideLayout" Target="../slideLayouts/slideLayout13.xml"/><Relationship Id="rId6" Type="http://schemas.openxmlformats.org/officeDocument/2006/relationships/image" Target="../media/image21.wmf"/><Relationship Id="rId11" Type="http://schemas.openxmlformats.org/officeDocument/2006/relationships/oleObject" Target="../embeddings/oleObject5.bin"/><Relationship Id="rId24" Type="http://schemas.openxmlformats.org/officeDocument/2006/relationships/image" Target="../media/image30.wmf"/><Relationship Id="rId5" Type="http://schemas.openxmlformats.org/officeDocument/2006/relationships/oleObject" Target="../embeddings/oleObject2.bin"/><Relationship Id="rId15" Type="http://schemas.openxmlformats.org/officeDocument/2006/relationships/oleObject" Target="../embeddings/oleObject7.bin"/><Relationship Id="rId23" Type="http://schemas.openxmlformats.org/officeDocument/2006/relationships/oleObject" Target="../embeddings/oleObject11.bin"/><Relationship Id="rId10" Type="http://schemas.openxmlformats.org/officeDocument/2006/relationships/image" Target="../media/image23.wmf"/><Relationship Id="rId19" Type="http://schemas.openxmlformats.org/officeDocument/2006/relationships/oleObject" Target="../embeddings/oleObject9.bin"/><Relationship Id="rId4" Type="http://schemas.openxmlformats.org/officeDocument/2006/relationships/image" Target="../media/image20.wmf"/><Relationship Id="rId9" Type="http://schemas.openxmlformats.org/officeDocument/2006/relationships/oleObject" Target="../embeddings/oleObject4.bin"/><Relationship Id="rId14" Type="http://schemas.openxmlformats.org/officeDocument/2006/relationships/image" Target="../media/image25.wmf"/><Relationship Id="rId22" Type="http://schemas.openxmlformats.org/officeDocument/2006/relationships/image" Target="../media/image29.wmf"/></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hyperlink" Target="http://iopscience.iop.org/article/10.1088/0031-9155/58/16/R161/pdf" TargetMode="External"/><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oleObject" Target="../embeddings/oleObject17.bin"/><Relationship Id="rId3" Type="http://schemas.openxmlformats.org/officeDocument/2006/relationships/oleObject" Target="../embeddings/oleObject12.bin"/><Relationship Id="rId7" Type="http://schemas.openxmlformats.org/officeDocument/2006/relationships/image" Target="../media/image36.wmf"/><Relationship Id="rId12" Type="http://schemas.openxmlformats.org/officeDocument/2006/relationships/oleObject" Target="../embeddings/oleObject16.bin"/><Relationship Id="rId2" Type="http://schemas.openxmlformats.org/officeDocument/2006/relationships/notesSlide" Target="../notesSlides/notesSlide25.xml"/><Relationship Id="rId16" Type="http://schemas.openxmlformats.org/officeDocument/2006/relationships/image" Target="../media/image40.wmf"/><Relationship Id="rId1" Type="http://schemas.openxmlformats.org/officeDocument/2006/relationships/slideLayout" Target="../slideLayouts/slideLayout13.xml"/><Relationship Id="rId6" Type="http://schemas.openxmlformats.org/officeDocument/2006/relationships/oleObject" Target="../embeddings/oleObject13.bin"/><Relationship Id="rId11" Type="http://schemas.openxmlformats.org/officeDocument/2006/relationships/image" Target="../media/image38.wmf"/><Relationship Id="rId5" Type="http://schemas.openxmlformats.org/officeDocument/2006/relationships/image" Target="../media/image35.png"/><Relationship Id="rId15" Type="http://schemas.openxmlformats.org/officeDocument/2006/relationships/oleObject" Target="../embeddings/oleObject18.bin"/><Relationship Id="rId10" Type="http://schemas.openxmlformats.org/officeDocument/2006/relationships/oleObject" Target="../embeddings/oleObject15.bin"/><Relationship Id="rId4" Type="http://schemas.openxmlformats.org/officeDocument/2006/relationships/image" Target="../media/image34.png"/><Relationship Id="rId9" Type="http://schemas.openxmlformats.org/officeDocument/2006/relationships/image" Target="../media/image37.wmf"/><Relationship Id="rId14" Type="http://schemas.openxmlformats.org/officeDocument/2006/relationships/image" Target="../media/image39.wmf"/></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43.jpe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0.xml"/><Relationship Id="rId1" Type="http://schemas.openxmlformats.org/officeDocument/2006/relationships/slideLayout" Target="../slideLayouts/slideLayout18.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1.jpeg"/><Relationship Id="rId4" Type="http://schemas.openxmlformats.org/officeDocument/2006/relationships/image" Target="../media/image50.jpeg"/></Relationships>
</file>

<file path=ppt/slides/_rels/slide34.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13.xml"/><Relationship Id="rId6" Type="http://schemas.openxmlformats.org/officeDocument/2006/relationships/image" Target="../media/image6.png"/><Relationship Id="rId5" Type="http://schemas.openxmlformats.org/officeDocument/2006/relationships/image" Target="../media/image55.png"/><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59.wmf"/></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61.jpe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1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7.xml"/><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48.xml"/><Relationship Id="rId1" Type="http://schemas.openxmlformats.org/officeDocument/2006/relationships/slideLayout" Target="../slideLayouts/slideLayout24.xml"/><Relationship Id="rId4" Type="http://schemas.openxmlformats.org/officeDocument/2006/relationships/hyperlink" Target="http://nuclearsafety.gc.ca/images/radiation-information/graph-average-annual-effective-dose-natural-sources.gif"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49.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notesSlide" Target="../notesSlides/notesSlide52.xml"/><Relationship Id="rId1" Type="http://schemas.openxmlformats.org/officeDocument/2006/relationships/slideLayout" Target="../slideLayouts/slideLayout24.xml"/><Relationship Id="rId5" Type="http://schemas.openxmlformats.org/officeDocument/2006/relationships/image" Target="../media/image6.png"/><Relationship Id="rId4" Type="http://schemas.openxmlformats.org/officeDocument/2006/relationships/image" Target="../media/image73.wm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notesSlide" Target="../notesSlides/notesSlide54.xml"/><Relationship Id="rId1" Type="http://schemas.openxmlformats.org/officeDocument/2006/relationships/slideLayout" Target="../slideLayouts/slideLayout24.xml"/><Relationship Id="rId5" Type="http://schemas.openxmlformats.org/officeDocument/2006/relationships/image" Target="../media/image6.png"/><Relationship Id="rId4" Type="http://schemas.openxmlformats.org/officeDocument/2006/relationships/image" Target="../media/image74.wmf"/></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5.xml"/><Relationship Id="rId1" Type="http://schemas.openxmlformats.org/officeDocument/2006/relationships/slideLayout" Target="../slideLayouts/slideLayout24.xml"/><Relationship Id="rId4" Type="http://schemas.openxmlformats.org/officeDocument/2006/relationships/image" Target="../media/image76.png"/></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6.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57.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8.xml"/><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9.jpeg"/><Relationship Id="rId5" Type="http://schemas.openxmlformats.org/officeDocument/2006/relationships/hyperlink" Target="http://images.springer.com/covers/978-1-85233-617-2.tif" TargetMode="Externa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0.xml"/><Relationship Id="rId1" Type="http://schemas.openxmlformats.org/officeDocument/2006/relationships/slideLayout" Target="../slideLayouts/slideLayout24.xml"/><Relationship Id="rId6" Type="http://schemas.openxmlformats.org/officeDocument/2006/relationships/hyperlink" Target="http://content.iospress.com/articles/journal-of-x-ray-science-and-technology/xst00453" TargetMode="External"/><Relationship Id="rId5" Type="http://schemas.openxmlformats.org/officeDocument/2006/relationships/hyperlink" Target="https://arxiv.org/ftp/arxiv/papers/1312/1312.6046.pdf" TargetMode="External"/><Relationship Id="rId4" Type="http://schemas.openxmlformats.org/officeDocument/2006/relationships/image" Target="../media/image8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31549" y="55626"/>
            <a:ext cx="1682262" cy="1600200"/>
          </a:xfrm>
          <a:prstGeom prst="rect">
            <a:avLst/>
          </a:prstGeom>
        </p:spPr>
      </p:pic>
      <p:pic>
        <p:nvPicPr>
          <p:cNvPr id="8194" name="Picture 2" descr="lgplogo2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4959" y="62178"/>
            <a:ext cx="6707205" cy="1274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4896962"/>
            <a:ext cx="9144000" cy="196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5"/>
          <p:cNvSpPr txBox="1">
            <a:spLocks noChangeArrowheads="1"/>
          </p:cNvSpPr>
          <p:nvPr/>
        </p:nvSpPr>
        <p:spPr bwMode="auto">
          <a:xfrm>
            <a:off x="1524000" y="1722874"/>
            <a:ext cx="9144000" cy="33981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a:lnSpc>
                <a:spcPct val="80000"/>
              </a:lnSpc>
              <a:spcBef>
                <a:spcPts val="0"/>
              </a:spcBef>
              <a:spcAft>
                <a:spcPts val="300"/>
              </a:spcAft>
            </a:pPr>
            <a:r>
              <a:rPr lang="en-US" sz="2400" dirty="0">
                <a:solidFill>
                  <a:schemeClr val="tx1"/>
                </a:solidFill>
              </a:rPr>
              <a:t>38655 BMED-2300-02</a:t>
            </a:r>
          </a:p>
          <a:p>
            <a:pPr algn="ctr">
              <a:lnSpc>
                <a:spcPct val="80000"/>
              </a:lnSpc>
              <a:spcBef>
                <a:spcPts val="600"/>
              </a:spcBef>
              <a:spcAft>
                <a:spcPts val="600"/>
              </a:spcAft>
            </a:pPr>
            <a:r>
              <a:rPr lang="en-US" sz="4400" b="1" dirty="0">
                <a:solidFill>
                  <a:schemeClr val="tx1"/>
                </a:solidFill>
              </a:rPr>
              <a:t>Lecture 14: CT Scanner</a:t>
            </a:r>
          </a:p>
          <a:p>
            <a:pPr algn="ctr">
              <a:lnSpc>
                <a:spcPct val="80000"/>
              </a:lnSpc>
              <a:spcBef>
                <a:spcPts val="0"/>
              </a:spcBef>
              <a:spcAft>
                <a:spcPts val="300"/>
              </a:spcAft>
            </a:pPr>
            <a:r>
              <a:rPr lang="en-US" sz="2400" dirty="0">
                <a:solidFill>
                  <a:schemeClr val="tx1"/>
                </a:solidFill>
              </a:rPr>
              <a:t>Ge Wang, PhD</a:t>
            </a:r>
          </a:p>
          <a:p>
            <a:pPr algn="ctr">
              <a:lnSpc>
                <a:spcPct val="80000"/>
              </a:lnSpc>
              <a:spcBef>
                <a:spcPts val="0"/>
              </a:spcBef>
              <a:spcAft>
                <a:spcPts val="300"/>
              </a:spcAft>
            </a:pPr>
            <a:r>
              <a:rPr lang="en-US" sz="2400" dirty="0">
                <a:solidFill>
                  <a:schemeClr val="tx1"/>
                </a:solidFill>
              </a:rPr>
              <a:t>Biomedical Imaging Center</a:t>
            </a:r>
          </a:p>
          <a:p>
            <a:pPr algn="ctr">
              <a:lnSpc>
                <a:spcPct val="80000"/>
              </a:lnSpc>
              <a:spcBef>
                <a:spcPts val="0"/>
              </a:spcBef>
              <a:spcAft>
                <a:spcPts val="300"/>
              </a:spcAft>
            </a:pPr>
            <a:r>
              <a:rPr lang="en-US" sz="2400" dirty="0">
                <a:solidFill>
                  <a:schemeClr val="tx1"/>
                </a:solidFill>
              </a:rPr>
              <a:t>CBIS/BME, RPI</a:t>
            </a:r>
          </a:p>
          <a:p>
            <a:pPr algn="ctr">
              <a:lnSpc>
                <a:spcPct val="80000"/>
              </a:lnSpc>
              <a:spcBef>
                <a:spcPts val="0"/>
              </a:spcBef>
              <a:spcAft>
                <a:spcPts val="300"/>
              </a:spcAft>
            </a:pPr>
            <a:r>
              <a:rPr lang="en-US" sz="2400" dirty="0">
                <a:solidFill>
                  <a:schemeClr val="tx1"/>
                </a:solidFill>
              </a:rPr>
              <a:t>wangg6@rpi.edu</a:t>
            </a:r>
          </a:p>
          <a:p>
            <a:pPr algn="ctr">
              <a:lnSpc>
                <a:spcPct val="80000"/>
              </a:lnSpc>
              <a:spcBef>
                <a:spcPts val="0"/>
              </a:spcBef>
              <a:spcAft>
                <a:spcPts val="300"/>
              </a:spcAft>
            </a:pPr>
            <a:endParaRPr lang="en-US" sz="2400" dirty="0">
              <a:solidFill>
                <a:schemeClr val="tx1"/>
              </a:solidFill>
            </a:endParaRPr>
          </a:p>
          <a:p>
            <a:pPr algn="ctr">
              <a:lnSpc>
                <a:spcPct val="80000"/>
              </a:lnSpc>
              <a:spcBef>
                <a:spcPts val="0"/>
              </a:spcBef>
              <a:spcAft>
                <a:spcPts val="0"/>
              </a:spcAft>
            </a:pPr>
            <a:endParaRPr lang="en-US" sz="2400" dirty="0">
              <a:solidFill>
                <a:schemeClr val="tx1"/>
              </a:solidFill>
            </a:endParaRPr>
          </a:p>
          <a:p>
            <a:pPr>
              <a:lnSpc>
                <a:spcPct val="80000"/>
              </a:lnSpc>
              <a:spcBef>
                <a:spcPts val="0"/>
              </a:spcBef>
              <a:spcAft>
                <a:spcPts val="0"/>
              </a:spcAft>
            </a:pPr>
            <a:endParaRPr lang="en-US" sz="2400" dirty="0">
              <a:solidFill>
                <a:schemeClr val="tx1"/>
              </a:solidFill>
            </a:endParaRPr>
          </a:p>
          <a:p>
            <a:pPr>
              <a:lnSpc>
                <a:spcPct val="80000"/>
              </a:lnSpc>
              <a:spcBef>
                <a:spcPts val="0"/>
              </a:spcBef>
              <a:spcAft>
                <a:spcPts val="0"/>
              </a:spcAft>
            </a:pPr>
            <a:endParaRPr lang="en-US" sz="2400" dirty="0">
              <a:solidFill>
                <a:schemeClr val="tx1"/>
              </a:solidFill>
            </a:endParaRPr>
          </a:p>
        </p:txBody>
      </p:sp>
    </p:spTree>
    <p:extLst>
      <p:ext uri="{BB962C8B-B14F-4D97-AF65-F5344CB8AC3E}">
        <p14:creationId xmlns:p14="http://schemas.microsoft.com/office/powerpoint/2010/main" val="4111854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Seven Generations</a:t>
            </a:r>
          </a:p>
        </p:txBody>
      </p:sp>
      <p:pic>
        <p:nvPicPr>
          <p:cNvPr id="3" name="Picture 2">
            <a:extLst>
              <a:ext uri="{FF2B5EF4-FFF2-40B4-BE49-F238E27FC236}">
                <a16:creationId xmlns:a16="http://schemas.microsoft.com/office/drawing/2014/main" id="{CB15EC0D-C8B2-8222-CD5F-23828683C3A8}"/>
              </a:ext>
            </a:extLst>
          </p:cNvPr>
          <p:cNvPicPr>
            <a:picLocks noChangeAspect="1"/>
          </p:cNvPicPr>
          <p:nvPr/>
        </p:nvPicPr>
        <p:blipFill>
          <a:blip r:embed="rId3"/>
          <a:stretch>
            <a:fillRect/>
          </a:stretch>
        </p:blipFill>
        <p:spPr>
          <a:xfrm>
            <a:off x="203200" y="990600"/>
            <a:ext cx="8186448" cy="4720652"/>
          </a:xfrm>
          <a:prstGeom prst="rect">
            <a:avLst/>
          </a:prstGeom>
        </p:spPr>
      </p:pic>
    </p:spTree>
    <p:extLst>
      <p:ext uri="{BB962C8B-B14F-4D97-AF65-F5344CB8AC3E}">
        <p14:creationId xmlns:p14="http://schemas.microsoft.com/office/powerpoint/2010/main" val="3836966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srcRect/>
          <a:stretch>
            <a:fillRect/>
          </a:stretch>
        </p:blipFill>
        <p:spPr bwMode="auto">
          <a:xfrm>
            <a:off x="2084327" y="1111696"/>
            <a:ext cx="6644664" cy="4442588"/>
          </a:xfrm>
          <a:prstGeom prst="rect">
            <a:avLst/>
          </a:prstGeom>
          <a:noFill/>
          <a:ln w="9525">
            <a:noFill/>
            <a:miter lim="800000"/>
            <a:headEnd/>
            <a:tailEnd/>
          </a:ln>
          <a:effectLst/>
        </p:spPr>
      </p:pic>
      <p:sp>
        <p:nvSpPr>
          <p:cNvPr id="2" name="Title 1"/>
          <p:cNvSpPr>
            <a:spLocks noGrp="1"/>
          </p:cNvSpPr>
          <p:nvPr>
            <p:ph type="title"/>
          </p:nvPr>
        </p:nvSpPr>
        <p:spPr/>
        <p:txBody>
          <a:bodyPr/>
          <a:lstStyle/>
          <a:p>
            <a:pPr algn="ctr"/>
            <a:r>
              <a:rPr lang="en-US" dirty="0"/>
              <a:t>Scanning Modes</a:t>
            </a:r>
            <a:endParaRPr lang="en-US" dirty="0">
              <a:solidFill>
                <a:srgbClr val="FF0000"/>
              </a:solidFill>
            </a:endParaRPr>
          </a:p>
        </p:txBody>
      </p:sp>
      <p:sp>
        <p:nvSpPr>
          <p:cNvPr id="3" name="Left Arrow 2"/>
          <p:cNvSpPr/>
          <p:nvPr/>
        </p:nvSpPr>
        <p:spPr bwMode="auto">
          <a:xfrm>
            <a:off x="5761411" y="2335602"/>
            <a:ext cx="478301" cy="323557"/>
          </a:xfrm>
          <a:prstGeom prst="lef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endParaRPr lang="en-US" sz="1800" dirty="0" err="1">
              <a:solidFill>
                <a:srgbClr val="000000"/>
              </a:solidFill>
              <a:ea typeface="ＭＳ Ｐゴシック"/>
              <a:cs typeface="Times New Roman" pitchFamily="18" charset="0"/>
            </a:endParaRPr>
          </a:p>
        </p:txBody>
      </p:sp>
      <p:sp>
        <p:nvSpPr>
          <p:cNvPr id="6" name="Left Arrow 5"/>
          <p:cNvSpPr/>
          <p:nvPr/>
        </p:nvSpPr>
        <p:spPr bwMode="auto">
          <a:xfrm rot="16200000">
            <a:off x="7517527" y="3894775"/>
            <a:ext cx="478301" cy="323557"/>
          </a:xfrm>
          <a:prstGeom prst="lef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defRPr/>
            </a:pPr>
            <a:endParaRPr lang="en-US" sz="1800" dirty="0" err="1">
              <a:solidFill>
                <a:srgbClr val="000000"/>
              </a:solidFill>
              <a:ea typeface="ＭＳ Ｐゴシック"/>
              <a:cs typeface="Times New Roman" pitchFamily="18" charset="0"/>
            </a:endParaRPr>
          </a:p>
        </p:txBody>
      </p:sp>
      <p:sp>
        <p:nvSpPr>
          <p:cNvPr id="7" name="Title 1"/>
          <p:cNvSpPr txBox="1">
            <a:spLocks/>
          </p:cNvSpPr>
          <p:nvPr/>
        </p:nvSpPr>
        <p:spPr bwMode="auto">
          <a:xfrm>
            <a:off x="252338" y="5741482"/>
            <a:ext cx="7452606" cy="838200"/>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0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just" eaLnBrk="1" hangingPunct="1"/>
            <a:r>
              <a:rPr lang="en-US" sz="2400" kern="0" dirty="0"/>
              <a:t>Projection data can be truncated transversely or longitudinally, which makes it difficult formulating the Fourier domain sampling patterns </a:t>
            </a:r>
            <a:endParaRPr lang="en-US" sz="2400" kern="0" dirty="0">
              <a:solidFill>
                <a:srgbClr val="FF0000"/>
              </a:solidFill>
            </a:endParaRPr>
          </a:p>
        </p:txBody>
      </p:sp>
      <p:pic>
        <p:nvPicPr>
          <p:cNvPr id="8" name="Picture 12" descr="http://www.magic-emoji.com/emoji/images/83_emoji_iphone_black_diamond_sui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47695" y="2335602"/>
            <a:ext cx="2046695" cy="2046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4286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Spiral Single-slice CT</a:t>
            </a:r>
          </a:p>
        </p:txBody>
      </p:sp>
      <p:pic>
        <p:nvPicPr>
          <p:cNvPr id="13314" name="Picture 2" descr="http://train.air.asn.au/images/1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40" y="951946"/>
            <a:ext cx="6783490" cy="5876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7184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Full-scan Interpolation</a:t>
            </a:r>
          </a:p>
        </p:txBody>
      </p:sp>
      <p:sp>
        <p:nvSpPr>
          <p:cNvPr id="4" name="Arc 22"/>
          <p:cNvSpPr>
            <a:spLocks/>
          </p:cNvSpPr>
          <p:nvPr/>
        </p:nvSpPr>
        <p:spPr bwMode="auto">
          <a:xfrm>
            <a:off x="1981905" y="2977979"/>
            <a:ext cx="2057082" cy="1384636"/>
          </a:xfrm>
          <a:custGeom>
            <a:avLst/>
            <a:gdLst>
              <a:gd name="G0" fmla="+- 21600 0 0"/>
              <a:gd name="G1" fmla="+- 21600 0 0"/>
              <a:gd name="G2" fmla="+- 21600 0 0"/>
              <a:gd name="T0" fmla="*/ 21600 w 22396"/>
              <a:gd name="T1" fmla="*/ 43200 h 43200"/>
              <a:gd name="T2" fmla="*/ 22396 w 22396"/>
              <a:gd name="T3" fmla="*/ 15 h 43200"/>
              <a:gd name="T4" fmla="*/ 21600 w 22396"/>
              <a:gd name="T5" fmla="*/ 21600 h 43200"/>
            </a:gdLst>
            <a:ahLst/>
            <a:cxnLst>
              <a:cxn ang="0">
                <a:pos x="T0" y="T1"/>
              </a:cxn>
              <a:cxn ang="0">
                <a:pos x="T2" y="T3"/>
              </a:cxn>
              <a:cxn ang="0">
                <a:pos x="T4" y="T5"/>
              </a:cxn>
            </a:cxnLst>
            <a:rect l="0" t="0" r="r" b="b"/>
            <a:pathLst>
              <a:path w="22396" h="43200" fill="none" extrusionOk="0">
                <a:moveTo>
                  <a:pt x="21600" y="43200"/>
                </a:moveTo>
                <a:cubicBezTo>
                  <a:pt x="9670" y="43200"/>
                  <a:pt x="0" y="33529"/>
                  <a:pt x="0" y="21600"/>
                </a:cubicBezTo>
                <a:cubicBezTo>
                  <a:pt x="0" y="9670"/>
                  <a:pt x="9670" y="0"/>
                  <a:pt x="21600" y="0"/>
                </a:cubicBezTo>
                <a:cubicBezTo>
                  <a:pt x="21865" y="0"/>
                  <a:pt x="22130" y="4"/>
                  <a:pt x="22396" y="14"/>
                </a:cubicBezTo>
              </a:path>
              <a:path w="22396" h="43200" stroke="0" extrusionOk="0">
                <a:moveTo>
                  <a:pt x="21600" y="43200"/>
                </a:moveTo>
                <a:cubicBezTo>
                  <a:pt x="9670" y="43200"/>
                  <a:pt x="0" y="33529"/>
                  <a:pt x="0" y="21600"/>
                </a:cubicBezTo>
                <a:cubicBezTo>
                  <a:pt x="0" y="9670"/>
                  <a:pt x="9670" y="0"/>
                  <a:pt x="21600" y="0"/>
                </a:cubicBezTo>
                <a:cubicBezTo>
                  <a:pt x="21865" y="0"/>
                  <a:pt x="22130" y="4"/>
                  <a:pt x="22396" y="14"/>
                </a:cubicBezTo>
                <a:lnTo>
                  <a:pt x="21600" y="21600"/>
                </a:lnTo>
                <a:close/>
              </a:path>
            </a:pathLst>
          </a:custGeom>
          <a:noFill/>
          <a:ln w="50800" cap="rnd">
            <a:solidFill>
              <a:schemeClr val="hlink"/>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sz="2403">
              <a:latin typeface="Garamond" pitchFamily="18" charset="0"/>
              <a:ea typeface="+mn-ea"/>
              <a:cs typeface="Times New Roman" pitchFamily="18" charset="0"/>
            </a:endParaRPr>
          </a:p>
        </p:txBody>
      </p:sp>
      <p:sp>
        <p:nvSpPr>
          <p:cNvPr id="5" name="Line 7"/>
          <p:cNvSpPr>
            <a:spLocks noChangeShapeType="1"/>
          </p:cNvSpPr>
          <p:nvPr/>
        </p:nvSpPr>
        <p:spPr bwMode="auto">
          <a:xfrm flipH="1" flipV="1">
            <a:off x="3957911" y="2971621"/>
            <a:ext cx="991978" cy="2136567"/>
          </a:xfrm>
          <a:prstGeom prst="line">
            <a:avLst/>
          </a:prstGeom>
          <a:noFill/>
          <a:ln w="50800">
            <a:solidFill>
              <a:srgbClr val="FC0128"/>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sz="2403">
              <a:latin typeface="Garamond" pitchFamily="18" charset="0"/>
              <a:ea typeface="+mn-ea"/>
              <a:cs typeface="Times New Roman" pitchFamily="18" charset="0"/>
            </a:endParaRPr>
          </a:p>
        </p:txBody>
      </p:sp>
      <p:sp>
        <p:nvSpPr>
          <p:cNvPr id="6" name="Oval 24"/>
          <p:cNvSpPr>
            <a:spLocks noChangeArrowheads="1"/>
          </p:cNvSpPr>
          <p:nvPr/>
        </p:nvSpPr>
        <p:spPr bwMode="auto">
          <a:xfrm>
            <a:off x="3048599" y="2520143"/>
            <a:ext cx="2594403" cy="796444"/>
          </a:xfrm>
          <a:prstGeom prst="ellipse">
            <a:avLst/>
          </a:prstGeom>
          <a:solidFill>
            <a:srgbClr val="00B0F0"/>
          </a:solidFill>
          <a:ln w="50800">
            <a:solidFill>
              <a:srgbClr val="0070C0"/>
            </a:solidFill>
            <a:round/>
            <a:headEnd/>
            <a:tailEnd/>
          </a:ln>
          <a:effectLst/>
        </p:spPr>
        <p:txBody>
          <a:bodyPr wrap="none" anchor="ctr"/>
          <a:lstStyle/>
          <a:p>
            <a:pPr eaLnBrk="1" hangingPunct="1">
              <a:defRPr/>
            </a:pPr>
            <a:endParaRPr lang="en-US" sz="2403">
              <a:latin typeface="Garamond" pitchFamily="18" charset="0"/>
              <a:ea typeface="+mn-ea"/>
              <a:cs typeface="Times New Roman" pitchFamily="18" charset="0"/>
            </a:endParaRPr>
          </a:p>
        </p:txBody>
      </p:sp>
      <p:sp>
        <p:nvSpPr>
          <p:cNvPr id="7" name="Oval 8"/>
          <p:cNvSpPr>
            <a:spLocks noChangeArrowheads="1"/>
          </p:cNvSpPr>
          <p:nvPr/>
        </p:nvSpPr>
        <p:spPr bwMode="auto">
          <a:xfrm>
            <a:off x="2228309" y="2462914"/>
            <a:ext cx="4222264" cy="1017413"/>
          </a:xfrm>
          <a:prstGeom prst="ellipse">
            <a:avLst/>
          </a:prstGeom>
          <a:noFill/>
          <a:ln w="50800">
            <a:solidFill>
              <a:srgbClr val="FC0128"/>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sz="2403">
              <a:latin typeface="Garamond" pitchFamily="18" charset="0"/>
              <a:ea typeface="+mn-ea"/>
              <a:cs typeface="Times New Roman" pitchFamily="18" charset="0"/>
            </a:endParaRPr>
          </a:p>
        </p:txBody>
      </p:sp>
      <p:sp>
        <p:nvSpPr>
          <p:cNvPr id="8" name="Arc 9"/>
          <p:cNvSpPr>
            <a:spLocks/>
          </p:cNvSpPr>
          <p:nvPr/>
        </p:nvSpPr>
        <p:spPr bwMode="auto">
          <a:xfrm>
            <a:off x="2433382" y="1599702"/>
            <a:ext cx="1755038" cy="305224"/>
          </a:xfrm>
          <a:custGeom>
            <a:avLst/>
            <a:gdLst>
              <a:gd name="G0" fmla="+- 21600 0 0"/>
              <a:gd name="G1" fmla="+- 21600 0 0"/>
              <a:gd name="G2" fmla="+- 21600 0 0"/>
              <a:gd name="T0" fmla="*/ 0 w 21600"/>
              <a:gd name="T1" fmla="*/ 21600 h 21600"/>
              <a:gd name="T2" fmla="*/ 21580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600"/>
                </a:moveTo>
                <a:cubicBezTo>
                  <a:pt x="0" y="9678"/>
                  <a:pt x="9658" y="11"/>
                  <a:pt x="21580" y="0"/>
                </a:cubicBezTo>
              </a:path>
              <a:path w="21600" h="21600" stroke="0" extrusionOk="0">
                <a:moveTo>
                  <a:pt x="0" y="21600"/>
                </a:moveTo>
                <a:cubicBezTo>
                  <a:pt x="0" y="9678"/>
                  <a:pt x="9658" y="11"/>
                  <a:pt x="21580" y="0"/>
                </a:cubicBezTo>
                <a:lnTo>
                  <a:pt x="21600" y="21600"/>
                </a:lnTo>
                <a:close/>
              </a:path>
            </a:pathLst>
          </a:custGeom>
          <a:noFill/>
          <a:ln w="50800" cap="rnd">
            <a:solidFill>
              <a:schemeClr val="hlink"/>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sz="2403">
              <a:latin typeface="Garamond" pitchFamily="18" charset="0"/>
              <a:ea typeface="+mn-ea"/>
              <a:cs typeface="Times New Roman" pitchFamily="18" charset="0"/>
            </a:endParaRPr>
          </a:p>
        </p:txBody>
      </p:sp>
      <p:sp>
        <p:nvSpPr>
          <p:cNvPr id="9" name="Line 11"/>
          <p:cNvSpPr>
            <a:spLocks noChangeShapeType="1"/>
          </p:cNvSpPr>
          <p:nvPr/>
        </p:nvSpPr>
        <p:spPr bwMode="auto">
          <a:xfrm>
            <a:off x="4288570" y="2971620"/>
            <a:ext cx="3026804" cy="0"/>
          </a:xfrm>
          <a:prstGeom prst="line">
            <a:avLst/>
          </a:prstGeom>
          <a:noFill/>
          <a:ln w="508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sz="2403">
              <a:latin typeface="Garamond" pitchFamily="18" charset="0"/>
              <a:ea typeface="+mn-ea"/>
              <a:cs typeface="Times New Roman" pitchFamily="18" charset="0"/>
            </a:endParaRPr>
          </a:p>
        </p:txBody>
      </p:sp>
      <p:sp>
        <p:nvSpPr>
          <p:cNvPr id="10" name="Line 12"/>
          <p:cNvSpPr>
            <a:spLocks noChangeShapeType="1"/>
          </p:cNvSpPr>
          <p:nvPr/>
        </p:nvSpPr>
        <p:spPr bwMode="auto">
          <a:xfrm flipH="1">
            <a:off x="4288571" y="1598112"/>
            <a:ext cx="1500684" cy="1373508"/>
          </a:xfrm>
          <a:prstGeom prst="line">
            <a:avLst/>
          </a:prstGeom>
          <a:noFill/>
          <a:ln w="50800">
            <a:solidFill>
              <a:schemeClr val="tx1"/>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sz="2403">
              <a:latin typeface="Garamond" pitchFamily="18" charset="0"/>
              <a:ea typeface="+mn-ea"/>
              <a:cs typeface="Times New Roman" pitchFamily="18" charset="0"/>
            </a:endParaRPr>
          </a:p>
        </p:txBody>
      </p:sp>
      <p:sp>
        <p:nvSpPr>
          <p:cNvPr id="11" name="Arc 14"/>
          <p:cNvSpPr>
            <a:spLocks/>
          </p:cNvSpPr>
          <p:nvPr/>
        </p:nvSpPr>
        <p:spPr bwMode="auto">
          <a:xfrm>
            <a:off x="3996065" y="1604472"/>
            <a:ext cx="2484714" cy="2747015"/>
          </a:xfrm>
          <a:custGeom>
            <a:avLst/>
            <a:gdLst>
              <a:gd name="G0" fmla="+- 1831 0 0"/>
              <a:gd name="G1" fmla="+- 21600 0 0"/>
              <a:gd name="G2" fmla="+- 21600 0 0"/>
              <a:gd name="T0" fmla="*/ 1831 w 23431"/>
              <a:gd name="T1" fmla="*/ 0 h 43200"/>
              <a:gd name="T2" fmla="*/ 0 w 23431"/>
              <a:gd name="T3" fmla="*/ 43122 h 43200"/>
              <a:gd name="T4" fmla="*/ 1831 w 23431"/>
              <a:gd name="T5" fmla="*/ 21600 h 43200"/>
            </a:gdLst>
            <a:ahLst/>
            <a:cxnLst>
              <a:cxn ang="0">
                <a:pos x="T0" y="T1"/>
              </a:cxn>
              <a:cxn ang="0">
                <a:pos x="T2" y="T3"/>
              </a:cxn>
              <a:cxn ang="0">
                <a:pos x="T4" y="T5"/>
              </a:cxn>
            </a:cxnLst>
            <a:rect l="0" t="0" r="r" b="b"/>
            <a:pathLst>
              <a:path w="23431" h="43200" fill="none" extrusionOk="0">
                <a:moveTo>
                  <a:pt x="1830" y="0"/>
                </a:moveTo>
                <a:cubicBezTo>
                  <a:pt x="13760" y="0"/>
                  <a:pt x="23431" y="9670"/>
                  <a:pt x="23431" y="21600"/>
                </a:cubicBezTo>
                <a:cubicBezTo>
                  <a:pt x="23431" y="33529"/>
                  <a:pt x="13760" y="43200"/>
                  <a:pt x="1831" y="43200"/>
                </a:cubicBezTo>
                <a:cubicBezTo>
                  <a:pt x="1219" y="43200"/>
                  <a:pt x="608" y="43174"/>
                  <a:pt x="-1" y="43122"/>
                </a:cubicBezTo>
              </a:path>
              <a:path w="23431" h="43200" stroke="0" extrusionOk="0">
                <a:moveTo>
                  <a:pt x="1830" y="0"/>
                </a:moveTo>
                <a:cubicBezTo>
                  <a:pt x="13760" y="0"/>
                  <a:pt x="23431" y="9670"/>
                  <a:pt x="23431" y="21600"/>
                </a:cubicBezTo>
                <a:cubicBezTo>
                  <a:pt x="23431" y="33529"/>
                  <a:pt x="13760" y="43200"/>
                  <a:pt x="1831" y="43200"/>
                </a:cubicBezTo>
                <a:cubicBezTo>
                  <a:pt x="1219" y="43200"/>
                  <a:pt x="608" y="43174"/>
                  <a:pt x="-1" y="43122"/>
                </a:cubicBezTo>
                <a:lnTo>
                  <a:pt x="1831" y="21600"/>
                </a:lnTo>
                <a:close/>
              </a:path>
            </a:pathLst>
          </a:custGeom>
          <a:noFill/>
          <a:ln w="50800" cap="rnd">
            <a:solidFill>
              <a:schemeClr val="hlink"/>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sz="2403">
              <a:latin typeface="Garamond" pitchFamily="18" charset="0"/>
              <a:ea typeface="+mn-ea"/>
              <a:cs typeface="Times New Roman" pitchFamily="18" charset="0"/>
            </a:endParaRPr>
          </a:p>
        </p:txBody>
      </p:sp>
      <p:sp>
        <p:nvSpPr>
          <p:cNvPr id="12" name="Rectangle 15"/>
          <p:cNvSpPr>
            <a:spLocks noChangeArrowheads="1"/>
          </p:cNvSpPr>
          <p:nvPr/>
        </p:nvSpPr>
        <p:spPr bwMode="auto">
          <a:xfrm>
            <a:off x="7350349" y="2815829"/>
            <a:ext cx="292153" cy="370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203" tIns="46102" rIns="92203" bIns="46102">
            <a:spAutoFit/>
          </a:bodyPr>
          <a:lstStyle/>
          <a:p>
            <a:pPr eaLnBrk="1" hangingPunct="1">
              <a:defRPr/>
            </a:pPr>
            <a:r>
              <a:rPr lang="en-US" altLang="en-US" sz="1803">
                <a:latin typeface="Garamond" pitchFamily="18" charset="0"/>
                <a:ea typeface="+mn-ea"/>
                <a:cs typeface="Times New Roman" pitchFamily="18" charset="0"/>
              </a:rPr>
              <a:t>x</a:t>
            </a:r>
          </a:p>
        </p:txBody>
      </p:sp>
      <p:sp>
        <p:nvSpPr>
          <p:cNvPr id="13" name="Rectangle 16"/>
          <p:cNvSpPr>
            <a:spLocks noChangeArrowheads="1"/>
          </p:cNvSpPr>
          <p:nvPr/>
        </p:nvSpPr>
        <p:spPr bwMode="auto">
          <a:xfrm>
            <a:off x="5773359" y="1366015"/>
            <a:ext cx="282521" cy="370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203" tIns="46102" rIns="92203" bIns="46102">
            <a:spAutoFit/>
          </a:bodyPr>
          <a:lstStyle/>
          <a:p>
            <a:pPr eaLnBrk="1" hangingPunct="1">
              <a:defRPr/>
            </a:pPr>
            <a:r>
              <a:rPr lang="en-US" altLang="en-US" sz="1803">
                <a:latin typeface="Garamond" pitchFamily="18" charset="0"/>
                <a:ea typeface="+mn-ea"/>
                <a:cs typeface="Times New Roman" pitchFamily="18" charset="0"/>
              </a:rPr>
              <a:t>y</a:t>
            </a:r>
          </a:p>
        </p:txBody>
      </p:sp>
      <p:sp>
        <p:nvSpPr>
          <p:cNvPr id="14" name="Line 17"/>
          <p:cNvSpPr>
            <a:spLocks noChangeShapeType="1"/>
          </p:cNvSpPr>
          <p:nvPr/>
        </p:nvSpPr>
        <p:spPr bwMode="auto">
          <a:xfrm flipV="1">
            <a:off x="4314006" y="1140276"/>
            <a:ext cx="0" cy="1805908"/>
          </a:xfrm>
          <a:prstGeom prst="line">
            <a:avLst/>
          </a:prstGeom>
          <a:noFill/>
          <a:ln w="508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sz="2403">
              <a:latin typeface="Garamond" pitchFamily="18" charset="0"/>
              <a:ea typeface="+mn-ea"/>
              <a:cs typeface="Times New Roman" pitchFamily="18" charset="0"/>
            </a:endParaRPr>
          </a:p>
        </p:txBody>
      </p:sp>
      <p:sp>
        <p:nvSpPr>
          <p:cNvPr id="15" name="Rectangle 18"/>
          <p:cNvSpPr>
            <a:spLocks noChangeArrowheads="1"/>
          </p:cNvSpPr>
          <p:nvPr/>
        </p:nvSpPr>
        <p:spPr bwMode="auto">
          <a:xfrm>
            <a:off x="4399850" y="1111662"/>
            <a:ext cx="285732" cy="370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203" tIns="46102" rIns="92203" bIns="46102">
            <a:spAutoFit/>
          </a:bodyPr>
          <a:lstStyle/>
          <a:p>
            <a:pPr eaLnBrk="1" hangingPunct="1">
              <a:defRPr/>
            </a:pPr>
            <a:r>
              <a:rPr lang="en-US" altLang="en-US" sz="1803">
                <a:latin typeface="Garamond" pitchFamily="18" charset="0"/>
                <a:ea typeface="+mn-ea"/>
                <a:cs typeface="Times New Roman" pitchFamily="18" charset="0"/>
              </a:rPr>
              <a:t>z</a:t>
            </a:r>
          </a:p>
        </p:txBody>
      </p:sp>
      <p:sp>
        <p:nvSpPr>
          <p:cNvPr id="16" name="Line 19"/>
          <p:cNvSpPr>
            <a:spLocks noChangeShapeType="1"/>
          </p:cNvSpPr>
          <p:nvPr/>
        </p:nvSpPr>
        <p:spPr bwMode="auto">
          <a:xfrm>
            <a:off x="4110523" y="1598113"/>
            <a:ext cx="1220896" cy="2670709"/>
          </a:xfrm>
          <a:prstGeom prst="line">
            <a:avLst/>
          </a:prstGeom>
          <a:noFill/>
          <a:ln w="50800">
            <a:solidFill>
              <a:srgbClr val="FC0128"/>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sz="2403">
              <a:latin typeface="Garamond" pitchFamily="18" charset="0"/>
              <a:ea typeface="+mn-ea"/>
              <a:cs typeface="Times New Roman" pitchFamily="18" charset="0"/>
            </a:endParaRPr>
          </a:p>
        </p:txBody>
      </p:sp>
      <p:sp>
        <p:nvSpPr>
          <p:cNvPr id="17" name="Oval 20"/>
          <p:cNvSpPr>
            <a:spLocks noChangeArrowheads="1"/>
          </p:cNvSpPr>
          <p:nvPr/>
        </p:nvSpPr>
        <p:spPr bwMode="auto">
          <a:xfrm>
            <a:off x="3996064" y="1502730"/>
            <a:ext cx="228918" cy="228918"/>
          </a:xfrm>
          <a:prstGeom prst="ellipse">
            <a:avLst/>
          </a:prstGeom>
          <a:solidFill>
            <a:srgbClr val="FC0128"/>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sz="2403">
              <a:latin typeface="Garamond" pitchFamily="18" charset="0"/>
              <a:ea typeface="+mn-ea"/>
              <a:cs typeface="Times New Roman" pitchFamily="18" charset="0"/>
            </a:endParaRPr>
          </a:p>
        </p:txBody>
      </p:sp>
      <p:sp>
        <p:nvSpPr>
          <p:cNvPr id="18" name="Rectangle 21"/>
          <p:cNvSpPr>
            <a:spLocks noChangeArrowheads="1"/>
          </p:cNvSpPr>
          <p:nvPr/>
        </p:nvSpPr>
        <p:spPr bwMode="auto">
          <a:xfrm>
            <a:off x="4965786" y="4659890"/>
            <a:ext cx="733720" cy="370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203" tIns="46102" rIns="92203" bIns="46102">
            <a:spAutoFit/>
          </a:bodyPr>
          <a:lstStyle/>
          <a:p>
            <a:pPr eaLnBrk="1" hangingPunct="1">
              <a:defRPr/>
            </a:pPr>
            <a:r>
              <a:rPr lang="en-US" altLang="en-US" sz="1803">
                <a:latin typeface="Garamond" pitchFamily="18" charset="0"/>
                <a:ea typeface="+mn-ea"/>
                <a:cs typeface="Times New Roman" pitchFamily="18" charset="0"/>
              </a:rPr>
              <a:t>Ray A</a:t>
            </a:r>
          </a:p>
        </p:txBody>
      </p:sp>
      <p:sp>
        <p:nvSpPr>
          <p:cNvPr id="19" name="Line 13"/>
          <p:cNvSpPr>
            <a:spLocks noChangeShapeType="1"/>
          </p:cNvSpPr>
          <p:nvPr/>
        </p:nvSpPr>
        <p:spPr bwMode="auto">
          <a:xfrm>
            <a:off x="4085088" y="2462915"/>
            <a:ext cx="991978" cy="2212873"/>
          </a:xfrm>
          <a:prstGeom prst="line">
            <a:avLst/>
          </a:prstGeom>
          <a:noFill/>
          <a:ln w="50800">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sz="2403">
              <a:latin typeface="Garamond" pitchFamily="18" charset="0"/>
              <a:ea typeface="+mn-ea"/>
              <a:cs typeface="Times New Roman" pitchFamily="18" charset="0"/>
            </a:endParaRPr>
          </a:p>
        </p:txBody>
      </p:sp>
      <p:sp>
        <p:nvSpPr>
          <p:cNvPr id="20" name="Title 1"/>
          <p:cNvSpPr txBox="1">
            <a:spLocks/>
          </p:cNvSpPr>
          <p:nvPr/>
        </p:nvSpPr>
        <p:spPr bwMode="auto">
          <a:xfrm>
            <a:off x="72453" y="5089556"/>
            <a:ext cx="7677462" cy="1724377"/>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0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just" eaLnBrk="1" hangingPunct="1"/>
            <a:r>
              <a:rPr lang="en-US" sz="2400" kern="0" dirty="0"/>
              <a:t>Full-scan projection data can be interpolated into a complete set of projection data on an imaging plane such as the x-y plane. The key is to find neighboring rays </a:t>
            </a:r>
            <a:r>
              <a:rPr lang="en-US" sz="2400" kern="0" dirty="0">
                <a:solidFill>
                  <a:srgbClr val="FF0000"/>
                </a:solidFill>
              </a:rPr>
              <a:t>of the same orientation</a:t>
            </a:r>
            <a:r>
              <a:rPr lang="en-US" sz="2400" kern="0" dirty="0"/>
              <a:t>.</a:t>
            </a:r>
            <a:endParaRPr lang="en-US" sz="2400" kern="0" dirty="0">
              <a:solidFill>
                <a:srgbClr val="FF0000"/>
              </a:solidFill>
            </a:endParaRPr>
          </a:p>
        </p:txBody>
      </p:sp>
    </p:spTree>
    <p:extLst>
      <p:ext uri="{BB962C8B-B14F-4D97-AF65-F5344CB8AC3E}">
        <p14:creationId xmlns:p14="http://schemas.microsoft.com/office/powerpoint/2010/main" val="1652002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Half-scan Interpolation</a:t>
            </a:r>
          </a:p>
        </p:txBody>
      </p:sp>
      <p:sp>
        <p:nvSpPr>
          <p:cNvPr id="4" name="Oval 21"/>
          <p:cNvSpPr>
            <a:spLocks noChangeArrowheads="1"/>
          </p:cNvSpPr>
          <p:nvPr/>
        </p:nvSpPr>
        <p:spPr bwMode="auto">
          <a:xfrm>
            <a:off x="3033611" y="2718448"/>
            <a:ext cx="2594403" cy="796444"/>
          </a:xfrm>
          <a:prstGeom prst="ellipse">
            <a:avLst/>
          </a:prstGeom>
          <a:solidFill>
            <a:srgbClr val="00B0F0"/>
          </a:solidFill>
          <a:ln w="50800">
            <a:solidFill>
              <a:srgbClr val="0070C0"/>
            </a:solidFill>
            <a:round/>
            <a:headEnd/>
            <a:tailEnd/>
          </a:ln>
          <a:effectLst/>
        </p:spPr>
        <p:txBody>
          <a:bodyPr wrap="none" anchor="ctr"/>
          <a:lstStyle/>
          <a:p>
            <a:pPr eaLnBrk="1" hangingPunct="1">
              <a:defRPr/>
            </a:pPr>
            <a:endParaRPr lang="en-US" sz="2403">
              <a:latin typeface="Garamond" pitchFamily="18" charset="0"/>
              <a:ea typeface="+mn-ea"/>
              <a:cs typeface="Times New Roman" pitchFamily="18" charset="0"/>
            </a:endParaRPr>
          </a:p>
        </p:txBody>
      </p:sp>
      <p:sp>
        <p:nvSpPr>
          <p:cNvPr id="5" name="Line 5"/>
          <p:cNvSpPr>
            <a:spLocks noChangeShapeType="1"/>
          </p:cNvSpPr>
          <p:nvPr/>
        </p:nvSpPr>
        <p:spPr bwMode="auto">
          <a:xfrm flipH="1" flipV="1">
            <a:off x="3561393" y="2254254"/>
            <a:ext cx="991978" cy="2136567"/>
          </a:xfrm>
          <a:prstGeom prst="line">
            <a:avLst/>
          </a:prstGeom>
          <a:noFill/>
          <a:ln w="50800">
            <a:solidFill>
              <a:srgbClr val="FC0128"/>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sz="2403">
              <a:latin typeface="Garamond" pitchFamily="18" charset="0"/>
              <a:ea typeface="+mn-ea"/>
              <a:cs typeface="Times New Roman" pitchFamily="18" charset="0"/>
            </a:endParaRPr>
          </a:p>
        </p:txBody>
      </p:sp>
      <p:sp>
        <p:nvSpPr>
          <p:cNvPr id="6" name="Oval 6"/>
          <p:cNvSpPr>
            <a:spLocks noChangeArrowheads="1"/>
          </p:cNvSpPr>
          <p:nvPr/>
        </p:nvSpPr>
        <p:spPr bwMode="auto">
          <a:xfrm>
            <a:off x="2213321" y="2661219"/>
            <a:ext cx="4222264" cy="1017413"/>
          </a:xfrm>
          <a:prstGeom prst="ellipse">
            <a:avLst/>
          </a:prstGeom>
          <a:noFill/>
          <a:ln w="50800">
            <a:solidFill>
              <a:srgbClr val="FC0128"/>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sz="2403">
              <a:latin typeface="Garamond" pitchFamily="18" charset="0"/>
              <a:ea typeface="+mn-ea"/>
              <a:cs typeface="Times New Roman" pitchFamily="18" charset="0"/>
            </a:endParaRPr>
          </a:p>
        </p:txBody>
      </p:sp>
      <p:sp>
        <p:nvSpPr>
          <p:cNvPr id="7" name="Arc 7"/>
          <p:cNvSpPr>
            <a:spLocks/>
          </p:cNvSpPr>
          <p:nvPr/>
        </p:nvSpPr>
        <p:spPr bwMode="auto">
          <a:xfrm>
            <a:off x="2418394" y="1798007"/>
            <a:ext cx="1755038" cy="305224"/>
          </a:xfrm>
          <a:custGeom>
            <a:avLst/>
            <a:gdLst>
              <a:gd name="G0" fmla="+- 21600 0 0"/>
              <a:gd name="G1" fmla="+- 21600 0 0"/>
              <a:gd name="G2" fmla="+- 21600 0 0"/>
              <a:gd name="T0" fmla="*/ 0 w 21600"/>
              <a:gd name="T1" fmla="*/ 21600 h 21600"/>
              <a:gd name="T2" fmla="*/ 21580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600"/>
                </a:moveTo>
                <a:cubicBezTo>
                  <a:pt x="0" y="9678"/>
                  <a:pt x="9658" y="11"/>
                  <a:pt x="21580" y="0"/>
                </a:cubicBezTo>
              </a:path>
              <a:path w="21600" h="21600" stroke="0" extrusionOk="0">
                <a:moveTo>
                  <a:pt x="0" y="21600"/>
                </a:moveTo>
                <a:cubicBezTo>
                  <a:pt x="0" y="9678"/>
                  <a:pt x="9658" y="11"/>
                  <a:pt x="21580" y="0"/>
                </a:cubicBezTo>
                <a:lnTo>
                  <a:pt x="21600" y="21600"/>
                </a:lnTo>
                <a:close/>
              </a:path>
            </a:pathLst>
          </a:custGeom>
          <a:noFill/>
          <a:ln w="50800" cap="rnd">
            <a:solidFill>
              <a:schemeClr val="hlink"/>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sz="2403">
              <a:latin typeface="Garamond" pitchFamily="18" charset="0"/>
              <a:ea typeface="+mn-ea"/>
              <a:cs typeface="Times New Roman" pitchFamily="18" charset="0"/>
            </a:endParaRPr>
          </a:p>
        </p:txBody>
      </p:sp>
      <p:sp>
        <p:nvSpPr>
          <p:cNvPr id="8" name="Arc 8"/>
          <p:cNvSpPr>
            <a:spLocks/>
          </p:cNvSpPr>
          <p:nvPr/>
        </p:nvSpPr>
        <p:spPr bwMode="auto">
          <a:xfrm>
            <a:off x="3942924" y="3246231"/>
            <a:ext cx="2518097" cy="1220896"/>
          </a:xfrm>
          <a:custGeom>
            <a:avLst/>
            <a:gdLst>
              <a:gd name="G0" fmla="+- 0 0 0"/>
              <a:gd name="G1" fmla="+- 0 0 0"/>
              <a:gd name="G2" fmla="+- 21600 0 0"/>
              <a:gd name="T0" fmla="*/ 21600 w 21600"/>
              <a:gd name="T1" fmla="*/ 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600" y="0"/>
                </a:moveTo>
                <a:cubicBezTo>
                  <a:pt x="21600" y="11929"/>
                  <a:pt x="11929" y="21600"/>
                  <a:pt x="0" y="21600"/>
                </a:cubicBezTo>
              </a:path>
              <a:path w="21600" h="21600" stroke="0" extrusionOk="0">
                <a:moveTo>
                  <a:pt x="21600" y="0"/>
                </a:moveTo>
                <a:cubicBezTo>
                  <a:pt x="21600" y="11929"/>
                  <a:pt x="11929" y="21600"/>
                  <a:pt x="0" y="21600"/>
                </a:cubicBezTo>
                <a:lnTo>
                  <a:pt x="0" y="0"/>
                </a:lnTo>
                <a:close/>
              </a:path>
            </a:pathLst>
          </a:custGeom>
          <a:noFill/>
          <a:ln w="50800" cap="rnd">
            <a:solidFill>
              <a:schemeClr val="hlink"/>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sz="2403">
              <a:latin typeface="Garamond" pitchFamily="18" charset="0"/>
              <a:ea typeface="+mn-ea"/>
              <a:cs typeface="Times New Roman" pitchFamily="18" charset="0"/>
            </a:endParaRPr>
          </a:p>
        </p:txBody>
      </p:sp>
      <p:sp>
        <p:nvSpPr>
          <p:cNvPr id="9" name="Line 9"/>
          <p:cNvSpPr>
            <a:spLocks noChangeShapeType="1"/>
          </p:cNvSpPr>
          <p:nvPr/>
        </p:nvSpPr>
        <p:spPr bwMode="auto">
          <a:xfrm>
            <a:off x="4273582" y="3169925"/>
            <a:ext cx="3026804" cy="0"/>
          </a:xfrm>
          <a:prstGeom prst="line">
            <a:avLst/>
          </a:prstGeom>
          <a:noFill/>
          <a:ln w="508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sz="2403">
              <a:latin typeface="Garamond" pitchFamily="18" charset="0"/>
              <a:ea typeface="+mn-ea"/>
              <a:cs typeface="Times New Roman" pitchFamily="18" charset="0"/>
            </a:endParaRPr>
          </a:p>
        </p:txBody>
      </p:sp>
      <p:sp>
        <p:nvSpPr>
          <p:cNvPr id="10" name="Line 10"/>
          <p:cNvSpPr>
            <a:spLocks noChangeShapeType="1"/>
          </p:cNvSpPr>
          <p:nvPr/>
        </p:nvSpPr>
        <p:spPr bwMode="auto">
          <a:xfrm flipH="1">
            <a:off x="4254506" y="1497552"/>
            <a:ext cx="1678732" cy="1678732"/>
          </a:xfrm>
          <a:prstGeom prst="line">
            <a:avLst/>
          </a:prstGeom>
          <a:noFill/>
          <a:ln w="50800">
            <a:solidFill>
              <a:schemeClr val="tx1"/>
            </a:solidFill>
            <a:round/>
            <a:headEnd type="stealth" w="med" len="lg"/>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sz="2403">
              <a:latin typeface="Garamond" pitchFamily="18" charset="0"/>
              <a:ea typeface="+mn-ea"/>
              <a:cs typeface="Times New Roman" pitchFamily="18" charset="0"/>
            </a:endParaRPr>
          </a:p>
        </p:txBody>
      </p:sp>
      <p:sp>
        <p:nvSpPr>
          <p:cNvPr id="11" name="Line 11"/>
          <p:cNvSpPr>
            <a:spLocks noChangeShapeType="1"/>
          </p:cNvSpPr>
          <p:nvPr/>
        </p:nvSpPr>
        <p:spPr bwMode="auto">
          <a:xfrm>
            <a:off x="4070100" y="2661220"/>
            <a:ext cx="991978" cy="2212873"/>
          </a:xfrm>
          <a:prstGeom prst="line">
            <a:avLst/>
          </a:prstGeom>
          <a:noFill/>
          <a:ln w="50800">
            <a:solidFill>
              <a:schemeClr val="tx2"/>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sz="2403">
              <a:latin typeface="Garamond" pitchFamily="18" charset="0"/>
              <a:ea typeface="+mn-ea"/>
              <a:cs typeface="Times New Roman" pitchFamily="18" charset="0"/>
            </a:endParaRPr>
          </a:p>
        </p:txBody>
      </p:sp>
      <p:sp>
        <p:nvSpPr>
          <p:cNvPr id="12" name="Arc 12"/>
          <p:cNvSpPr>
            <a:spLocks/>
          </p:cNvSpPr>
          <p:nvPr/>
        </p:nvSpPr>
        <p:spPr bwMode="auto">
          <a:xfrm>
            <a:off x="4171842" y="1798007"/>
            <a:ext cx="2289179" cy="1373508"/>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cap="rnd">
            <a:solidFill>
              <a:schemeClr val="hlink"/>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sz="2403">
              <a:latin typeface="Garamond" pitchFamily="18" charset="0"/>
              <a:ea typeface="+mn-ea"/>
              <a:cs typeface="Times New Roman" pitchFamily="18" charset="0"/>
            </a:endParaRPr>
          </a:p>
        </p:txBody>
      </p:sp>
      <p:sp>
        <p:nvSpPr>
          <p:cNvPr id="13" name="Rectangle 13"/>
          <p:cNvSpPr>
            <a:spLocks noChangeArrowheads="1"/>
          </p:cNvSpPr>
          <p:nvPr/>
        </p:nvSpPr>
        <p:spPr bwMode="auto">
          <a:xfrm>
            <a:off x="7335361" y="3014134"/>
            <a:ext cx="292153" cy="370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203" tIns="46102" rIns="92203" bIns="46102">
            <a:spAutoFit/>
          </a:bodyPr>
          <a:lstStyle/>
          <a:p>
            <a:pPr eaLnBrk="1" hangingPunct="1">
              <a:defRPr/>
            </a:pPr>
            <a:r>
              <a:rPr lang="en-US" altLang="en-US" sz="1803">
                <a:latin typeface="Garamond" pitchFamily="18" charset="0"/>
                <a:ea typeface="+mn-ea"/>
                <a:cs typeface="Times New Roman" pitchFamily="18" charset="0"/>
              </a:rPr>
              <a:t>x</a:t>
            </a:r>
          </a:p>
        </p:txBody>
      </p:sp>
      <p:sp>
        <p:nvSpPr>
          <p:cNvPr id="14" name="Rectangle 14"/>
          <p:cNvSpPr>
            <a:spLocks noChangeArrowheads="1"/>
          </p:cNvSpPr>
          <p:nvPr/>
        </p:nvSpPr>
        <p:spPr bwMode="auto">
          <a:xfrm>
            <a:off x="5933239" y="1421247"/>
            <a:ext cx="282521" cy="370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203" tIns="46102" rIns="92203" bIns="46102">
            <a:spAutoFit/>
          </a:bodyPr>
          <a:lstStyle/>
          <a:p>
            <a:pPr eaLnBrk="1" hangingPunct="1">
              <a:defRPr/>
            </a:pPr>
            <a:r>
              <a:rPr lang="en-US" altLang="en-US" sz="1803">
                <a:latin typeface="Garamond" pitchFamily="18" charset="0"/>
                <a:ea typeface="+mn-ea"/>
                <a:cs typeface="Times New Roman" pitchFamily="18" charset="0"/>
              </a:rPr>
              <a:t>y</a:t>
            </a:r>
          </a:p>
        </p:txBody>
      </p:sp>
      <p:sp>
        <p:nvSpPr>
          <p:cNvPr id="15" name="Line 15"/>
          <p:cNvSpPr>
            <a:spLocks noChangeShapeType="1"/>
          </p:cNvSpPr>
          <p:nvPr/>
        </p:nvSpPr>
        <p:spPr bwMode="auto">
          <a:xfrm flipV="1">
            <a:off x="4299018" y="1338581"/>
            <a:ext cx="0" cy="1805908"/>
          </a:xfrm>
          <a:prstGeom prst="line">
            <a:avLst/>
          </a:prstGeom>
          <a:noFill/>
          <a:ln w="50800">
            <a:solidFill>
              <a:schemeClr val="tx1"/>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sz="2403">
              <a:latin typeface="Garamond" pitchFamily="18" charset="0"/>
              <a:ea typeface="+mn-ea"/>
              <a:cs typeface="Times New Roman" pitchFamily="18" charset="0"/>
            </a:endParaRPr>
          </a:p>
        </p:txBody>
      </p:sp>
      <p:sp>
        <p:nvSpPr>
          <p:cNvPr id="16" name="Rectangle 16"/>
          <p:cNvSpPr>
            <a:spLocks noChangeArrowheads="1"/>
          </p:cNvSpPr>
          <p:nvPr/>
        </p:nvSpPr>
        <p:spPr bwMode="auto">
          <a:xfrm>
            <a:off x="4384862" y="1309967"/>
            <a:ext cx="285732" cy="370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203" tIns="46102" rIns="92203" bIns="46102">
            <a:spAutoFit/>
          </a:bodyPr>
          <a:lstStyle/>
          <a:p>
            <a:pPr eaLnBrk="1" hangingPunct="1">
              <a:defRPr/>
            </a:pPr>
            <a:r>
              <a:rPr lang="en-US" altLang="en-US" sz="1803">
                <a:latin typeface="Garamond" pitchFamily="18" charset="0"/>
                <a:ea typeface="+mn-ea"/>
                <a:cs typeface="Times New Roman" pitchFamily="18" charset="0"/>
              </a:rPr>
              <a:t>z</a:t>
            </a:r>
          </a:p>
        </p:txBody>
      </p:sp>
      <p:sp>
        <p:nvSpPr>
          <p:cNvPr id="17" name="Line 17"/>
          <p:cNvSpPr>
            <a:spLocks noChangeShapeType="1"/>
          </p:cNvSpPr>
          <p:nvPr/>
        </p:nvSpPr>
        <p:spPr bwMode="auto">
          <a:xfrm>
            <a:off x="4095535" y="1796418"/>
            <a:ext cx="1220896" cy="2670709"/>
          </a:xfrm>
          <a:prstGeom prst="line">
            <a:avLst/>
          </a:prstGeom>
          <a:noFill/>
          <a:ln w="50800">
            <a:solidFill>
              <a:srgbClr val="FC0128"/>
            </a:solidFill>
            <a:round/>
            <a:headEnd type="none" w="sm" len="sm"/>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sz="2403">
              <a:latin typeface="Garamond" pitchFamily="18" charset="0"/>
              <a:ea typeface="+mn-ea"/>
              <a:cs typeface="Times New Roman" pitchFamily="18" charset="0"/>
            </a:endParaRPr>
          </a:p>
        </p:txBody>
      </p:sp>
      <p:sp>
        <p:nvSpPr>
          <p:cNvPr id="18" name="Oval 18"/>
          <p:cNvSpPr>
            <a:spLocks noChangeArrowheads="1"/>
          </p:cNvSpPr>
          <p:nvPr/>
        </p:nvSpPr>
        <p:spPr bwMode="auto">
          <a:xfrm>
            <a:off x="3981076" y="1701035"/>
            <a:ext cx="228918" cy="228918"/>
          </a:xfrm>
          <a:prstGeom prst="ellipse">
            <a:avLst/>
          </a:prstGeom>
          <a:solidFill>
            <a:srgbClr val="FC0128"/>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sz="2403">
              <a:latin typeface="Garamond" pitchFamily="18" charset="0"/>
              <a:ea typeface="+mn-ea"/>
              <a:cs typeface="Times New Roman" pitchFamily="18" charset="0"/>
            </a:endParaRPr>
          </a:p>
        </p:txBody>
      </p:sp>
      <p:sp>
        <p:nvSpPr>
          <p:cNvPr id="19" name="Oval 19"/>
          <p:cNvSpPr>
            <a:spLocks noChangeArrowheads="1"/>
          </p:cNvSpPr>
          <p:nvPr/>
        </p:nvSpPr>
        <p:spPr bwMode="auto">
          <a:xfrm>
            <a:off x="4457988" y="4295438"/>
            <a:ext cx="228918" cy="228918"/>
          </a:xfrm>
          <a:prstGeom prst="ellipse">
            <a:avLst/>
          </a:prstGeom>
          <a:solidFill>
            <a:srgbClr val="FC0128"/>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sz="2403">
              <a:latin typeface="Garamond" pitchFamily="18" charset="0"/>
              <a:ea typeface="+mn-ea"/>
              <a:cs typeface="Times New Roman" pitchFamily="18" charset="0"/>
            </a:endParaRPr>
          </a:p>
        </p:txBody>
      </p:sp>
      <p:sp>
        <p:nvSpPr>
          <p:cNvPr id="20" name="Rectangle 20"/>
          <p:cNvSpPr>
            <a:spLocks noChangeArrowheads="1"/>
          </p:cNvSpPr>
          <p:nvPr/>
        </p:nvSpPr>
        <p:spPr bwMode="auto">
          <a:xfrm>
            <a:off x="4950798" y="4858195"/>
            <a:ext cx="733720" cy="370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203" tIns="46102" rIns="92203" bIns="46102">
            <a:spAutoFit/>
          </a:bodyPr>
          <a:lstStyle/>
          <a:p>
            <a:pPr eaLnBrk="1" hangingPunct="1">
              <a:defRPr/>
            </a:pPr>
            <a:r>
              <a:rPr lang="en-US" altLang="en-US" sz="1803">
                <a:latin typeface="Garamond" pitchFamily="18" charset="0"/>
                <a:ea typeface="+mn-ea"/>
                <a:cs typeface="Times New Roman" pitchFamily="18" charset="0"/>
              </a:rPr>
              <a:t>Ray A</a:t>
            </a:r>
          </a:p>
        </p:txBody>
      </p:sp>
      <p:sp>
        <p:nvSpPr>
          <p:cNvPr id="21" name="Title 1"/>
          <p:cNvSpPr txBox="1">
            <a:spLocks/>
          </p:cNvSpPr>
          <p:nvPr/>
        </p:nvSpPr>
        <p:spPr bwMode="auto">
          <a:xfrm>
            <a:off x="57465" y="5089556"/>
            <a:ext cx="7570049" cy="1724377"/>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0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just" eaLnBrk="1" hangingPunct="1"/>
            <a:r>
              <a:rPr lang="en-US" sz="2400" kern="0" dirty="0"/>
              <a:t>Half-scan projection data can be interpolated into a complete set of projection data on an imaging plane such as the x-y plane. The key is to find neighboring rays </a:t>
            </a:r>
            <a:r>
              <a:rPr lang="en-US" sz="2400" kern="0" dirty="0">
                <a:solidFill>
                  <a:srgbClr val="FF0000"/>
                </a:solidFill>
              </a:rPr>
              <a:t>in the opposite orientations</a:t>
            </a:r>
            <a:r>
              <a:rPr lang="en-US" sz="2400" kern="0" dirty="0"/>
              <a:t>.</a:t>
            </a:r>
            <a:endParaRPr lang="en-US" sz="2400" kern="0" dirty="0">
              <a:solidFill>
                <a:srgbClr val="FF0000"/>
              </a:solidFill>
            </a:endParaRPr>
          </a:p>
        </p:txBody>
      </p:sp>
    </p:spTree>
    <p:extLst>
      <p:ext uri="{BB962C8B-B14F-4D97-AF65-F5344CB8AC3E}">
        <p14:creationId xmlns:p14="http://schemas.microsoft.com/office/powerpoint/2010/main" val="31642160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Retrospective Reconstruction</a:t>
            </a:r>
          </a:p>
        </p:txBody>
      </p:sp>
      <p:sp>
        <p:nvSpPr>
          <p:cNvPr id="5" name="Rectangle 81"/>
          <p:cNvSpPr>
            <a:spLocks noChangeArrowheads="1"/>
          </p:cNvSpPr>
          <p:nvPr/>
        </p:nvSpPr>
        <p:spPr bwMode="auto">
          <a:xfrm>
            <a:off x="4621329" y="1126231"/>
            <a:ext cx="3786858" cy="3891605"/>
          </a:xfrm>
          <a:prstGeom prst="rect">
            <a:avLst/>
          </a:prstGeom>
          <a:noFill/>
          <a:ln w="508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solidFill>
                <a:srgbClr val="FAFD00"/>
              </a:solidFill>
              <a:latin typeface="Arial" panose="020B0604020202020204" pitchFamily="34" charset="0"/>
              <a:ea typeface="+mn-ea"/>
              <a:cs typeface="Times New Roman" pitchFamily="18" charset="0"/>
            </a:endParaRPr>
          </a:p>
        </p:txBody>
      </p:sp>
      <p:sp>
        <p:nvSpPr>
          <p:cNvPr id="6" name="Rectangle 80"/>
          <p:cNvSpPr>
            <a:spLocks noChangeArrowheads="1"/>
          </p:cNvSpPr>
          <p:nvPr/>
        </p:nvSpPr>
        <p:spPr bwMode="auto">
          <a:xfrm>
            <a:off x="548671" y="1126231"/>
            <a:ext cx="3786858" cy="3891605"/>
          </a:xfrm>
          <a:prstGeom prst="rect">
            <a:avLst/>
          </a:prstGeom>
          <a:noFill/>
          <a:ln w="508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solidFill>
                <a:srgbClr val="FAFD00"/>
              </a:solidFill>
              <a:latin typeface="Arial" panose="020B0604020202020204" pitchFamily="34" charset="0"/>
              <a:ea typeface="+mn-ea"/>
              <a:cs typeface="Times New Roman" pitchFamily="18" charset="0"/>
            </a:endParaRPr>
          </a:p>
        </p:txBody>
      </p:sp>
      <p:sp>
        <p:nvSpPr>
          <p:cNvPr id="7" name="Oval 10"/>
          <p:cNvSpPr>
            <a:spLocks noChangeArrowheads="1"/>
          </p:cNvSpPr>
          <p:nvPr/>
        </p:nvSpPr>
        <p:spPr bwMode="auto">
          <a:xfrm flipV="1">
            <a:off x="691572" y="3673462"/>
            <a:ext cx="1643353" cy="566052"/>
          </a:xfrm>
          <a:prstGeom prst="ellipse">
            <a:avLst/>
          </a:prstGeom>
          <a:noFill/>
          <a:ln w="5080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solidFill>
                <a:srgbClr val="FAFD00"/>
              </a:solidFill>
              <a:latin typeface="Arial" panose="020B0604020202020204" pitchFamily="34" charset="0"/>
              <a:ea typeface="+mn-ea"/>
              <a:cs typeface="Times New Roman" pitchFamily="18" charset="0"/>
            </a:endParaRPr>
          </a:p>
        </p:txBody>
      </p:sp>
      <p:sp>
        <p:nvSpPr>
          <p:cNvPr id="8" name="Oval 6"/>
          <p:cNvSpPr>
            <a:spLocks noChangeArrowheads="1"/>
          </p:cNvSpPr>
          <p:nvPr/>
        </p:nvSpPr>
        <p:spPr bwMode="auto">
          <a:xfrm flipV="1">
            <a:off x="691572" y="3248924"/>
            <a:ext cx="1643353" cy="566052"/>
          </a:xfrm>
          <a:prstGeom prst="ellipse">
            <a:avLst/>
          </a:prstGeom>
          <a:noFill/>
          <a:ln w="5080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solidFill>
                <a:srgbClr val="FAFD00"/>
              </a:solidFill>
              <a:latin typeface="Arial" panose="020B0604020202020204" pitchFamily="34" charset="0"/>
              <a:ea typeface="+mn-ea"/>
              <a:cs typeface="Times New Roman" pitchFamily="18" charset="0"/>
            </a:endParaRPr>
          </a:p>
        </p:txBody>
      </p:sp>
      <p:sp>
        <p:nvSpPr>
          <p:cNvPr id="9" name="Oval 8"/>
          <p:cNvSpPr>
            <a:spLocks noChangeArrowheads="1"/>
          </p:cNvSpPr>
          <p:nvPr/>
        </p:nvSpPr>
        <p:spPr bwMode="auto">
          <a:xfrm flipV="1">
            <a:off x="691572" y="2824385"/>
            <a:ext cx="1643353" cy="566052"/>
          </a:xfrm>
          <a:prstGeom prst="ellipse">
            <a:avLst/>
          </a:prstGeom>
          <a:noFill/>
          <a:ln w="5080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solidFill>
                <a:srgbClr val="FAFD00"/>
              </a:solidFill>
              <a:latin typeface="Arial" panose="020B0604020202020204" pitchFamily="34" charset="0"/>
              <a:ea typeface="+mn-ea"/>
              <a:cs typeface="Times New Roman" pitchFamily="18" charset="0"/>
            </a:endParaRPr>
          </a:p>
        </p:txBody>
      </p:sp>
      <p:sp>
        <p:nvSpPr>
          <p:cNvPr id="10" name="Oval 9"/>
          <p:cNvSpPr>
            <a:spLocks noChangeArrowheads="1"/>
          </p:cNvSpPr>
          <p:nvPr/>
        </p:nvSpPr>
        <p:spPr bwMode="auto">
          <a:xfrm flipV="1">
            <a:off x="691572" y="2399846"/>
            <a:ext cx="1643353" cy="566052"/>
          </a:xfrm>
          <a:prstGeom prst="ellipse">
            <a:avLst/>
          </a:prstGeom>
          <a:noFill/>
          <a:ln w="5080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solidFill>
                <a:srgbClr val="FAFD00"/>
              </a:solidFill>
              <a:latin typeface="Arial" panose="020B0604020202020204" pitchFamily="34" charset="0"/>
              <a:ea typeface="+mn-ea"/>
              <a:cs typeface="Times New Roman" pitchFamily="18" charset="0"/>
            </a:endParaRPr>
          </a:p>
        </p:txBody>
      </p:sp>
      <p:grpSp>
        <p:nvGrpSpPr>
          <p:cNvPr id="11" name="Group 82"/>
          <p:cNvGrpSpPr>
            <a:grpSpLocks/>
          </p:cNvGrpSpPr>
          <p:nvPr/>
        </p:nvGrpSpPr>
        <p:grpSpPr bwMode="auto">
          <a:xfrm>
            <a:off x="6550484" y="2399846"/>
            <a:ext cx="1643353" cy="1839668"/>
            <a:chOff x="3072" y="1104"/>
            <a:chExt cx="1104" cy="1248"/>
          </a:xfrm>
          <a:solidFill>
            <a:srgbClr val="00B0F0"/>
          </a:solidFill>
        </p:grpSpPr>
        <p:sp>
          <p:nvSpPr>
            <p:cNvPr id="45" name="Oval 20"/>
            <p:cNvSpPr>
              <a:spLocks noChangeArrowheads="1"/>
            </p:cNvSpPr>
            <p:nvPr/>
          </p:nvSpPr>
          <p:spPr bwMode="auto">
            <a:xfrm flipV="1">
              <a:off x="3072" y="1968"/>
              <a:ext cx="1104" cy="384"/>
            </a:xfrm>
            <a:prstGeom prst="ellipse">
              <a:avLst/>
            </a:prstGeom>
            <a:grpFill/>
            <a:ln w="50800">
              <a:solidFill>
                <a:srgbClr val="007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solidFill>
                  <a:srgbClr val="FAFD00"/>
                </a:solidFill>
                <a:latin typeface="Arial" panose="020B0604020202020204" pitchFamily="34" charset="0"/>
                <a:ea typeface="+mn-ea"/>
                <a:cs typeface="Times New Roman" pitchFamily="18" charset="0"/>
              </a:endParaRPr>
            </a:p>
          </p:txBody>
        </p:sp>
        <p:sp>
          <p:nvSpPr>
            <p:cNvPr id="46" name="Oval 22"/>
            <p:cNvSpPr>
              <a:spLocks noChangeArrowheads="1"/>
            </p:cNvSpPr>
            <p:nvPr/>
          </p:nvSpPr>
          <p:spPr bwMode="auto">
            <a:xfrm flipV="1">
              <a:off x="3072" y="1392"/>
              <a:ext cx="1104" cy="384"/>
            </a:xfrm>
            <a:prstGeom prst="ellipse">
              <a:avLst/>
            </a:prstGeom>
            <a:grpFill/>
            <a:ln w="50800">
              <a:solidFill>
                <a:srgbClr val="007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solidFill>
                  <a:srgbClr val="FAFD00"/>
                </a:solidFill>
                <a:latin typeface="Arial" panose="020B0604020202020204" pitchFamily="34" charset="0"/>
                <a:ea typeface="+mn-ea"/>
                <a:cs typeface="Times New Roman" pitchFamily="18" charset="0"/>
              </a:endParaRPr>
            </a:p>
          </p:txBody>
        </p:sp>
        <p:sp>
          <p:nvSpPr>
            <p:cNvPr id="47" name="Oval 34"/>
            <p:cNvSpPr>
              <a:spLocks noChangeArrowheads="1"/>
            </p:cNvSpPr>
            <p:nvPr/>
          </p:nvSpPr>
          <p:spPr bwMode="auto">
            <a:xfrm flipV="1">
              <a:off x="3072" y="1824"/>
              <a:ext cx="1104" cy="384"/>
            </a:xfrm>
            <a:prstGeom prst="ellipse">
              <a:avLst/>
            </a:prstGeom>
            <a:grpFill/>
            <a:ln w="50800">
              <a:solidFill>
                <a:srgbClr val="007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solidFill>
                  <a:srgbClr val="FAFD00"/>
                </a:solidFill>
                <a:latin typeface="Arial" panose="020B0604020202020204" pitchFamily="34" charset="0"/>
                <a:ea typeface="+mn-ea"/>
                <a:cs typeface="Times New Roman" pitchFamily="18" charset="0"/>
              </a:endParaRPr>
            </a:p>
          </p:txBody>
        </p:sp>
        <p:sp>
          <p:nvSpPr>
            <p:cNvPr id="48" name="Oval 21"/>
            <p:cNvSpPr>
              <a:spLocks noChangeArrowheads="1"/>
            </p:cNvSpPr>
            <p:nvPr/>
          </p:nvSpPr>
          <p:spPr bwMode="auto">
            <a:xfrm flipV="1">
              <a:off x="3072" y="1680"/>
              <a:ext cx="1104" cy="384"/>
            </a:xfrm>
            <a:prstGeom prst="ellipse">
              <a:avLst/>
            </a:prstGeom>
            <a:grpFill/>
            <a:ln w="50800">
              <a:solidFill>
                <a:srgbClr val="007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solidFill>
                  <a:srgbClr val="FAFD00"/>
                </a:solidFill>
                <a:latin typeface="Arial" panose="020B0604020202020204" pitchFamily="34" charset="0"/>
                <a:ea typeface="+mn-ea"/>
                <a:cs typeface="Times New Roman" pitchFamily="18" charset="0"/>
              </a:endParaRPr>
            </a:p>
          </p:txBody>
        </p:sp>
        <p:sp>
          <p:nvSpPr>
            <p:cNvPr id="49" name="Oval 35"/>
            <p:cNvSpPr>
              <a:spLocks noChangeArrowheads="1"/>
            </p:cNvSpPr>
            <p:nvPr/>
          </p:nvSpPr>
          <p:spPr bwMode="auto">
            <a:xfrm flipV="1">
              <a:off x="3072" y="1536"/>
              <a:ext cx="1104" cy="384"/>
            </a:xfrm>
            <a:prstGeom prst="ellipse">
              <a:avLst/>
            </a:prstGeom>
            <a:grpFill/>
            <a:ln w="50800">
              <a:solidFill>
                <a:srgbClr val="007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solidFill>
                  <a:srgbClr val="FAFD00"/>
                </a:solidFill>
                <a:latin typeface="Arial" panose="020B0604020202020204" pitchFamily="34" charset="0"/>
                <a:ea typeface="+mn-ea"/>
                <a:cs typeface="Times New Roman" pitchFamily="18" charset="0"/>
              </a:endParaRPr>
            </a:p>
          </p:txBody>
        </p:sp>
        <p:sp>
          <p:nvSpPr>
            <p:cNvPr id="50" name="Oval 36"/>
            <p:cNvSpPr>
              <a:spLocks noChangeArrowheads="1"/>
            </p:cNvSpPr>
            <p:nvPr/>
          </p:nvSpPr>
          <p:spPr bwMode="auto">
            <a:xfrm flipV="1">
              <a:off x="3072" y="1392"/>
              <a:ext cx="1104" cy="384"/>
            </a:xfrm>
            <a:prstGeom prst="ellipse">
              <a:avLst/>
            </a:prstGeom>
            <a:grpFill/>
            <a:ln w="50800">
              <a:solidFill>
                <a:srgbClr val="007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solidFill>
                  <a:srgbClr val="FAFD00"/>
                </a:solidFill>
                <a:latin typeface="Arial" panose="020B0604020202020204" pitchFamily="34" charset="0"/>
                <a:ea typeface="+mn-ea"/>
                <a:cs typeface="Times New Roman" pitchFamily="18" charset="0"/>
              </a:endParaRPr>
            </a:p>
          </p:txBody>
        </p:sp>
        <p:sp>
          <p:nvSpPr>
            <p:cNvPr id="51" name="Oval 23"/>
            <p:cNvSpPr>
              <a:spLocks noChangeArrowheads="1"/>
            </p:cNvSpPr>
            <p:nvPr/>
          </p:nvSpPr>
          <p:spPr bwMode="auto">
            <a:xfrm flipV="1">
              <a:off x="3072" y="1248"/>
              <a:ext cx="1104" cy="384"/>
            </a:xfrm>
            <a:prstGeom prst="ellipse">
              <a:avLst/>
            </a:prstGeom>
            <a:grpFill/>
            <a:ln w="50800">
              <a:solidFill>
                <a:srgbClr val="007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solidFill>
                  <a:srgbClr val="FAFD00"/>
                </a:solidFill>
                <a:latin typeface="Arial" panose="020B0604020202020204" pitchFamily="34" charset="0"/>
                <a:ea typeface="+mn-ea"/>
                <a:cs typeface="Times New Roman" pitchFamily="18" charset="0"/>
              </a:endParaRPr>
            </a:p>
          </p:txBody>
        </p:sp>
        <p:sp>
          <p:nvSpPr>
            <p:cNvPr id="52" name="Oval 37"/>
            <p:cNvSpPr>
              <a:spLocks noChangeArrowheads="1"/>
            </p:cNvSpPr>
            <p:nvPr/>
          </p:nvSpPr>
          <p:spPr bwMode="auto">
            <a:xfrm flipV="1">
              <a:off x="3072" y="1104"/>
              <a:ext cx="1104" cy="384"/>
            </a:xfrm>
            <a:prstGeom prst="ellipse">
              <a:avLst/>
            </a:prstGeom>
            <a:grpFill/>
            <a:ln w="50800">
              <a:solidFill>
                <a:srgbClr val="007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solidFill>
                  <a:srgbClr val="FAFD00"/>
                </a:solidFill>
                <a:latin typeface="Arial" panose="020B0604020202020204" pitchFamily="34" charset="0"/>
                <a:ea typeface="+mn-ea"/>
                <a:cs typeface="Times New Roman" pitchFamily="18" charset="0"/>
              </a:endParaRPr>
            </a:p>
          </p:txBody>
        </p:sp>
      </p:grpSp>
      <p:grpSp>
        <p:nvGrpSpPr>
          <p:cNvPr id="12" name="Group 73"/>
          <p:cNvGrpSpPr>
            <a:grpSpLocks/>
          </p:cNvGrpSpPr>
          <p:nvPr/>
        </p:nvGrpSpPr>
        <p:grpSpPr bwMode="auto">
          <a:xfrm>
            <a:off x="4764230" y="2470604"/>
            <a:ext cx="1574880" cy="1981181"/>
            <a:chOff x="1824" y="1296"/>
            <a:chExt cx="1058" cy="1920"/>
          </a:xfrm>
          <a:noFill/>
        </p:grpSpPr>
        <p:grpSp>
          <p:nvGrpSpPr>
            <p:cNvPr id="25" name="Group 57"/>
            <p:cNvGrpSpPr>
              <a:grpSpLocks/>
            </p:cNvGrpSpPr>
            <p:nvPr/>
          </p:nvGrpSpPr>
          <p:grpSpPr bwMode="auto">
            <a:xfrm>
              <a:off x="1824" y="2592"/>
              <a:ext cx="1058" cy="624"/>
              <a:chOff x="1775" y="2592"/>
              <a:chExt cx="1058" cy="624"/>
            </a:xfrm>
            <a:grpFill/>
          </p:grpSpPr>
          <p:sp>
            <p:nvSpPr>
              <p:cNvPr id="41" name="Arc 48"/>
              <p:cNvSpPr>
                <a:spLocks/>
              </p:cNvSpPr>
              <p:nvPr/>
            </p:nvSpPr>
            <p:spPr bwMode="auto">
              <a:xfrm flipV="1">
                <a:off x="2256" y="2592"/>
                <a:ext cx="577" cy="624"/>
              </a:xfrm>
              <a:custGeom>
                <a:avLst/>
                <a:gdLst>
                  <a:gd name="G0" fmla="+- 39 0 0"/>
                  <a:gd name="G1" fmla="+- 21589 0 0"/>
                  <a:gd name="G2" fmla="+- 21600 0 0"/>
                  <a:gd name="T0" fmla="*/ 723 w 21639"/>
                  <a:gd name="T1" fmla="*/ 0 h 43189"/>
                  <a:gd name="T2" fmla="*/ 0 w 21639"/>
                  <a:gd name="T3" fmla="*/ 43189 h 43189"/>
                  <a:gd name="T4" fmla="*/ 39 w 21639"/>
                  <a:gd name="T5" fmla="*/ 21589 h 43189"/>
                </a:gdLst>
                <a:ahLst/>
                <a:cxnLst>
                  <a:cxn ang="0">
                    <a:pos x="T0" y="T1"/>
                  </a:cxn>
                  <a:cxn ang="0">
                    <a:pos x="T2" y="T3"/>
                  </a:cxn>
                  <a:cxn ang="0">
                    <a:pos x="T4" y="T5"/>
                  </a:cxn>
                </a:cxnLst>
                <a:rect l="0" t="0" r="r" b="b"/>
                <a:pathLst>
                  <a:path w="21639" h="43189" fill="none" extrusionOk="0">
                    <a:moveTo>
                      <a:pt x="723" y="-1"/>
                    </a:moveTo>
                    <a:cubicBezTo>
                      <a:pt x="12380" y="369"/>
                      <a:pt x="21639" y="9925"/>
                      <a:pt x="21639" y="21589"/>
                    </a:cubicBezTo>
                    <a:cubicBezTo>
                      <a:pt x="21639" y="33518"/>
                      <a:pt x="11968" y="43189"/>
                      <a:pt x="39" y="43189"/>
                    </a:cubicBezTo>
                    <a:cubicBezTo>
                      <a:pt x="26" y="43189"/>
                      <a:pt x="13" y="43188"/>
                      <a:pt x="0" y="43188"/>
                    </a:cubicBezTo>
                  </a:path>
                  <a:path w="21639" h="43189" stroke="0" extrusionOk="0">
                    <a:moveTo>
                      <a:pt x="723" y="-1"/>
                    </a:moveTo>
                    <a:cubicBezTo>
                      <a:pt x="12380" y="369"/>
                      <a:pt x="21639" y="9925"/>
                      <a:pt x="21639" y="21589"/>
                    </a:cubicBezTo>
                    <a:cubicBezTo>
                      <a:pt x="21639" y="33518"/>
                      <a:pt x="11968" y="43189"/>
                      <a:pt x="39" y="43189"/>
                    </a:cubicBezTo>
                    <a:cubicBezTo>
                      <a:pt x="26" y="43189"/>
                      <a:pt x="13" y="43188"/>
                      <a:pt x="0" y="43188"/>
                    </a:cubicBezTo>
                    <a:lnTo>
                      <a:pt x="39" y="21589"/>
                    </a:lnTo>
                    <a:close/>
                  </a:path>
                </a:pathLst>
              </a:custGeom>
              <a:grpFill/>
              <a:ln w="5080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solidFill>
                    <a:srgbClr val="FAFD00"/>
                  </a:solidFill>
                  <a:latin typeface="Arial" panose="020B0604020202020204" pitchFamily="34" charset="0"/>
                  <a:ea typeface="+mn-ea"/>
                  <a:cs typeface="Times New Roman" pitchFamily="18" charset="0"/>
                </a:endParaRPr>
              </a:p>
            </p:txBody>
          </p:sp>
          <p:grpSp>
            <p:nvGrpSpPr>
              <p:cNvPr id="42" name="Group 56"/>
              <p:cNvGrpSpPr>
                <a:grpSpLocks/>
              </p:cNvGrpSpPr>
              <p:nvPr/>
            </p:nvGrpSpPr>
            <p:grpSpPr bwMode="auto">
              <a:xfrm>
                <a:off x="1775" y="2592"/>
                <a:ext cx="577" cy="192"/>
                <a:chOff x="1775" y="2592"/>
                <a:chExt cx="577" cy="384"/>
              </a:xfrm>
              <a:grpFill/>
            </p:grpSpPr>
            <p:sp>
              <p:nvSpPr>
                <p:cNvPr id="43" name="Arc 52"/>
                <p:cNvSpPr>
                  <a:spLocks/>
                </p:cNvSpPr>
                <p:nvPr/>
              </p:nvSpPr>
              <p:spPr bwMode="auto">
                <a:xfrm flipH="1">
                  <a:off x="1775" y="2592"/>
                  <a:ext cx="487" cy="192"/>
                </a:xfrm>
                <a:custGeom>
                  <a:avLst/>
                  <a:gdLst>
                    <a:gd name="G0" fmla="+- 298 0 0"/>
                    <a:gd name="G1" fmla="+- 21600 0 0"/>
                    <a:gd name="G2" fmla="+- 21600 0 0"/>
                    <a:gd name="T0" fmla="*/ 0 w 21898"/>
                    <a:gd name="T1" fmla="*/ 2 h 21600"/>
                    <a:gd name="T2" fmla="*/ 21898 w 21898"/>
                    <a:gd name="T3" fmla="*/ 21600 h 21600"/>
                    <a:gd name="T4" fmla="*/ 298 w 21898"/>
                    <a:gd name="T5" fmla="*/ 21600 h 21600"/>
                  </a:gdLst>
                  <a:ahLst/>
                  <a:cxnLst>
                    <a:cxn ang="0">
                      <a:pos x="T0" y="T1"/>
                    </a:cxn>
                    <a:cxn ang="0">
                      <a:pos x="T2" y="T3"/>
                    </a:cxn>
                    <a:cxn ang="0">
                      <a:pos x="T4" y="T5"/>
                    </a:cxn>
                  </a:cxnLst>
                  <a:rect l="0" t="0" r="r" b="b"/>
                  <a:pathLst>
                    <a:path w="21898" h="21600" fill="none" extrusionOk="0">
                      <a:moveTo>
                        <a:pt x="0" y="2"/>
                      </a:moveTo>
                      <a:cubicBezTo>
                        <a:pt x="99" y="0"/>
                        <a:pt x="198" y="0"/>
                        <a:pt x="298" y="0"/>
                      </a:cubicBezTo>
                      <a:cubicBezTo>
                        <a:pt x="12227" y="0"/>
                        <a:pt x="21898" y="9670"/>
                        <a:pt x="21898" y="21600"/>
                      </a:cubicBezTo>
                    </a:path>
                    <a:path w="21898" h="21600" stroke="0" extrusionOk="0">
                      <a:moveTo>
                        <a:pt x="0" y="2"/>
                      </a:moveTo>
                      <a:cubicBezTo>
                        <a:pt x="99" y="0"/>
                        <a:pt x="198" y="0"/>
                        <a:pt x="298" y="0"/>
                      </a:cubicBezTo>
                      <a:cubicBezTo>
                        <a:pt x="12227" y="0"/>
                        <a:pt x="21898" y="9670"/>
                        <a:pt x="21898" y="21600"/>
                      </a:cubicBezTo>
                      <a:lnTo>
                        <a:pt x="298" y="21600"/>
                      </a:lnTo>
                      <a:close/>
                    </a:path>
                  </a:pathLst>
                </a:custGeom>
                <a:grpFill/>
                <a:ln w="5080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solidFill>
                      <a:srgbClr val="FAFD00"/>
                    </a:solidFill>
                    <a:latin typeface="Arial" panose="020B0604020202020204" pitchFamily="34" charset="0"/>
                    <a:ea typeface="+mn-ea"/>
                    <a:cs typeface="Times New Roman" pitchFamily="18" charset="0"/>
                  </a:endParaRPr>
                </a:p>
              </p:txBody>
            </p:sp>
            <p:sp>
              <p:nvSpPr>
                <p:cNvPr id="44" name="Arc 54"/>
                <p:cNvSpPr>
                  <a:spLocks/>
                </p:cNvSpPr>
                <p:nvPr/>
              </p:nvSpPr>
              <p:spPr bwMode="auto">
                <a:xfrm flipH="1" flipV="1">
                  <a:off x="1776" y="2784"/>
                  <a:ext cx="576" cy="1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pFill/>
                <a:ln w="5080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solidFill>
                      <a:srgbClr val="FAFD00"/>
                    </a:solidFill>
                    <a:latin typeface="Arial" panose="020B0604020202020204" pitchFamily="34" charset="0"/>
                    <a:ea typeface="+mn-ea"/>
                    <a:cs typeface="Times New Roman" pitchFamily="18" charset="0"/>
                  </a:endParaRPr>
                </a:p>
              </p:txBody>
            </p:sp>
          </p:grpSp>
        </p:grpSp>
        <p:grpSp>
          <p:nvGrpSpPr>
            <p:cNvPr id="26" name="Group 58"/>
            <p:cNvGrpSpPr>
              <a:grpSpLocks/>
            </p:cNvGrpSpPr>
            <p:nvPr/>
          </p:nvGrpSpPr>
          <p:grpSpPr bwMode="auto">
            <a:xfrm>
              <a:off x="1824" y="2160"/>
              <a:ext cx="1058" cy="624"/>
              <a:chOff x="1775" y="2592"/>
              <a:chExt cx="1058" cy="624"/>
            </a:xfrm>
            <a:grpFill/>
          </p:grpSpPr>
          <p:sp>
            <p:nvSpPr>
              <p:cNvPr id="37" name="Arc 59"/>
              <p:cNvSpPr>
                <a:spLocks/>
              </p:cNvSpPr>
              <p:nvPr/>
            </p:nvSpPr>
            <p:spPr bwMode="auto">
              <a:xfrm flipV="1">
                <a:off x="2256" y="2592"/>
                <a:ext cx="577" cy="624"/>
              </a:xfrm>
              <a:custGeom>
                <a:avLst/>
                <a:gdLst>
                  <a:gd name="G0" fmla="+- 39 0 0"/>
                  <a:gd name="G1" fmla="+- 21589 0 0"/>
                  <a:gd name="G2" fmla="+- 21600 0 0"/>
                  <a:gd name="T0" fmla="*/ 723 w 21639"/>
                  <a:gd name="T1" fmla="*/ 0 h 43189"/>
                  <a:gd name="T2" fmla="*/ 0 w 21639"/>
                  <a:gd name="T3" fmla="*/ 43189 h 43189"/>
                  <a:gd name="T4" fmla="*/ 39 w 21639"/>
                  <a:gd name="T5" fmla="*/ 21589 h 43189"/>
                </a:gdLst>
                <a:ahLst/>
                <a:cxnLst>
                  <a:cxn ang="0">
                    <a:pos x="T0" y="T1"/>
                  </a:cxn>
                  <a:cxn ang="0">
                    <a:pos x="T2" y="T3"/>
                  </a:cxn>
                  <a:cxn ang="0">
                    <a:pos x="T4" y="T5"/>
                  </a:cxn>
                </a:cxnLst>
                <a:rect l="0" t="0" r="r" b="b"/>
                <a:pathLst>
                  <a:path w="21639" h="43189" fill="none" extrusionOk="0">
                    <a:moveTo>
                      <a:pt x="723" y="-1"/>
                    </a:moveTo>
                    <a:cubicBezTo>
                      <a:pt x="12380" y="369"/>
                      <a:pt x="21639" y="9925"/>
                      <a:pt x="21639" y="21589"/>
                    </a:cubicBezTo>
                    <a:cubicBezTo>
                      <a:pt x="21639" y="33518"/>
                      <a:pt x="11968" y="43189"/>
                      <a:pt x="39" y="43189"/>
                    </a:cubicBezTo>
                    <a:cubicBezTo>
                      <a:pt x="26" y="43189"/>
                      <a:pt x="13" y="43188"/>
                      <a:pt x="0" y="43188"/>
                    </a:cubicBezTo>
                  </a:path>
                  <a:path w="21639" h="43189" stroke="0" extrusionOk="0">
                    <a:moveTo>
                      <a:pt x="723" y="-1"/>
                    </a:moveTo>
                    <a:cubicBezTo>
                      <a:pt x="12380" y="369"/>
                      <a:pt x="21639" y="9925"/>
                      <a:pt x="21639" y="21589"/>
                    </a:cubicBezTo>
                    <a:cubicBezTo>
                      <a:pt x="21639" y="33518"/>
                      <a:pt x="11968" y="43189"/>
                      <a:pt x="39" y="43189"/>
                    </a:cubicBezTo>
                    <a:cubicBezTo>
                      <a:pt x="26" y="43189"/>
                      <a:pt x="13" y="43188"/>
                      <a:pt x="0" y="43188"/>
                    </a:cubicBezTo>
                    <a:lnTo>
                      <a:pt x="39" y="21589"/>
                    </a:lnTo>
                    <a:close/>
                  </a:path>
                </a:pathLst>
              </a:custGeom>
              <a:grpFill/>
              <a:ln w="5080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solidFill>
                    <a:srgbClr val="FAFD00"/>
                  </a:solidFill>
                  <a:latin typeface="Arial" panose="020B0604020202020204" pitchFamily="34" charset="0"/>
                  <a:ea typeface="+mn-ea"/>
                  <a:cs typeface="Times New Roman" pitchFamily="18" charset="0"/>
                </a:endParaRPr>
              </a:p>
            </p:txBody>
          </p:sp>
          <p:grpSp>
            <p:nvGrpSpPr>
              <p:cNvPr id="38" name="Group 60"/>
              <p:cNvGrpSpPr>
                <a:grpSpLocks/>
              </p:cNvGrpSpPr>
              <p:nvPr/>
            </p:nvGrpSpPr>
            <p:grpSpPr bwMode="auto">
              <a:xfrm>
                <a:off x="1775" y="2592"/>
                <a:ext cx="577" cy="192"/>
                <a:chOff x="1775" y="2592"/>
                <a:chExt cx="577" cy="384"/>
              </a:xfrm>
              <a:grpFill/>
            </p:grpSpPr>
            <p:sp>
              <p:nvSpPr>
                <p:cNvPr id="39" name="Arc 61"/>
                <p:cNvSpPr>
                  <a:spLocks/>
                </p:cNvSpPr>
                <p:nvPr/>
              </p:nvSpPr>
              <p:spPr bwMode="auto">
                <a:xfrm flipH="1">
                  <a:off x="1775" y="2592"/>
                  <a:ext cx="487" cy="192"/>
                </a:xfrm>
                <a:custGeom>
                  <a:avLst/>
                  <a:gdLst>
                    <a:gd name="G0" fmla="+- 298 0 0"/>
                    <a:gd name="G1" fmla="+- 21600 0 0"/>
                    <a:gd name="G2" fmla="+- 21600 0 0"/>
                    <a:gd name="T0" fmla="*/ 0 w 21898"/>
                    <a:gd name="T1" fmla="*/ 2 h 21600"/>
                    <a:gd name="T2" fmla="*/ 21898 w 21898"/>
                    <a:gd name="T3" fmla="*/ 21600 h 21600"/>
                    <a:gd name="T4" fmla="*/ 298 w 21898"/>
                    <a:gd name="T5" fmla="*/ 21600 h 21600"/>
                  </a:gdLst>
                  <a:ahLst/>
                  <a:cxnLst>
                    <a:cxn ang="0">
                      <a:pos x="T0" y="T1"/>
                    </a:cxn>
                    <a:cxn ang="0">
                      <a:pos x="T2" y="T3"/>
                    </a:cxn>
                    <a:cxn ang="0">
                      <a:pos x="T4" y="T5"/>
                    </a:cxn>
                  </a:cxnLst>
                  <a:rect l="0" t="0" r="r" b="b"/>
                  <a:pathLst>
                    <a:path w="21898" h="21600" fill="none" extrusionOk="0">
                      <a:moveTo>
                        <a:pt x="0" y="2"/>
                      </a:moveTo>
                      <a:cubicBezTo>
                        <a:pt x="99" y="0"/>
                        <a:pt x="198" y="0"/>
                        <a:pt x="298" y="0"/>
                      </a:cubicBezTo>
                      <a:cubicBezTo>
                        <a:pt x="12227" y="0"/>
                        <a:pt x="21898" y="9670"/>
                        <a:pt x="21898" y="21600"/>
                      </a:cubicBezTo>
                    </a:path>
                    <a:path w="21898" h="21600" stroke="0" extrusionOk="0">
                      <a:moveTo>
                        <a:pt x="0" y="2"/>
                      </a:moveTo>
                      <a:cubicBezTo>
                        <a:pt x="99" y="0"/>
                        <a:pt x="198" y="0"/>
                        <a:pt x="298" y="0"/>
                      </a:cubicBezTo>
                      <a:cubicBezTo>
                        <a:pt x="12227" y="0"/>
                        <a:pt x="21898" y="9670"/>
                        <a:pt x="21898" y="21600"/>
                      </a:cubicBezTo>
                      <a:lnTo>
                        <a:pt x="298" y="21600"/>
                      </a:lnTo>
                      <a:close/>
                    </a:path>
                  </a:pathLst>
                </a:custGeom>
                <a:grpFill/>
                <a:ln w="5080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solidFill>
                      <a:srgbClr val="FAFD00"/>
                    </a:solidFill>
                    <a:latin typeface="Arial" panose="020B0604020202020204" pitchFamily="34" charset="0"/>
                    <a:ea typeface="+mn-ea"/>
                    <a:cs typeface="Times New Roman" pitchFamily="18" charset="0"/>
                  </a:endParaRPr>
                </a:p>
              </p:txBody>
            </p:sp>
            <p:sp>
              <p:nvSpPr>
                <p:cNvPr id="40" name="Arc 62"/>
                <p:cNvSpPr>
                  <a:spLocks/>
                </p:cNvSpPr>
                <p:nvPr/>
              </p:nvSpPr>
              <p:spPr bwMode="auto">
                <a:xfrm flipH="1" flipV="1">
                  <a:off x="1776" y="2784"/>
                  <a:ext cx="576" cy="1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pFill/>
                <a:ln w="5080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solidFill>
                      <a:srgbClr val="FAFD00"/>
                    </a:solidFill>
                    <a:latin typeface="Arial" panose="020B0604020202020204" pitchFamily="34" charset="0"/>
                    <a:ea typeface="+mn-ea"/>
                    <a:cs typeface="Times New Roman" pitchFamily="18" charset="0"/>
                  </a:endParaRPr>
                </a:p>
              </p:txBody>
            </p:sp>
          </p:grpSp>
        </p:grpSp>
        <p:grpSp>
          <p:nvGrpSpPr>
            <p:cNvPr id="27" name="Group 63"/>
            <p:cNvGrpSpPr>
              <a:grpSpLocks/>
            </p:cNvGrpSpPr>
            <p:nvPr/>
          </p:nvGrpSpPr>
          <p:grpSpPr bwMode="auto">
            <a:xfrm>
              <a:off x="1824" y="1728"/>
              <a:ext cx="1058" cy="624"/>
              <a:chOff x="1775" y="2592"/>
              <a:chExt cx="1058" cy="624"/>
            </a:xfrm>
            <a:grpFill/>
          </p:grpSpPr>
          <p:sp>
            <p:nvSpPr>
              <p:cNvPr id="33" name="Arc 64"/>
              <p:cNvSpPr>
                <a:spLocks/>
              </p:cNvSpPr>
              <p:nvPr/>
            </p:nvSpPr>
            <p:spPr bwMode="auto">
              <a:xfrm flipV="1">
                <a:off x="2256" y="2592"/>
                <a:ext cx="577" cy="624"/>
              </a:xfrm>
              <a:custGeom>
                <a:avLst/>
                <a:gdLst>
                  <a:gd name="G0" fmla="+- 39 0 0"/>
                  <a:gd name="G1" fmla="+- 21589 0 0"/>
                  <a:gd name="G2" fmla="+- 21600 0 0"/>
                  <a:gd name="T0" fmla="*/ 723 w 21639"/>
                  <a:gd name="T1" fmla="*/ 0 h 43189"/>
                  <a:gd name="T2" fmla="*/ 0 w 21639"/>
                  <a:gd name="T3" fmla="*/ 43189 h 43189"/>
                  <a:gd name="T4" fmla="*/ 39 w 21639"/>
                  <a:gd name="T5" fmla="*/ 21589 h 43189"/>
                </a:gdLst>
                <a:ahLst/>
                <a:cxnLst>
                  <a:cxn ang="0">
                    <a:pos x="T0" y="T1"/>
                  </a:cxn>
                  <a:cxn ang="0">
                    <a:pos x="T2" y="T3"/>
                  </a:cxn>
                  <a:cxn ang="0">
                    <a:pos x="T4" y="T5"/>
                  </a:cxn>
                </a:cxnLst>
                <a:rect l="0" t="0" r="r" b="b"/>
                <a:pathLst>
                  <a:path w="21639" h="43189" fill="none" extrusionOk="0">
                    <a:moveTo>
                      <a:pt x="723" y="-1"/>
                    </a:moveTo>
                    <a:cubicBezTo>
                      <a:pt x="12380" y="369"/>
                      <a:pt x="21639" y="9925"/>
                      <a:pt x="21639" y="21589"/>
                    </a:cubicBezTo>
                    <a:cubicBezTo>
                      <a:pt x="21639" y="33518"/>
                      <a:pt x="11968" y="43189"/>
                      <a:pt x="39" y="43189"/>
                    </a:cubicBezTo>
                    <a:cubicBezTo>
                      <a:pt x="26" y="43189"/>
                      <a:pt x="13" y="43188"/>
                      <a:pt x="0" y="43188"/>
                    </a:cubicBezTo>
                  </a:path>
                  <a:path w="21639" h="43189" stroke="0" extrusionOk="0">
                    <a:moveTo>
                      <a:pt x="723" y="-1"/>
                    </a:moveTo>
                    <a:cubicBezTo>
                      <a:pt x="12380" y="369"/>
                      <a:pt x="21639" y="9925"/>
                      <a:pt x="21639" y="21589"/>
                    </a:cubicBezTo>
                    <a:cubicBezTo>
                      <a:pt x="21639" y="33518"/>
                      <a:pt x="11968" y="43189"/>
                      <a:pt x="39" y="43189"/>
                    </a:cubicBezTo>
                    <a:cubicBezTo>
                      <a:pt x="26" y="43189"/>
                      <a:pt x="13" y="43188"/>
                      <a:pt x="0" y="43188"/>
                    </a:cubicBezTo>
                    <a:lnTo>
                      <a:pt x="39" y="21589"/>
                    </a:lnTo>
                    <a:close/>
                  </a:path>
                </a:pathLst>
              </a:custGeom>
              <a:grpFill/>
              <a:ln w="5080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solidFill>
                    <a:srgbClr val="FAFD00"/>
                  </a:solidFill>
                  <a:latin typeface="Arial" panose="020B0604020202020204" pitchFamily="34" charset="0"/>
                  <a:ea typeface="+mn-ea"/>
                  <a:cs typeface="Times New Roman" pitchFamily="18" charset="0"/>
                </a:endParaRPr>
              </a:p>
            </p:txBody>
          </p:sp>
          <p:grpSp>
            <p:nvGrpSpPr>
              <p:cNvPr id="34" name="Group 65"/>
              <p:cNvGrpSpPr>
                <a:grpSpLocks/>
              </p:cNvGrpSpPr>
              <p:nvPr/>
            </p:nvGrpSpPr>
            <p:grpSpPr bwMode="auto">
              <a:xfrm>
                <a:off x="1775" y="2592"/>
                <a:ext cx="577" cy="192"/>
                <a:chOff x="1775" y="2592"/>
                <a:chExt cx="577" cy="384"/>
              </a:xfrm>
              <a:grpFill/>
            </p:grpSpPr>
            <p:sp>
              <p:nvSpPr>
                <p:cNvPr id="35" name="Arc 66"/>
                <p:cNvSpPr>
                  <a:spLocks/>
                </p:cNvSpPr>
                <p:nvPr/>
              </p:nvSpPr>
              <p:spPr bwMode="auto">
                <a:xfrm flipH="1">
                  <a:off x="1775" y="2592"/>
                  <a:ext cx="487" cy="192"/>
                </a:xfrm>
                <a:custGeom>
                  <a:avLst/>
                  <a:gdLst>
                    <a:gd name="G0" fmla="+- 298 0 0"/>
                    <a:gd name="G1" fmla="+- 21600 0 0"/>
                    <a:gd name="G2" fmla="+- 21600 0 0"/>
                    <a:gd name="T0" fmla="*/ 0 w 21898"/>
                    <a:gd name="T1" fmla="*/ 2 h 21600"/>
                    <a:gd name="T2" fmla="*/ 21898 w 21898"/>
                    <a:gd name="T3" fmla="*/ 21600 h 21600"/>
                    <a:gd name="T4" fmla="*/ 298 w 21898"/>
                    <a:gd name="T5" fmla="*/ 21600 h 21600"/>
                  </a:gdLst>
                  <a:ahLst/>
                  <a:cxnLst>
                    <a:cxn ang="0">
                      <a:pos x="T0" y="T1"/>
                    </a:cxn>
                    <a:cxn ang="0">
                      <a:pos x="T2" y="T3"/>
                    </a:cxn>
                    <a:cxn ang="0">
                      <a:pos x="T4" y="T5"/>
                    </a:cxn>
                  </a:cxnLst>
                  <a:rect l="0" t="0" r="r" b="b"/>
                  <a:pathLst>
                    <a:path w="21898" h="21600" fill="none" extrusionOk="0">
                      <a:moveTo>
                        <a:pt x="0" y="2"/>
                      </a:moveTo>
                      <a:cubicBezTo>
                        <a:pt x="99" y="0"/>
                        <a:pt x="198" y="0"/>
                        <a:pt x="298" y="0"/>
                      </a:cubicBezTo>
                      <a:cubicBezTo>
                        <a:pt x="12227" y="0"/>
                        <a:pt x="21898" y="9670"/>
                        <a:pt x="21898" y="21600"/>
                      </a:cubicBezTo>
                    </a:path>
                    <a:path w="21898" h="21600" stroke="0" extrusionOk="0">
                      <a:moveTo>
                        <a:pt x="0" y="2"/>
                      </a:moveTo>
                      <a:cubicBezTo>
                        <a:pt x="99" y="0"/>
                        <a:pt x="198" y="0"/>
                        <a:pt x="298" y="0"/>
                      </a:cubicBezTo>
                      <a:cubicBezTo>
                        <a:pt x="12227" y="0"/>
                        <a:pt x="21898" y="9670"/>
                        <a:pt x="21898" y="21600"/>
                      </a:cubicBezTo>
                      <a:lnTo>
                        <a:pt x="298" y="21600"/>
                      </a:lnTo>
                      <a:close/>
                    </a:path>
                  </a:pathLst>
                </a:custGeom>
                <a:grpFill/>
                <a:ln w="5080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solidFill>
                      <a:srgbClr val="FAFD00"/>
                    </a:solidFill>
                    <a:latin typeface="Arial" panose="020B0604020202020204" pitchFamily="34" charset="0"/>
                    <a:ea typeface="+mn-ea"/>
                    <a:cs typeface="Times New Roman" pitchFamily="18" charset="0"/>
                  </a:endParaRPr>
                </a:p>
              </p:txBody>
            </p:sp>
            <p:sp>
              <p:nvSpPr>
                <p:cNvPr id="36" name="Arc 67"/>
                <p:cNvSpPr>
                  <a:spLocks/>
                </p:cNvSpPr>
                <p:nvPr/>
              </p:nvSpPr>
              <p:spPr bwMode="auto">
                <a:xfrm flipH="1" flipV="1">
                  <a:off x="1776" y="2784"/>
                  <a:ext cx="576" cy="1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pFill/>
                <a:ln w="5080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solidFill>
                      <a:srgbClr val="FAFD00"/>
                    </a:solidFill>
                    <a:latin typeface="Arial" panose="020B0604020202020204" pitchFamily="34" charset="0"/>
                    <a:ea typeface="+mn-ea"/>
                    <a:cs typeface="Times New Roman" pitchFamily="18" charset="0"/>
                  </a:endParaRPr>
                </a:p>
              </p:txBody>
            </p:sp>
          </p:grpSp>
        </p:grpSp>
        <p:grpSp>
          <p:nvGrpSpPr>
            <p:cNvPr id="28" name="Group 68"/>
            <p:cNvGrpSpPr>
              <a:grpSpLocks/>
            </p:cNvGrpSpPr>
            <p:nvPr/>
          </p:nvGrpSpPr>
          <p:grpSpPr bwMode="auto">
            <a:xfrm>
              <a:off x="1824" y="1296"/>
              <a:ext cx="1058" cy="624"/>
              <a:chOff x="1775" y="2592"/>
              <a:chExt cx="1058" cy="624"/>
            </a:xfrm>
            <a:grpFill/>
          </p:grpSpPr>
          <p:sp>
            <p:nvSpPr>
              <p:cNvPr id="29" name="Arc 69"/>
              <p:cNvSpPr>
                <a:spLocks/>
              </p:cNvSpPr>
              <p:nvPr/>
            </p:nvSpPr>
            <p:spPr bwMode="auto">
              <a:xfrm flipV="1">
                <a:off x="2256" y="2592"/>
                <a:ext cx="577" cy="624"/>
              </a:xfrm>
              <a:custGeom>
                <a:avLst/>
                <a:gdLst>
                  <a:gd name="G0" fmla="+- 39 0 0"/>
                  <a:gd name="G1" fmla="+- 21589 0 0"/>
                  <a:gd name="G2" fmla="+- 21600 0 0"/>
                  <a:gd name="T0" fmla="*/ 723 w 21639"/>
                  <a:gd name="T1" fmla="*/ 0 h 43189"/>
                  <a:gd name="T2" fmla="*/ 0 w 21639"/>
                  <a:gd name="T3" fmla="*/ 43189 h 43189"/>
                  <a:gd name="T4" fmla="*/ 39 w 21639"/>
                  <a:gd name="T5" fmla="*/ 21589 h 43189"/>
                </a:gdLst>
                <a:ahLst/>
                <a:cxnLst>
                  <a:cxn ang="0">
                    <a:pos x="T0" y="T1"/>
                  </a:cxn>
                  <a:cxn ang="0">
                    <a:pos x="T2" y="T3"/>
                  </a:cxn>
                  <a:cxn ang="0">
                    <a:pos x="T4" y="T5"/>
                  </a:cxn>
                </a:cxnLst>
                <a:rect l="0" t="0" r="r" b="b"/>
                <a:pathLst>
                  <a:path w="21639" h="43189" fill="none" extrusionOk="0">
                    <a:moveTo>
                      <a:pt x="723" y="-1"/>
                    </a:moveTo>
                    <a:cubicBezTo>
                      <a:pt x="12380" y="369"/>
                      <a:pt x="21639" y="9925"/>
                      <a:pt x="21639" y="21589"/>
                    </a:cubicBezTo>
                    <a:cubicBezTo>
                      <a:pt x="21639" y="33518"/>
                      <a:pt x="11968" y="43189"/>
                      <a:pt x="39" y="43189"/>
                    </a:cubicBezTo>
                    <a:cubicBezTo>
                      <a:pt x="26" y="43189"/>
                      <a:pt x="13" y="43188"/>
                      <a:pt x="0" y="43188"/>
                    </a:cubicBezTo>
                  </a:path>
                  <a:path w="21639" h="43189" stroke="0" extrusionOk="0">
                    <a:moveTo>
                      <a:pt x="723" y="-1"/>
                    </a:moveTo>
                    <a:cubicBezTo>
                      <a:pt x="12380" y="369"/>
                      <a:pt x="21639" y="9925"/>
                      <a:pt x="21639" y="21589"/>
                    </a:cubicBezTo>
                    <a:cubicBezTo>
                      <a:pt x="21639" y="33518"/>
                      <a:pt x="11968" y="43189"/>
                      <a:pt x="39" y="43189"/>
                    </a:cubicBezTo>
                    <a:cubicBezTo>
                      <a:pt x="26" y="43189"/>
                      <a:pt x="13" y="43188"/>
                      <a:pt x="0" y="43188"/>
                    </a:cubicBezTo>
                    <a:lnTo>
                      <a:pt x="39" y="21589"/>
                    </a:lnTo>
                    <a:close/>
                  </a:path>
                </a:pathLst>
              </a:custGeom>
              <a:grpFill/>
              <a:ln w="5080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solidFill>
                    <a:srgbClr val="FAFD00"/>
                  </a:solidFill>
                  <a:latin typeface="Arial" panose="020B0604020202020204" pitchFamily="34" charset="0"/>
                  <a:ea typeface="+mn-ea"/>
                  <a:cs typeface="Times New Roman" pitchFamily="18" charset="0"/>
                </a:endParaRPr>
              </a:p>
            </p:txBody>
          </p:sp>
          <p:grpSp>
            <p:nvGrpSpPr>
              <p:cNvPr id="30" name="Group 70"/>
              <p:cNvGrpSpPr>
                <a:grpSpLocks/>
              </p:cNvGrpSpPr>
              <p:nvPr/>
            </p:nvGrpSpPr>
            <p:grpSpPr bwMode="auto">
              <a:xfrm>
                <a:off x="1775" y="2592"/>
                <a:ext cx="577" cy="192"/>
                <a:chOff x="1775" y="2592"/>
                <a:chExt cx="577" cy="384"/>
              </a:xfrm>
              <a:grpFill/>
            </p:grpSpPr>
            <p:sp>
              <p:nvSpPr>
                <p:cNvPr id="31" name="Arc 71"/>
                <p:cNvSpPr>
                  <a:spLocks/>
                </p:cNvSpPr>
                <p:nvPr/>
              </p:nvSpPr>
              <p:spPr bwMode="auto">
                <a:xfrm flipH="1">
                  <a:off x="1775" y="2592"/>
                  <a:ext cx="487" cy="192"/>
                </a:xfrm>
                <a:custGeom>
                  <a:avLst/>
                  <a:gdLst>
                    <a:gd name="G0" fmla="+- 298 0 0"/>
                    <a:gd name="G1" fmla="+- 21600 0 0"/>
                    <a:gd name="G2" fmla="+- 21600 0 0"/>
                    <a:gd name="T0" fmla="*/ 0 w 21898"/>
                    <a:gd name="T1" fmla="*/ 2 h 21600"/>
                    <a:gd name="T2" fmla="*/ 21898 w 21898"/>
                    <a:gd name="T3" fmla="*/ 21600 h 21600"/>
                    <a:gd name="T4" fmla="*/ 298 w 21898"/>
                    <a:gd name="T5" fmla="*/ 21600 h 21600"/>
                  </a:gdLst>
                  <a:ahLst/>
                  <a:cxnLst>
                    <a:cxn ang="0">
                      <a:pos x="T0" y="T1"/>
                    </a:cxn>
                    <a:cxn ang="0">
                      <a:pos x="T2" y="T3"/>
                    </a:cxn>
                    <a:cxn ang="0">
                      <a:pos x="T4" y="T5"/>
                    </a:cxn>
                  </a:cxnLst>
                  <a:rect l="0" t="0" r="r" b="b"/>
                  <a:pathLst>
                    <a:path w="21898" h="21600" fill="none" extrusionOk="0">
                      <a:moveTo>
                        <a:pt x="0" y="2"/>
                      </a:moveTo>
                      <a:cubicBezTo>
                        <a:pt x="99" y="0"/>
                        <a:pt x="198" y="0"/>
                        <a:pt x="298" y="0"/>
                      </a:cubicBezTo>
                      <a:cubicBezTo>
                        <a:pt x="12227" y="0"/>
                        <a:pt x="21898" y="9670"/>
                        <a:pt x="21898" y="21600"/>
                      </a:cubicBezTo>
                    </a:path>
                    <a:path w="21898" h="21600" stroke="0" extrusionOk="0">
                      <a:moveTo>
                        <a:pt x="0" y="2"/>
                      </a:moveTo>
                      <a:cubicBezTo>
                        <a:pt x="99" y="0"/>
                        <a:pt x="198" y="0"/>
                        <a:pt x="298" y="0"/>
                      </a:cubicBezTo>
                      <a:cubicBezTo>
                        <a:pt x="12227" y="0"/>
                        <a:pt x="21898" y="9670"/>
                        <a:pt x="21898" y="21600"/>
                      </a:cubicBezTo>
                      <a:lnTo>
                        <a:pt x="298" y="21600"/>
                      </a:lnTo>
                      <a:close/>
                    </a:path>
                  </a:pathLst>
                </a:custGeom>
                <a:grpFill/>
                <a:ln w="5080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solidFill>
                      <a:srgbClr val="FAFD00"/>
                    </a:solidFill>
                    <a:latin typeface="Arial" panose="020B0604020202020204" pitchFamily="34" charset="0"/>
                    <a:ea typeface="+mn-ea"/>
                    <a:cs typeface="Times New Roman" pitchFamily="18" charset="0"/>
                  </a:endParaRPr>
                </a:p>
              </p:txBody>
            </p:sp>
            <p:sp>
              <p:nvSpPr>
                <p:cNvPr id="32" name="Arc 72"/>
                <p:cNvSpPr>
                  <a:spLocks/>
                </p:cNvSpPr>
                <p:nvPr/>
              </p:nvSpPr>
              <p:spPr bwMode="auto">
                <a:xfrm flipH="1" flipV="1">
                  <a:off x="1776" y="2784"/>
                  <a:ext cx="576" cy="19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pFill/>
                <a:ln w="5080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solidFill>
                      <a:srgbClr val="FAFD00"/>
                    </a:solidFill>
                    <a:latin typeface="Arial" panose="020B0604020202020204" pitchFamily="34" charset="0"/>
                    <a:ea typeface="+mn-ea"/>
                    <a:cs typeface="Times New Roman" pitchFamily="18" charset="0"/>
                  </a:endParaRPr>
                </a:p>
              </p:txBody>
            </p:sp>
          </p:grpSp>
        </p:grpSp>
      </p:grpSp>
      <p:sp>
        <p:nvSpPr>
          <p:cNvPr id="13" name="Oval 75"/>
          <p:cNvSpPr>
            <a:spLocks noChangeArrowheads="1"/>
          </p:cNvSpPr>
          <p:nvPr/>
        </p:nvSpPr>
        <p:spPr bwMode="auto">
          <a:xfrm flipV="1">
            <a:off x="2477826" y="3673462"/>
            <a:ext cx="1643353" cy="566052"/>
          </a:xfrm>
          <a:prstGeom prst="ellipse">
            <a:avLst/>
          </a:prstGeom>
          <a:solidFill>
            <a:srgbClr val="00B0F0"/>
          </a:solidFill>
          <a:ln w="50800">
            <a:solidFill>
              <a:srgbClr val="0070C0"/>
            </a:solidFill>
            <a:round/>
            <a:headEnd/>
            <a:tailEnd/>
          </a:ln>
          <a:effectLst/>
        </p:spPr>
        <p:txBody>
          <a:bodyPr wrap="none" anchor="ctr"/>
          <a:lstStyle/>
          <a:p>
            <a:pPr>
              <a:lnSpc>
                <a:spcPct val="90000"/>
              </a:lnSpc>
              <a:defRPr/>
            </a:pPr>
            <a:endParaRPr lang="en-US" sz="3204" b="1">
              <a:solidFill>
                <a:srgbClr val="FAFD00"/>
              </a:solidFill>
              <a:latin typeface="Arial" panose="020B0604020202020204" pitchFamily="34" charset="0"/>
              <a:ea typeface="+mn-ea"/>
              <a:cs typeface="Times New Roman" pitchFamily="18" charset="0"/>
            </a:endParaRPr>
          </a:p>
        </p:txBody>
      </p:sp>
      <p:sp>
        <p:nvSpPr>
          <p:cNvPr id="14" name="Oval 76"/>
          <p:cNvSpPr>
            <a:spLocks noChangeArrowheads="1"/>
          </p:cNvSpPr>
          <p:nvPr/>
        </p:nvSpPr>
        <p:spPr bwMode="auto">
          <a:xfrm flipV="1">
            <a:off x="2477826" y="3248924"/>
            <a:ext cx="1643353" cy="566052"/>
          </a:xfrm>
          <a:prstGeom prst="ellipse">
            <a:avLst/>
          </a:prstGeom>
          <a:solidFill>
            <a:srgbClr val="00B0F0"/>
          </a:solidFill>
          <a:ln w="50800">
            <a:solidFill>
              <a:srgbClr val="0070C0"/>
            </a:solidFill>
            <a:round/>
            <a:headEnd/>
            <a:tailEnd/>
          </a:ln>
          <a:effectLst/>
        </p:spPr>
        <p:txBody>
          <a:bodyPr wrap="none" anchor="ctr"/>
          <a:lstStyle/>
          <a:p>
            <a:pPr>
              <a:lnSpc>
                <a:spcPct val="90000"/>
              </a:lnSpc>
              <a:defRPr/>
            </a:pPr>
            <a:endParaRPr lang="en-US" sz="3204" b="1">
              <a:solidFill>
                <a:srgbClr val="FAFD00"/>
              </a:solidFill>
              <a:latin typeface="Arial" panose="020B0604020202020204" pitchFamily="34" charset="0"/>
              <a:ea typeface="+mn-ea"/>
              <a:cs typeface="Times New Roman" pitchFamily="18" charset="0"/>
            </a:endParaRPr>
          </a:p>
        </p:txBody>
      </p:sp>
      <p:sp>
        <p:nvSpPr>
          <p:cNvPr id="15" name="Oval 77"/>
          <p:cNvSpPr>
            <a:spLocks noChangeArrowheads="1"/>
          </p:cNvSpPr>
          <p:nvPr/>
        </p:nvSpPr>
        <p:spPr bwMode="auto">
          <a:xfrm flipV="1">
            <a:off x="2477826" y="2824385"/>
            <a:ext cx="1643353" cy="566052"/>
          </a:xfrm>
          <a:prstGeom prst="ellipse">
            <a:avLst/>
          </a:prstGeom>
          <a:solidFill>
            <a:srgbClr val="00B0F0"/>
          </a:solidFill>
          <a:ln w="50800">
            <a:solidFill>
              <a:srgbClr val="0070C0"/>
            </a:solidFill>
            <a:round/>
            <a:headEnd/>
            <a:tailEnd/>
          </a:ln>
          <a:effectLst/>
        </p:spPr>
        <p:txBody>
          <a:bodyPr wrap="none" anchor="ctr"/>
          <a:lstStyle/>
          <a:p>
            <a:pPr>
              <a:lnSpc>
                <a:spcPct val="90000"/>
              </a:lnSpc>
              <a:defRPr/>
            </a:pPr>
            <a:endParaRPr lang="en-US" sz="3204" b="1">
              <a:solidFill>
                <a:srgbClr val="FAFD00"/>
              </a:solidFill>
              <a:latin typeface="Arial" panose="020B0604020202020204" pitchFamily="34" charset="0"/>
              <a:ea typeface="+mn-ea"/>
              <a:cs typeface="Times New Roman" pitchFamily="18" charset="0"/>
            </a:endParaRPr>
          </a:p>
        </p:txBody>
      </p:sp>
      <p:sp>
        <p:nvSpPr>
          <p:cNvPr id="16" name="Oval 78"/>
          <p:cNvSpPr>
            <a:spLocks noChangeArrowheads="1"/>
          </p:cNvSpPr>
          <p:nvPr/>
        </p:nvSpPr>
        <p:spPr bwMode="auto">
          <a:xfrm flipV="1">
            <a:off x="2477826" y="2399846"/>
            <a:ext cx="1643353" cy="566052"/>
          </a:xfrm>
          <a:prstGeom prst="ellipse">
            <a:avLst/>
          </a:prstGeom>
          <a:solidFill>
            <a:srgbClr val="00B0F0"/>
          </a:solidFill>
          <a:ln w="50800">
            <a:solidFill>
              <a:srgbClr val="0070C0"/>
            </a:solidFill>
            <a:round/>
            <a:headEnd/>
            <a:tailEnd/>
          </a:ln>
          <a:effectLst/>
        </p:spPr>
        <p:txBody>
          <a:bodyPr wrap="none" anchor="ctr"/>
          <a:lstStyle/>
          <a:p>
            <a:pPr>
              <a:lnSpc>
                <a:spcPct val="90000"/>
              </a:lnSpc>
              <a:defRPr/>
            </a:pPr>
            <a:endParaRPr lang="en-US" sz="3204" b="1">
              <a:solidFill>
                <a:srgbClr val="FAFD00"/>
              </a:solidFill>
              <a:latin typeface="Arial" panose="020B0604020202020204" pitchFamily="34" charset="0"/>
              <a:ea typeface="+mn-ea"/>
              <a:cs typeface="Times New Roman" pitchFamily="18" charset="0"/>
            </a:endParaRPr>
          </a:p>
        </p:txBody>
      </p:sp>
      <p:sp>
        <p:nvSpPr>
          <p:cNvPr id="18" name="AutoShape 84"/>
          <p:cNvSpPr>
            <a:spLocks noChangeArrowheads="1"/>
          </p:cNvSpPr>
          <p:nvPr/>
        </p:nvSpPr>
        <p:spPr bwMode="auto">
          <a:xfrm>
            <a:off x="5192930" y="1975307"/>
            <a:ext cx="2929456" cy="636808"/>
          </a:xfrm>
          <a:custGeom>
            <a:avLst/>
            <a:gdLst>
              <a:gd name="T0" fmla="*/ 9250 w 21600"/>
              <a:gd name="T1" fmla="*/ 0 h 21600"/>
              <a:gd name="T2" fmla="*/ 3055 w 21600"/>
              <a:gd name="T3" fmla="*/ 21600 h 21600"/>
              <a:gd name="T4" fmla="*/ 9725 w 21600"/>
              <a:gd name="T5" fmla="*/ 8310 h 21600"/>
              <a:gd name="T6" fmla="*/ 15662 w 21600"/>
              <a:gd name="T7" fmla="*/ 14285 h 21600"/>
              <a:gd name="T8" fmla="*/ 21600 w 21600"/>
              <a:gd name="T9" fmla="*/ 8310 h 21600"/>
              <a:gd name="T10" fmla="*/ 17694720 60000 65536"/>
              <a:gd name="T11" fmla="*/ 5898240 60000 65536"/>
              <a:gd name="T12" fmla="*/ 5898240 60000 65536"/>
              <a:gd name="T13" fmla="*/ 5898240 60000 65536"/>
              <a:gd name="T14" fmla="*/ 0 60000 65536"/>
              <a:gd name="T15" fmla="*/ 0 w 21600"/>
              <a:gd name="T16" fmla="*/ 8310 h 21600"/>
              <a:gd name="T17" fmla="*/ 6110 w 21600"/>
              <a:gd name="T18" fmla="*/ 21600 h 21600"/>
            </a:gdLst>
            <a:ahLst/>
            <a:cxnLst>
              <a:cxn ang="T10">
                <a:pos x="T0" y="T1"/>
              </a:cxn>
              <a:cxn ang="T11">
                <a:pos x="T2" y="T3"/>
              </a:cxn>
              <a:cxn ang="T12">
                <a:pos x="T4" y="T5"/>
              </a:cxn>
              <a:cxn ang="T13">
                <a:pos x="T6" y="T7"/>
              </a:cxn>
              <a:cxn ang="T14">
                <a:pos x="T8" y="T9"/>
              </a:cxn>
            </a:cxnLst>
            <a:rect l="T15" t="T16" r="T17" b="T18"/>
            <a:pathLst>
              <a:path w="21600" h="21600">
                <a:moveTo>
                  <a:pt x="15662" y="14285"/>
                </a:moveTo>
                <a:lnTo>
                  <a:pt x="21600" y="8310"/>
                </a:lnTo>
                <a:lnTo>
                  <a:pt x="18630" y="8310"/>
                </a:lnTo>
                <a:cubicBezTo>
                  <a:pt x="18630" y="3721"/>
                  <a:pt x="14430" y="0"/>
                  <a:pt x="9250" y="0"/>
                </a:cubicBezTo>
                <a:cubicBezTo>
                  <a:pt x="4141" y="0"/>
                  <a:pt x="0" y="3799"/>
                  <a:pt x="0" y="8485"/>
                </a:cubicBezTo>
                <a:lnTo>
                  <a:pt x="0" y="21600"/>
                </a:lnTo>
                <a:lnTo>
                  <a:pt x="6110" y="21600"/>
                </a:lnTo>
                <a:lnTo>
                  <a:pt x="6110" y="8310"/>
                </a:lnTo>
                <a:cubicBezTo>
                  <a:pt x="6110" y="6947"/>
                  <a:pt x="7362" y="5842"/>
                  <a:pt x="8907" y="5842"/>
                </a:cubicBezTo>
                <a:lnTo>
                  <a:pt x="9725" y="5842"/>
                </a:lnTo>
                <a:cubicBezTo>
                  <a:pt x="11269" y="5842"/>
                  <a:pt x="12520" y="6947"/>
                  <a:pt x="12520" y="8310"/>
                </a:cubicBezTo>
                <a:lnTo>
                  <a:pt x="9725" y="8310"/>
                </a:lnTo>
                <a:close/>
              </a:path>
            </a:pathLst>
          </a:custGeom>
          <a:noFill/>
          <a:ln>
            <a:noFill/>
          </a:ln>
          <a:effectLst/>
          <a:extLst>
            <a:ext uri="{91240B29-F687-4F45-9708-019B960494DF}">
              <a14:hiddenLine xmlns:a14="http://schemas.microsoft.com/office/drawing/2010/main" w="508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solidFill>
                <a:srgbClr val="FAFD00"/>
              </a:solidFill>
              <a:latin typeface="Arial" panose="020B0604020202020204" pitchFamily="34" charset="0"/>
              <a:ea typeface="+mn-ea"/>
              <a:cs typeface="Times New Roman" pitchFamily="18" charset="0"/>
            </a:endParaRPr>
          </a:p>
        </p:txBody>
      </p:sp>
      <p:sp>
        <p:nvSpPr>
          <p:cNvPr id="19" name="Rectangle 85"/>
          <p:cNvSpPr>
            <a:spLocks noChangeArrowheads="1"/>
          </p:cNvSpPr>
          <p:nvPr/>
        </p:nvSpPr>
        <p:spPr bwMode="auto">
          <a:xfrm>
            <a:off x="656259" y="4451783"/>
            <a:ext cx="1944702" cy="370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203" tIns="46102" rIns="92203" bIns="46102">
            <a:spAutoFit/>
          </a:bodyPr>
          <a:lstStyle/>
          <a:p>
            <a:pPr algn="ctr">
              <a:lnSpc>
                <a:spcPct val="90000"/>
              </a:lnSpc>
              <a:defRPr/>
            </a:pPr>
            <a:r>
              <a:rPr lang="en-US" altLang="en-US" sz="2003" b="1" dirty="0">
                <a:solidFill>
                  <a:srgbClr val="000000"/>
                </a:solidFill>
                <a:latin typeface="Arial" panose="020B0604020202020204" pitchFamily="34" charset="0"/>
                <a:ea typeface="+mn-ea"/>
                <a:cs typeface="Times New Roman" pitchFamily="18" charset="0"/>
              </a:rPr>
              <a:t>Scanning Loci</a:t>
            </a:r>
          </a:p>
        </p:txBody>
      </p:sp>
      <p:sp>
        <p:nvSpPr>
          <p:cNvPr id="20" name="Rectangle 86"/>
          <p:cNvSpPr>
            <a:spLocks noChangeArrowheads="1"/>
          </p:cNvSpPr>
          <p:nvPr/>
        </p:nvSpPr>
        <p:spPr bwMode="auto">
          <a:xfrm>
            <a:off x="2867824" y="4451784"/>
            <a:ext cx="930340" cy="371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203" tIns="46102" rIns="92203" bIns="46102">
            <a:spAutoFit/>
          </a:bodyPr>
          <a:lstStyle/>
          <a:p>
            <a:pPr algn="ctr">
              <a:lnSpc>
                <a:spcPct val="90000"/>
              </a:lnSpc>
              <a:defRPr/>
            </a:pPr>
            <a:r>
              <a:rPr lang="en-US" altLang="en-US" sz="2003" b="1">
                <a:solidFill>
                  <a:srgbClr val="000000"/>
                </a:solidFill>
                <a:latin typeface="Arial" panose="020B0604020202020204" pitchFamily="34" charset="0"/>
                <a:ea typeface="+mn-ea"/>
                <a:cs typeface="Times New Roman" pitchFamily="18" charset="0"/>
              </a:rPr>
              <a:t>Slices</a:t>
            </a:r>
            <a:endParaRPr lang="en-US" altLang="en-US" sz="2003" b="1">
              <a:solidFill>
                <a:srgbClr val="FFFFFF"/>
              </a:solidFill>
              <a:latin typeface="Arial" panose="020B0604020202020204" pitchFamily="34" charset="0"/>
              <a:ea typeface="+mn-ea"/>
              <a:cs typeface="Times New Roman" pitchFamily="18" charset="0"/>
            </a:endParaRPr>
          </a:p>
        </p:txBody>
      </p:sp>
      <p:sp>
        <p:nvSpPr>
          <p:cNvPr id="21" name="Rectangle 87"/>
          <p:cNvSpPr>
            <a:spLocks noChangeArrowheads="1"/>
          </p:cNvSpPr>
          <p:nvPr/>
        </p:nvSpPr>
        <p:spPr bwMode="auto">
          <a:xfrm>
            <a:off x="4688788" y="4451783"/>
            <a:ext cx="2172328" cy="370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203" tIns="46102" rIns="92203" bIns="46102">
            <a:spAutoFit/>
          </a:bodyPr>
          <a:lstStyle/>
          <a:p>
            <a:pPr algn="ctr">
              <a:lnSpc>
                <a:spcPct val="90000"/>
              </a:lnSpc>
              <a:defRPr/>
            </a:pPr>
            <a:r>
              <a:rPr lang="en-US" altLang="en-US" sz="2003" b="1" dirty="0">
                <a:solidFill>
                  <a:srgbClr val="000000"/>
                </a:solidFill>
                <a:latin typeface="Arial" panose="020B0604020202020204" pitchFamily="34" charset="0"/>
                <a:ea typeface="+mn-ea"/>
                <a:cs typeface="Times New Roman" pitchFamily="18" charset="0"/>
              </a:rPr>
              <a:t>Scanning Locus</a:t>
            </a:r>
          </a:p>
        </p:txBody>
      </p:sp>
      <p:sp>
        <p:nvSpPr>
          <p:cNvPr id="22" name="Rectangle 88"/>
          <p:cNvSpPr>
            <a:spLocks noChangeArrowheads="1"/>
          </p:cNvSpPr>
          <p:nvPr/>
        </p:nvSpPr>
        <p:spPr bwMode="auto">
          <a:xfrm>
            <a:off x="7013421" y="4451784"/>
            <a:ext cx="930340" cy="371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203" tIns="46102" rIns="92203" bIns="46102">
            <a:spAutoFit/>
          </a:bodyPr>
          <a:lstStyle/>
          <a:p>
            <a:pPr algn="ctr">
              <a:lnSpc>
                <a:spcPct val="90000"/>
              </a:lnSpc>
              <a:defRPr/>
            </a:pPr>
            <a:r>
              <a:rPr lang="en-US" altLang="en-US" sz="2003" b="1">
                <a:solidFill>
                  <a:srgbClr val="000000"/>
                </a:solidFill>
                <a:latin typeface="Arial" panose="020B0604020202020204" pitchFamily="34" charset="0"/>
                <a:ea typeface="+mn-ea"/>
                <a:cs typeface="Times New Roman" pitchFamily="18" charset="0"/>
              </a:rPr>
              <a:t>Slices</a:t>
            </a:r>
            <a:endParaRPr lang="en-US" altLang="en-US" sz="2003" b="1">
              <a:solidFill>
                <a:srgbClr val="FFFFFF"/>
              </a:solidFill>
              <a:latin typeface="Arial" panose="020B0604020202020204" pitchFamily="34" charset="0"/>
              <a:ea typeface="+mn-ea"/>
              <a:cs typeface="Times New Roman" pitchFamily="18" charset="0"/>
            </a:endParaRPr>
          </a:p>
        </p:txBody>
      </p:sp>
      <p:sp>
        <p:nvSpPr>
          <p:cNvPr id="23" name="Rectangle 89"/>
          <p:cNvSpPr>
            <a:spLocks noChangeArrowheads="1"/>
          </p:cNvSpPr>
          <p:nvPr/>
        </p:nvSpPr>
        <p:spPr bwMode="auto">
          <a:xfrm>
            <a:off x="1287469" y="1321120"/>
            <a:ext cx="2443235" cy="757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203" tIns="46102" rIns="92203" bIns="46102">
            <a:spAutoFit/>
          </a:bodyPr>
          <a:lstStyle/>
          <a:p>
            <a:pPr algn="ctr">
              <a:lnSpc>
                <a:spcPct val="90000"/>
              </a:lnSpc>
              <a:defRPr/>
            </a:pPr>
            <a:r>
              <a:rPr lang="en-US" altLang="en-US" b="1" dirty="0">
                <a:solidFill>
                  <a:srgbClr val="000000"/>
                </a:solidFill>
                <a:latin typeface="Arial" panose="020B0604020202020204" pitchFamily="34" charset="0"/>
                <a:ea typeface="+mn-ea"/>
                <a:cs typeface="Times New Roman" pitchFamily="18" charset="0"/>
              </a:rPr>
              <a:t>Direct</a:t>
            </a:r>
          </a:p>
          <a:p>
            <a:pPr lvl="0" algn="ctr">
              <a:lnSpc>
                <a:spcPct val="90000"/>
              </a:lnSpc>
              <a:defRPr/>
            </a:pPr>
            <a:r>
              <a:rPr lang="en-US" altLang="en-US" b="1" dirty="0">
                <a:solidFill>
                  <a:srgbClr val="000000"/>
                </a:solidFill>
                <a:latin typeface="Arial" panose="020B0604020202020204" pitchFamily="34" charset="0"/>
                <a:cs typeface="Times New Roman" pitchFamily="18" charset="0"/>
              </a:rPr>
              <a:t>Reconstruction</a:t>
            </a:r>
            <a:endParaRPr lang="en-US" altLang="en-US" b="1" dirty="0">
              <a:solidFill>
                <a:srgbClr val="000000"/>
              </a:solidFill>
              <a:latin typeface="Arial" panose="020B0604020202020204" pitchFamily="34" charset="0"/>
              <a:ea typeface="+mn-ea"/>
              <a:cs typeface="Times New Roman" pitchFamily="18" charset="0"/>
            </a:endParaRPr>
          </a:p>
        </p:txBody>
      </p:sp>
      <p:sp>
        <p:nvSpPr>
          <p:cNvPr id="24" name="Rectangle 90"/>
          <p:cNvSpPr>
            <a:spLocks noChangeArrowheads="1"/>
          </p:cNvSpPr>
          <p:nvPr/>
        </p:nvSpPr>
        <p:spPr bwMode="auto">
          <a:xfrm>
            <a:off x="5272302" y="1321120"/>
            <a:ext cx="2443235" cy="757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203" tIns="46102" rIns="92203" bIns="46102">
            <a:spAutoFit/>
          </a:bodyPr>
          <a:lstStyle/>
          <a:p>
            <a:pPr algn="ctr">
              <a:lnSpc>
                <a:spcPct val="90000"/>
              </a:lnSpc>
              <a:defRPr/>
            </a:pPr>
            <a:r>
              <a:rPr lang="en-US" altLang="en-US" b="1" dirty="0">
                <a:solidFill>
                  <a:srgbClr val="000000"/>
                </a:solidFill>
                <a:latin typeface="Arial" panose="020B0604020202020204" pitchFamily="34" charset="0"/>
                <a:ea typeface="+mn-ea"/>
                <a:cs typeface="Times New Roman" pitchFamily="18" charset="0"/>
              </a:rPr>
              <a:t>Retrospective</a:t>
            </a:r>
          </a:p>
          <a:p>
            <a:pPr algn="ctr">
              <a:lnSpc>
                <a:spcPct val="90000"/>
              </a:lnSpc>
              <a:defRPr/>
            </a:pPr>
            <a:r>
              <a:rPr lang="en-US" altLang="en-US" b="1" dirty="0">
                <a:solidFill>
                  <a:srgbClr val="000000"/>
                </a:solidFill>
                <a:latin typeface="Arial" panose="020B0604020202020204" pitchFamily="34" charset="0"/>
                <a:ea typeface="+mn-ea"/>
                <a:cs typeface="Times New Roman" pitchFamily="18" charset="0"/>
              </a:rPr>
              <a:t>Reconstruction</a:t>
            </a:r>
            <a:endParaRPr lang="en-US" altLang="en-US" b="1" dirty="0">
              <a:solidFill>
                <a:srgbClr val="FFFFFF"/>
              </a:solidFill>
              <a:latin typeface="Arial" panose="020B0604020202020204" pitchFamily="34" charset="0"/>
              <a:ea typeface="+mn-ea"/>
              <a:cs typeface="Times New Roman" pitchFamily="18" charset="0"/>
            </a:endParaRPr>
          </a:p>
        </p:txBody>
      </p:sp>
      <p:sp>
        <p:nvSpPr>
          <p:cNvPr id="53" name="Title 1"/>
          <p:cNvSpPr txBox="1">
            <a:spLocks/>
          </p:cNvSpPr>
          <p:nvPr/>
        </p:nvSpPr>
        <p:spPr bwMode="auto">
          <a:xfrm>
            <a:off x="87444" y="5089556"/>
            <a:ext cx="7628093" cy="1724377"/>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0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just" eaLnBrk="1" hangingPunct="1"/>
            <a:r>
              <a:rPr lang="en-US" sz="2400" kern="0" dirty="0"/>
              <a:t>Incremental (Left) vs Spiral (Right) Scans Define Imaging Planes Differently. The Former Specifies Imaging Planes Physically/Prospectively, while the Latter Does so Computationally/Retrospectively.</a:t>
            </a:r>
            <a:endParaRPr lang="en-US" sz="2400" kern="0" dirty="0">
              <a:solidFill>
                <a:srgbClr val="FF0000"/>
              </a:solidFill>
            </a:endParaRPr>
          </a:p>
        </p:txBody>
      </p:sp>
    </p:spTree>
    <p:extLst>
      <p:ext uri="{BB962C8B-B14F-4D97-AF65-F5344CB8AC3E}">
        <p14:creationId xmlns:p14="http://schemas.microsoft.com/office/powerpoint/2010/main" val="3820952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Superior Detectability</a:t>
            </a:r>
          </a:p>
        </p:txBody>
      </p:sp>
      <p:sp>
        <p:nvSpPr>
          <p:cNvPr id="5" name="Rectangle 1026"/>
          <p:cNvSpPr>
            <a:spLocks noChangeArrowheads="1"/>
          </p:cNvSpPr>
          <p:nvPr/>
        </p:nvSpPr>
        <p:spPr bwMode="auto">
          <a:xfrm>
            <a:off x="4634378" y="1037284"/>
            <a:ext cx="3603030" cy="4140645"/>
          </a:xfrm>
          <a:prstGeom prst="rect">
            <a:avLst/>
          </a:prstGeom>
          <a:solidFill>
            <a:schemeClr val="bg1"/>
          </a:solidFill>
          <a:ln w="508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solidFill>
                <a:srgbClr val="FAFD00"/>
              </a:solidFill>
              <a:latin typeface="Arial" panose="020B0604020202020204" pitchFamily="34" charset="0"/>
              <a:ea typeface="+mn-ea"/>
              <a:cs typeface="Times New Roman" pitchFamily="18" charset="0"/>
            </a:endParaRPr>
          </a:p>
        </p:txBody>
      </p:sp>
      <p:sp>
        <p:nvSpPr>
          <p:cNvPr id="6" name="Rectangle 1027"/>
          <p:cNvSpPr>
            <a:spLocks noChangeArrowheads="1"/>
          </p:cNvSpPr>
          <p:nvPr/>
        </p:nvSpPr>
        <p:spPr bwMode="auto">
          <a:xfrm>
            <a:off x="759422" y="1037284"/>
            <a:ext cx="3603030" cy="4140645"/>
          </a:xfrm>
          <a:prstGeom prst="rect">
            <a:avLst/>
          </a:prstGeom>
          <a:solidFill>
            <a:schemeClr val="bg1"/>
          </a:solidFill>
          <a:ln w="50800">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solidFill>
                <a:srgbClr val="FAFD00"/>
              </a:solidFill>
              <a:latin typeface="Arial" panose="020B0604020202020204" pitchFamily="34" charset="0"/>
              <a:ea typeface="+mn-ea"/>
              <a:cs typeface="Times New Roman" pitchFamily="18" charset="0"/>
            </a:endParaRPr>
          </a:p>
        </p:txBody>
      </p:sp>
      <p:sp>
        <p:nvSpPr>
          <p:cNvPr id="9" name="Rectangle 1075"/>
          <p:cNvSpPr>
            <a:spLocks noChangeArrowheads="1"/>
          </p:cNvSpPr>
          <p:nvPr/>
        </p:nvSpPr>
        <p:spPr bwMode="auto">
          <a:xfrm>
            <a:off x="1235294" y="2203488"/>
            <a:ext cx="1291652" cy="2497287"/>
          </a:xfrm>
          <a:prstGeom prst="rect">
            <a:avLst/>
          </a:prstGeom>
          <a:solidFill>
            <a:srgbClr val="00B0F0"/>
          </a:solidFill>
          <a:ln w="50800">
            <a:solidFill>
              <a:srgbClr val="0070C0"/>
            </a:solidFill>
            <a:miter lim="800000"/>
            <a:headEnd/>
            <a:tailEnd/>
          </a:ln>
          <a:effectLst/>
        </p:spPr>
        <p:txBody>
          <a:bodyPr wrap="none" anchor="ctr"/>
          <a:lstStyle/>
          <a:p>
            <a:pPr>
              <a:lnSpc>
                <a:spcPct val="90000"/>
              </a:lnSpc>
              <a:defRPr/>
            </a:pPr>
            <a:endParaRPr lang="en-US" sz="3204" b="1">
              <a:solidFill>
                <a:srgbClr val="FAFD00"/>
              </a:solidFill>
              <a:latin typeface="Arial" panose="020B0604020202020204" pitchFamily="34" charset="0"/>
              <a:ea typeface="+mn-ea"/>
              <a:cs typeface="Times New Roman" pitchFamily="18" charset="0"/>
            </a:endParaRPr>
          </a:p>
        </p:txBody>
      </p:sp>
      <p:sp>
        <p:nvSpPr>
          <p:cNvPr id="10" name="Rectangle 1076"/>
          <p:cNvSpPr>
            <a:spLocks noChangeArrowheads="1"/>
          </p:cNvSpPr>
          <p:nvPr/>
        </p:nvSpPr>
        <p:spPr bwMode="auto">
          <a:xfrm>
            <a:off x="2526946" y="2203488"/>
            <a:ext cx="1291652" cy="2497287"/>
          </a:xfrm>
          <a:prstGeom prst="rect">
            <a:avLst/>
          </a:prstGeom>
          <a:solidFill>
            <a:srgbClr val="00B0F0"/>
          </a:solidFill>
          <a:ln w="50800">
            <a:solidFill>
              <a:srgbClr val="0070C0"/>
            </a:solidFill>
            <a:miter lim="800000"/>
            <a:headEnd/>
            <a:tailEnd/>
          </a:ln>
          <a:effectLst/>
        </p:spPr>
        <p:txBody>
          <a:bodyPr wrap="none" anchor="ctr"/>
          <a:lstStyle/>
          <a:p>
            <a:pPr>
              <a:lnSpc>
                <a:spcPct val="90000"/>
              </a:lnSpc>
              <a:defRPr/>
            </a:pPr>
            <a:endParaRPr lang="en-US" sz="3204" b="1">
              <a:solidFill>
                <a:srgbClr val="FAFD00"/>
              </a:solidFill>
              <a:latin typeface="Arial" panose="020B0604020202020204" pitchFamily="34" charset="0"/>
              <a:ea typeface="+mn-ea"/>
              <a:cs typeface="Times New Roman" pitchFamily="18" charset="0"/>
            </a:endParaRPr>
          </a:p>
        </p:txBody>
      </p:sp>
      <p:sp>
        <p:nvSpPr>
          <p:cNvPr id="11" name="Oval 1077"/>
          <p:cNvSpPr>
            <a:spLocks noChangeArrowheads="1"/>
          </p:cNvSpPr>
          <p:nvPr/>
        </p:nvSpPr>
        <p:spPr bwMode="auto">
          <a:xfrm>
            <a:off x="1915111" y="2827809"/>
            <a:ext cx="1223670" cy="1176384"/>
          </a:xfrm>
          <a:prstGeom prst="ellipse">
            <a:avLst/>
          </a:prstGeom>
          <a:solidFill>
            <a:srgbClr val="0033CC"/>
          </a:solidFill>
          <a:ln>
            <a:noFill/>
          </a:ln>
          <a:effectLst/>
        </p:spPr>
        <p:txBody>
          <a:bodyPr wrap="none" anchor="ctr"/>
          <a:lstStyle/>
          <a:p>
            <a:pPr>
              <a:lnSpc>
                <a:spcPct val="90000"/>
              </a:lnSpc>
              <a:defRPr/>
            </a:pPr>
            <a:endParaRPr lang="en-US" sz="3204" b="1">
              <a:solidFill>
                <a:srgbClr val="FAFD00"/>
              </a:solidFill>
              <a:latin typeface="Arial" panose="020B0604020202020204" pitchFamily="34" charset="0"/>
              <a:ea typeface="+mn-ea"/>
              <a:cs typeface="Times New Roman" pitchFamily="18" charset="0"/>
            </a:endParaRPr>
          </a:p>
        </p:txBody>
      </p:sp>
      <p:sp>
        <p:nvSpPr>
          <p:cNvPr id="12" name="Rectangle 1078"/>
          <p:cNvSpPr>
            <a:spLocks noChangeArrowheads="1"/>
          </p:cNvSpPr>
          <p:nvPr/>
        </p:nvSpPr>
        <p:spPr bwMode="auto">
          <a:xfrm>
            <a:off x="5110250" y="2203488"/>
            <a:ext cx="1291652" cy="2497287"/>
          </a:xfrm>
          <a:prstGeom prst="rect">
            <a:avLst/>
          </a:prstGeom>
          <a:solidFill>
            <a:srgbClr val="00B0F0"/>
          </a:solidFill>
          <a:ln w="50800">
            <a:solidFill>
              <a:srgbClr val="0070C0"/>
            </a:solidFill>
            <a:miter lim="800000"/>
            <a:headEnd/>
            <a:tailEnd/>
          </a:ln>
          <a:effectLst/>
        </p:spPr>
        <p:txBody>
          <a:bodyPr wrap="none" anchor="ctr"/>
          <a:lstStyle/>
          <a:p>
            <a:pPr>
              <a:lnSpc>
                <a:spcPct val="90000"/>
              </a:lnSpc>
              <a:defRPr/>
            </a:pPr>
            <a:endParaRPr lang="en-US" sz="3204" b="1">
              <a:solidFill>
                <a:srgbClr val="FAFD00"/>
              </a:solidFill>
              <a:latin typeface="Arial" panose="020B0604020202020204" pitchFamily="34" charset="0"/>
              <a:ea typeface="+mn-ea"/>
              <a:cs typeface="Times New Roman" pitchFamily="18" charset="0"/>
            </a:endParaRPr>
          </a:p>
        </p:txBody>
      </p:sp>
      <p:sp>
        <p:nvSpPr>
          <p:cNvPr id="13" name="Rectangle 1079"/>
          <p:cNvSpPr>
            <a:spLocks noChangeArrowheads="1"/>
          </p:cNvSpPr>
          <p:nvPr/>
        </p:nvSpPr>
        <p:spPr bwMode="auto">
          <a:xfrm>
            <a:off x="6401902" y="2203488"/>
            <a:ext cx="1291652" cy="2497287"/>
          </a:xfrm>
          <a:prstGeom prst="rect">
            <a:avLst/>
          </a:prstGeom>
          <a:solidFill>
            <a:srgbClr val="00B0F0"/>
          </a:solidFill>
          <a:ln w="50800">
            <a:solidFill>
              <a:srgbClr val="0070C0"/>
            </a:solidFill>
            <a:miter lim="800000"/>
            <a:headEnd/>
            <a:tailEnd/>
          </a:ln>
          <a:effectLst/>
        </p:spPr>
        <p:txBody>
          <a:bodyPr wrap="none" anchor="ctr"/>
          <a:lstStyle/>
          <a:p>
            <a:pPr>
              <a:lnSpc>
                <a:spcPct val="90000"/>
              </a:lnSpc>
              <a:defRPr/>
            </a:pPr>
            <a:endParaRPr lang="en-US" sz="3204" b="1">
              <a:solidFill>
                <a:srgbClr val="FAFD00"/>
              </a:solidFill>
              <a:latin typeface="Arial" panose="020B0604020202020204" pitchFamily="34" charset="0"/>
              <a:ea typeface="+mn-ea"/>
              <a:cs typeface="Times New Roman" pitchFamily="18" charset="0"/>
            </a:endParaRPr>
          </a:p>
        </p:txBody>
      </p:sp>
      <p:sp>
        <p:nvSpPr>
          <p:cNvPr id="14" name="Rectangle 1081"/>
          <p:cNvSpPr>
            <a:spLocks noChangeArrowheads="1"/>
          </p:cNvSpPr>
          <p:nvPr/>
        </p:nvSpPr>
        <p:spPr bwMode="auto">
          <a:xfrm>
            <a:off x="5790067" y="2411595"/>
            <a:ext cx="1223670" cy="2497287"/>
          </a:xfrm>
          <a:prstGeom prst="rect">
            <a:avLst/>
          </a:prstGeom>
          <a:solidFill>
            <a:srgbClr val="00B0F0"/>
          </a:solidFill>
          <a:ln w="50800">
            <a:solidFill>
              <a:srgbClr val="0070C0"/>
            </a:solidFill>
            <a:miter lim="800000"/>
            <a:headEnd/>
            <a:tailEnd/>
          </a:ln>
          <a:effectLst/>
        </p:spPr>
        <p:txBody>
          <a:bodyPr wrap="none" anchor="ctr"/>
          <a:lstStyle/>
          <a:p>
            <a:pPr>
              <a:lnSpc>
                <a:spcPct val="90000"/>
              </a:lnSpc>
              <a:defRPr/>
            </a:pPr>
            <a:endParaRPr lang="en-US" sz="3204" b="1">
              <a:solidFill>
                <a:srgbClr val="FAFD00"/>
              </a:solidFill>
              <a:latin typeface="Arial" panose="020B0604020202020204" pitchFamily="34" charset="0"/>
              <a:ea typeface="+mn-ea"/>
              <a:cs typeface="Times New Roman" pitchFamily="18" charset="0"/>
            </a:endParaRPr>
          </a:p>
        </p:txBody>
      </p:sp>
      <p:sp>
        <p:nvSpPr>
          <p:cNvPr id="15" name="Oval 1080"/>
          <p:cNvSpPr>
            <a:spLocks noChangeArrowheads="1"/>
          </p:cNvSpPr>
          <p:nvPr/>
        </p:nvSpPr>
        <p:spPr bwMode="auto">
          <a:xfrm>
            <a:off x="5790067" y="2827809"/>
            <a:ext cx="1223670" cy="1176384"/>
          </a:xfrm>
          <a:prstGeom prst="ellipse">
            <a:avLst/>
          </a:prstGeom>
          <a:solidFill>
            <a:srgbClr val="0033CC"/>
          </a:solidFill>
          <a:ln>
            <a:noFill/>
          </a:ln>
          <a:effectLst/>
        </p:spPr>
        <p:txBody>
          <a:bodyPr wrap="none" anchor="ctr"/>
          <a:lstStyle/>
          <a:p>
            <a:pPr>
              <a:lnSpc>
                <a:spcPct val="90000"/>
              </a:lnSpc>
              <a:defRPr/>
            </a:pPr>
            <a:endParaRPr lang="en-US" sz="3204" b="1">
              <a:solidFill>
                <a:srgbClr val="FAFD00"/>
              </a:solidFill>
              <a:latin typeface="Arial" panose="020B0604020202020204" pitchFamily="34" charset="0"/>
              <a:ea typeface="+mn-ea"/>
              <a:cs typeface="Times New Roman" pitchFamily="18" charset="0"/>
            </a:endParaRPr>
          </a:p>
        </p:txBody>
      </p:sp>
      <p:sp>
        <p:nvSpPr>
          <p:cNvPr id="16" name="Rectangle 89"/>
          <p:cNvSpPr>
            <a:spLocks noChangeArrowheads="1"/>
          </p:cNvSpPr>
          <p:nvPr/>
        </p:nvSpPr>
        <p:spPr bwMode="auto">
          <a:xfrm>
            <a:off x="1272481" y="1321120"/>
            <a:ext cx="2443235" cy="757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203" tIns="46102" rIns="92203" bIns="46102">
            <a:spAutoFit/>
          </a:bodyPr>
          <a:lstStyle/>
          <a:p>
            <a:pPr algn="ctr">
              <a:lnSpc>
                <a:spcPct val="90000"/>
              </a:lnSpc>
              <a:defRPr/>
            </a:pPr>
            <a:r>
              <a:rPr lang="en-US" altLang="en-US" b="1" dirty="0">
                <a:solidFill>
                  <a:srgbClr val="000000"/>
                </a:solidFill>
                <a:latin typeface="Arial" panose="020B0604020202020204" pitchFamily="34" charset="0"/>
                <a:ea typeface="+mn-ea"/>
                <a:cs typeface="Times New Roman" pitchFamily="18" charset="0"/>
              </a:rPr>
              <a:t>Direct</a:t>
            </a:r>
          </a:p>
          <a:p>
            <a:pPr lvl="0" algn="ctr">
              <a:lnSpc>
                <a:spcPct val="90000"/>
              </a:lnSpc>
              <a:defRPr/>
            </a:pPr>
            <a:r>
              <a:rPr lang="en-US" altLang="en-US" b="1" dirty="0">
                <a:solidFill>
                  <a:srgbClr val="000000"/>
                </a:solidFill>
                <a:latin typeface="Arial" panose="020B0604020202020204" pitchFamily="34" charset="0"/>
                <a:cs typeface="Times New Roman" pitchFamily="18" charset="0"/>
              </a:rPr>
              <a:t>Reconstruction</a:t>
            </a:r>
            <a:endParaRPr lang="en-US" altLang="en-US" b="1" dirty="0">
              <a:solidFill>
                <a:srgbClr val="000000"/>
              </a:solidFill>
              <a:latin typeface="Arial" panose="020B0604020202020204" pitchFamily="34" charset="0"/>
              <a:ea typeface="+mn-ea"/>
              <a:cs typeface="Times New Roman" pitchFamily="18" charset="0"/>
            </a:endParaRPr>
          </a:p>
        </p:txBody>
      </p:sp>
      <p:sp>
        <p:nvSpPr>
          <p:cNvPr id="17" name="Rectangle 90"/>
          <p:cNvSpPr>
            <a:spLocks noChangeArrowheads="1"/>
          </p:cNvSpPr>
          <p:nvPr/>
        </p:nvSpPr>
        <p:spPr bwMode="auto">
          <a:xfrm>
            <a:off x="5257314" y="1321120"/>
            <a:ext cx="2443235" cy="757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203" tIns="46102" rIns="92203" bIns="46102">
            <a:spAutoFit/>
          </a:bodyPr>
          <a:lstStyle/>
          <a:p>
            <a:pPr algn="ctr">
              <a:lnSpc>
                <a:spcPct val="90000"/>
              </a:lnSpc>
              <a:defRPr/>
            </a:pPr>
            <a:r>
              <a:rPr lang="en-US" altLang="en-US" b="1" dirty="0">
                <a:solidFill>
                  <a:srgbClr val="000000"/>
                </a:solidFill>
                <a:latin typeface="Arial" panose="020B0604020202020204" pitchFamily="34" charset="0"/>
                <a:ea typeface="+mn-ea"/>
                <a:cs typeface="Times New Roman" pitchFamily="18" charset="0"/>
              </a:rPr>
              <a:t>Retrospective</a:t>
            </a:r>
          </a:p>
          <a:p>
            <a:pPr algn="ctr">
              <a:lnSpc>
                <a:spcPct val="90000"/>
              </a:lnSpc>
              <a:defRPr/>
            </a:pPr>
            <a:r>
              <a:rPr lang="en-US" altLang="en-US" b="1" dirty="0">
                <a:solidFill>
                  <a:srgbClr val="000000"/>
                </a:solidFill>
                <a:latin typeface="Arial" panose="020B0604020202020204" pitchFamily="34" charset="0"/>
                <a:ea typeface="+mn-ea"/>
                <a:cs typeface="Times New Roman" pitchFamily="18" charset="0"/>
              </a:rPr>
              <a:t>Reconstruction</a:t>
            </a:r>
            <a:endParaRPr lang="en-US" altLang="en-US" b="1" dirty="0">
              <a:solidFill>
                <a:srgbClr val="FFFFFF"/>
              </a:solidFill>
              <a:latin typeface="Arial" panose="020B0604020202020204" pitchFamily="34" charset="0"/>
              <a:ea typeface="+mn-ea"/>
              <a:cs typeface="Times New Roman" pitchFamily="18" charset="0"/>
            </a:endParaRPr>
          </a:p>
        </p:txBody>
      </p:sp>
      <p:sp>
        <p:nvSpPr>
          <p:cNvPr id="20" name="Title 1"/>
          <p:cNvSpPr txBox="1">
            <a:spLocks/>
          </p:cNvSpPr>
          <p:nvPr/>
        </p:nvSpPr>
        <p:spPr bwMode="auto">
          <a:xfrm>
            <a:off x="72456" y="5089556"/>
            <a:ext cx="7377655" cy="1724377"/>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0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just" eaLnBrk="1" hangingPunct="1"/>
            <a:r>
              <a:rPr lang="en-US" sz="2400" kern="0" dirty="0"/>
              <a:t>Retrospective Reconstruction Gives Better Lesion Detectability If There Are Sufficiently Many Slices Reconstructed!</a:t>
            </a:r>
            <a:endParaRPr lang="en-US" sz="2400" kern="0" dirty="0">
              <a:solidFill>
                <a:srgbClr val="FF0000"/>
              </a:solidFill>
            </a:endParaRPr>
          </a:p>
        </p:txBody>
      </p:sp>
    </p:spTree>
    <p:extLst>
      <p:ext uri="{BB962C8B-B14F-4D97-AF65-F5344CB8AC3E}">
        <p14:creationId xmlns:p14="http://schemas.microsoft.com/office/powerpoint/2010/main" val="39550023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Theoretical Conclusion</a:t>
            </a:r>
          </a:p>
        </p:txBody>
      </p:sp>
      <p:sp>
        <p:nvSpPr>
          <p:cNvPr id="4" name="Rectangle 5"/>
          <p:cNvSpPr>
            <a:spLocks noChangeArrowheads="1"/>
          </p:cNvSpPr>
          <p:nvPr/>
        </p:nvSpPr>
        <p:spPr bwMode="auto">
          <a:xfrm>
            <a:off x="423748" y="1748103"/>
            <a:ext cx="7810236" cy="4081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203" tIns="46102" rIns="92203" bIns="46102">
            <a:spAutoFit/>
          </a:bodyPr>
          <a:lstStyle/>
          <a:p>
            <a:pPr>
              <a:lnSpc>
                <a:spcPct val="90000"/>
              </a:lnSpc>
              <a:defRPr/>
            </a:pPr>
            <a:r>
              <a:rPr lang="en-US" altLang="en-US" sz="3200" b="1" i="1" dirty="0">
                <a:solidFill>
                  <a:srgbClr val="FF0000"/>
                </a:solidFill>
                <a:latin typeface="Arial" panose="020B0604020202020204" pitchFamily="34" charset="0"/>
                <a:ea typeface="+mn-ea"/>
                <a:cs typeface="Times New Roman" pitchFamily="18" charset="0"/>
              </a:rPr>
              <a:t>“For a given X-ray dose, helical CT allows substantially better longitudinal resolution than conventional CT due to its inherent retrospective reconstruction capability.”</a:t>
            </a:r>
          </a:p>
          <a:p>
            <a:pPr>
              <a:lnSpc>
                <a:spcPct val="90000"/>
              </a:lnSpc>
              <a:defRPr/>
            </a:pPr>
            <a:endParaRPr lang="en-US" altLang="en-US" sz="3200" b="1" i="1" dirty="0">
              <a:solidFill>
                <a:srgbClr val="FF0000"/>
              </a:solidFill>
              <a:latin typeface="Arial" panose="020B0604020202020204" pitchFamily="34" charset="0"/>
              <a:ea typeface="+mn-ea"/>
              <a:cs typeface="Times New Roman" pitchFamily="18" charset="0"/>
            </a:endParaRPr>
          </a:p>
          <a:p>
            <a:pPr lvl="4">
              <a:lnSpc>
                <a:spcPct val="90000"/>
              </a:lnSpc>
              <a:defRPr/>
            </a:pPr>
            <a:r>
              <a:rPr lang="en-US" altLang="en-US" sz="3200" b="1" i="1" dirty="0">
                <a:solidFill>
                  <a:srgbClr val="FF0000"/>
                </a:solidFill>
                <a:latin typeface="Arial" panose="020B0604020202020204" pitchFamily="34" charset="0"/>
                <a:ea typeface="+mn-ea"/>
                <a:cs typeface="Times New Roman" pitchFamily="18" charset="0"/>
              </a:rPr>
              <a:t>Wang and Vannier</a:t>
            </a:r>
          </a:p>
          <a:p>
            <a:pPr lvl="4">
              <a:lnSpc>
                <a:spcPct val="90000"/>
              </a:lnSpc>
              <a:defRPr/>
            </a:pPr>
            <a:r>
              <a:rPr lang="en-US" altLang="en-US" sz="3200" b="1" i="1" dirty="0">
                <a:solidFill>
                  <a:srgbClr val="FF0000"/>
                </a:solidFill>
                <a:latin typeface="Arial" panose="020B0604020202020204" pitchFamily="34" charset="0"/>
                <a:ea typeface="+mn-ea"/>
                <a:cs typeface="Times New Roman" pitchFamily="18" charset="0"/>
              </a:rPr>
              <a:t>Medical Physics 21:429-433, 1994</a:t>
            </a:r>
            <a:endParaRPr lang="en-US" altLang="en-US" sz="3200" b="1" dirty="0">
              <a:solidFill>
                <a:srgbClr val="FF0000"/>
              </a:solidFill>
              <a:latin typeface="Arial" panose="020B0604020202020204" pitchFamily="34" charset="0"/>
              <a:ea typeface="+mn-ea"/>
              <a:cs typeface="Times New Roman" pitchFamily="18" charset="0"/>
            </a:endParaRPr>
          </a:p>
        </p:txBody>
      </p:sp>
      <p:pic>
        <p:nvPicPr>
          <p:cNvPr id="5" name="Picture 12" descr="http://www.magic-emoji.com/emoji/images/83_emoji_iphone_black_diamond_sui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49201" y="4013227"/>
            <a:ext cx="2046695" cy="2046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1107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Spiral Multi-slice/Cone-beam CT</a:t>
            </a:r>
          </a:p>
        </p:txBody>
      </p:sp>
      <p:sp>
        <p:nvSpPr>
          <p:cNvPr id="7" name="Rectangle 3"/>
          <p:cNvSpPr>
            <a:spLocks noChangeArrowheads="1"/>
          </p:cNvSpPr>
          <p:nvPr/>
        </p:nvSpPr>
        <p:spPr bwMode="auto">
          <a:xfrm>
            <a:off x="99816" y="5317304"/>
            <a:ext cx="8431257" cy="938719"/>
          </a:xfrm>
          <a:prstGeom prst="rect">
            <a:avLst/>
          </a:prstGeom>
          <a:noFill/>
          <a:ln w="12700">
            <a:noFill/>
            <a:miter lim="800000"/>
            <a:headEnd/>
            <a:tailEnd/>
          </a:ln>
        </p:spPr>
        <p:txBody>
          <a:bodyPr wrap="square" lIns="0" tIns="0" rIns="0" bIns="0">
            <a:spAutoFit/>
          </a:bodyPr>
          <a:lstStyle/>
          <a:p>
            <a:pPr marL="914400" indent="-914400" defTabSz="869950" eaLnBrk="1" hangingPunct="1">
              <a:spcAft>
                <a:spcPts val="600"/>
              </a:spcAft>
              <a:defRPr/>
            </a:pPr>
            <a:r>
              <a:rPr lang="en-US" altLang="zh-CN" sz="1400" b="1" i="1" dirty="0">
                <a:solidFill>
                  <a:srgbClr val="000000"/>
                </a:solidFill>
                <a:latin typeface="Arial"/>
                <a:ea typeface="ＭＳ Ｐゴシック"/>
                <a:cs typeface="Times New Roman" pitchFamily="18" charset="0"/>
              </a:rPr>
              <a:t>Wang, G, Lin, TH, Cheng PC, Shinozaki DM, Kim HG: Scanning cone-beam reconstruction algorithms for x-ray microtomography.  Proc. SPIE 1556:99-112, July 1991</a:t>
            </a:r>
          </a:p>
          <a:p>
            <a:pPr marL="914400" indent="-914400" defTabSz="869950" eaLnBrk="1" hangingPunct="1">
              <a:spcAft>
                <a:spcPts val="600"/>
              </a:spcAft>
              <a:defRPr/>
            </a:pPr>
            <a:r>
              <a:rPr lang="en-US" altLang="zh-CN" sz="1400" b="1" i="1" dirty="0">
                <a:solidFill>
                  <a:srgbClr val="000000"/>
                </a:solidFill>
                <a:latin typeface="Arial"/>
                <a:ea typeface="ＭＳ Ｐゴシック"/>
                <a:cs typeface="Times New Roman" pitchFamily="18" charset="0"/>
              </a:rPr>
              <a:t>Wang G, Lin TH, Cheng PC, Shinozaki DM: A general cone-beam reconstruction algorithm. IEEE Trans. on Med. Imaging 12:486-496, 1993 </a:t>
            </a:r>
          </a:p>
        </p:txBody>
      </p:sp>
      <p:pic>
        <p:nvPicPr>
          <p:cNvPr id="12290" name="Picture 2" descr="C:\Users\wangg\Desktop\PennState\Web\SCBCT.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816" y="1637024"/>
            <a:ext cx="4900815" cy="32638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5033976" y="1825217"/>
            <a:ext cx="2702329" cy="3120807"/>
            <a:chOff x="5283405" y="1439271"/>
            <a:chExt cx="3136900" cy="3622675"/>
          </a:xfrm>
        </p:grpSpPr>
        <p:sp>
          <p:nvSpPr>
            <p:cNvPr id="137" name="Freeform 4"/>
            <p:cNvSpPr>
              <a:spLocks/>
            </p:cNvSpPr>
            <p:nvPr/>
          </p:nvSpPr>
          <p:spPr bwMode="auto">
            <a:xfrm>
              <a:off x="6543880" y="1739309"/>
              <a:ext cx="1662113" cy="1125538"/>
            </a:xfrm>
            <a:custGeom>
              <a:avLst/>
              <a:gdLst>
                <a:gd name="T0" fmla="*/ 1253 w 1040"/>
                <a:gd name="T1" fmla="*/ 0 h 724"/>
                <a:gd name="T2" fmla="*/ 0 w 1040"/>
                <a:gd name="T3" fmla="*/ 98 h 724"/>
                <a:gd name="T4" fmla="*/ 1216 w 1040"/>
                <a:gd name="T5" fmla="*/ 402 h 724"/>
                <a:gd name="T6" fmla="*/ 0 60000 65536"/>
                <a:gd name="T7" fmla="*/ 0 60000 65536"/>
                <a:gd name="T8" fmla="*/ 0 60000 65536"/>
                <a:gd name="T9" fmla="*/ 0 w 1040"/>
                <a:gd name="T10" fmla="*/ 0 h 724"/>
                <a:gd name="T11" fmla="*/ 1040 w 1040"/>
                <a:gd name="T12" fmla="*/ 724 h 724"/>
              </a:gdLst>
              <a:ahLst/>
              <a:cxnLst>
                <a:cxn ang="T6">
                  <a:pos x="T0" y="T1"/>
                </a:cxn>
                <a:cxn ang="T7">
                  <a:pos x="T2" y="T3"/>
                </a:cxn>
                <a:cxn ang="T8">
                  <a:pos x="T4" y="T5"/>
                </a:cxn>
              </a:cxnLst>
              <a:rect l="T9" t="T10" r="T11" b="T12"/>
              <a:pathLst>
                <a:path w="1040" h="724">
                  <a:moveTo>
                    <a:pt x="1040" y="0"/>
                  </a:moveTo>
                  <a:lnTo>
                    <a:pt x="0" y="172"/>
                  </a:lnTo>
                  <a:lnTo>
                    <a:pt x="1008" y="724"/>
                  </a:lnTo>
                </a:path>
              </a:pathLst>
            </a:custGeom>
            <a:noFill/>
            <a:ln w="28575">
              <a:solidFill>
                <a:schemeClr val="accent1"/>
              </a:solidFill>
              <a:round/>
              <a:headEnd/>
              <a:tailEnd/>
            </a:ln>
          </p:spPr>
          <p:txBody>
            <a:bodyPr/>
            <a:lstStyle/>
            <a:p>
              <a:pPr eaLnBrk="1" hangingPunct="1">
                <a:defRPr/>
              </a:pPr>
              <a:endParaRPr lang="zh-CN" altLang="en-US">
                <a:solidFill>
                  <a:srgbClr val="000000"/>
                </a:solidFill>
                <a:latin typeface="Garamond" pitchFamily="18" charset="0"/>
                <a:ea typeface="ＭＳ Ｐゴシック"/>
                <a:cs typeface="Times New Roman" pitchFamily="18" charset="0"/>
              </a:endParaRPr>
            </a:p>
          </p:txBody>
        </p:sp>
        <p:sp>
          <p:nvSpPr>
            <p:cNvPr id="138" name="Freeform 5"/>
            <p:cNvSpPr>
              <a:spLocks/>
            </p:cNvSpPr>
            <p:nvPr/>
          </p:nvSpPr>
          <p:spPr bwMode="auto">
            <a:xfrm>
              <a:off x="6110493" y="3001371"/>
              <a:ext cx="1576388" cy="1314450"/>
            </a:xfrm>
            <a:custGeom>
              <a:avLst/>
              <a:gdLst>
                <a:gd name="T0" fmla="*/ 117 w 993"/>
                <a:gd name="T1" fmla="*/ 0 h 828"/>
                <a:gd name="T2" fmla="*/ 993 w 993"/>
                <a:gd name="T3" fmla="*/ 708 h 828"/>
                <a:gd name="T4" fmla="*/ 0 w 993"/>
                <a:gd name="T5" fmla="*/ 828 h 828"/>
                <a:gd name="T6" fmla="*/ 0 60000 65536"/>
                <a:gd name="T7" fmla="*/ 0 60000 65536"/>
                <a:gd name="T8" fmla="*/ 0 60000 65536"/>
                <a:gd name="T9" fmla="*/ 0 w 993"/>
                <a:gd name="T10" fmla="*/ 0 h 828"/>
                <a:gd name="T11" fmla="*/ 993 w 993"/>
                <a:gd name="T12" fmla="*/ 828 h 828"/>
              </a:gdLst>
              <a:ahLst/>
              <a:cxnLst>
                <a:cxn ang="T6">
                  <a:pos x="T0" y="T1"/>
                </a:cxn>
                <a:cxn ang="T7">
                  <a:pos x="T2" y="T3"/>
                </a:cxn>
                <a:cxn ang="T8">
                  <a:pos x="T4" y="T5"/>
                </a:cxn>
              </a:cxnLst>
              <a:rect l="T9" t="T10" r="T11" b="T12"/>
              <a:pathLst>
                <a:path w="993" h="828">
                  <a:moveTo>
                    <a:pt x="117" y="0"/>
                  </a:moveTo>
                  <a:lnTo>
                    <a:pt x="993" y="708"/>
                  </a:lnTo>
                  <a:lnTo>
                    <a:pt x="0" y="828"/>
                  </a:lnTo>
                </a:path>
              </a:pathLst>
            </a:custGeom>
            <a:solidFill>
              <a:srgbClr val="FF9999">
                <a:alpha val="50195"/>
              </a:srgbClr>
            </a:solidFill>
            <a:ln w="50800">
              <a:noFill/>
              <a:round/>
              <a:headEnd/>
              <a:tailEnd/>
            </a:ln>
          </p:spPr>
          <p:txBody>
            <a:bodyPr/>
            <a:lstStyle/>
            <a:p>
              <a:pPr eaLnBrk="1" hangingPunct="1">
                <a:defRPr/>
              </a:pPr>
              <a:endParaRPr lang="zh-CN" altLang="en-US">
                <a:solidFill>
                  <a:srgbClr val="000000"/>
                </a:solidFill>
                <a:latin typeface="Garamond" pitchFamily="18" charset="0"/>
                <a:ea typeface="ＭＳ Ｐゴシック"/>
                <a:cs typeface="Times New Roman" pitchFamily="18" charset="0"/>
              </a:endParaRPr>
            </a:p>
          </p:txBody>
        </p:sp>
        <p:sp>
          <p:nvSpPr>
            <p:cNvPr id="139" name="Freeform 6"/>
            <p:cNvSpPr>
              <a:spLocks/>
            </p:cNvSpPr>
            <p:nvPr/>
          </p:nvSpPr>
          <p:spPr bwMode="auto">
            <a:xfrm>
              <a:off x="6586743" y="1744071"/>
              <a:ext cx="1628775" cy="1104900"/>
            </a:xfrm>
            <a:custGeom>
              <a:avLst/>
              <a:gdLst>
                <a:gd name="T0" fmla="*/ 981 w 1026"/>
                <a:gd name="T1" fmla="*/ 696 h 696"/>
                <a:gd name="T2" fmla="*/ 0 w 1026"/>
                <a:gd name="T3" fmla="*/ 171 h 696"/>
                <a:gd name="T4" fmla="*/ 1026 w 1026"/>
                <a:gd name="T5" fmla="*/ 0 h 696"/>
                <a:gd name="T6" fmla="*/ 0 60000 65536"/>
                <a:gd name="T7" fmla="*/ 0 60000 65536"/>
                <a:gd name="T8" fmla="*/ 0 60000 65536"/>
                <a:gd name="T9" fmla="*/ 0 w 1026"/>
                <a:gd name="T10" fmla="*/ 0 h 696"/>
                <a:gd name="T11" fmla="*/ 1026 w 1026"/>
                <a:gd name="T12" fmla="*/ 696 h 696"/>
              </a:gdLst>
              <a:ahLst/>
              <a:cxnLst>
                <a:cxn ang="T6">
                  <a:pos x="T0" y="T1"/>
                </a:cxn>
                <a:cxn ang="T7">
                  <a:pos x="T2" y="T3"/>
                </a:cxn>
                <a:cxn ang="T8">
                  <a:pos x="T4" y="T5"/>
                </a:cxn>
              </a:cxnLst>
              <a:rect l="T9" t="T10" r="T11" b="T12"/>
              <a:pathLst>
                <a:path w="1026" h="696">
                  <a:moveTo>
                    <a:pt x="981" y="696"/>
                  </a:moveTo>
                  <a:lnTo>
                    <a:pt x="0" y="171"/>
                  </a:lnTo>
                  <a:lnTo>
                    <a:pt x="1026" y="0"/>
                  </a:lnTo>
                </a:path>
              </a:pathLst>
            </a:custGeom>
            <a:solidFill>
              <a:srgbClr val="FFCCFF">
                <a:alpha val="50195"/>
              </a:srgbClr>
            </a:solidFill>
            <a:ln w="50800">
              <a:noFill/>
              <a:round/>
              <a:headEnd/>
              <a:tailEnd/>
            </a:ln>
          </p:spPr>
          <p:txBody>
            <a:bodyPr/>
            <a:lstStyle/>
            <a:p>
              <a:pPr eaLnBrk="1" hangingPunct="1">
                <a:defRPr/>
              </a:pPr>
              <a:endParaRPr lang="zh-CN" altLang="en-US">
                <a:solidFill>
                  <a:srgbClr val="000000"/>
                </a:solidFill>
                <a:latin typeface="Garamond" pitchFamily="18" charset="0"/>
                <a:ea typeface="ＭＳ Ｐゴシック"/>
                <a:cs typeface="Times New Roman" pitchFamily="18" charset="0"/>
              </a:endParaRPr>
            </a:p>
          </p:txBody>
        </p:sp>
        <p:sp>
          <p:nvSpPr>
            <p:cNvPr id="140" name="Freeform 7"/>
            <p:cNvSpPr>
              <a:spLocks/>
            </p:cNvSpPr>
            <p:nvPr/>
          </p:nvSpPr>
          <p:spPr bwMode="auto">
            <a:xfrm>
              <a:off x="6304168" y="2023471"/>
              <a:ext cx="1831975" cy="971550"/>
            </a:xfrm>
            <a:custGeom>
              <a:avLst/>
              <a:gdLst>
                <a:gd name="T0" fmla="*/ 159 w 1154"/>
                <a:gd name="T1" fmla="*/ 0 h 612"/>
                <a:gd name="T2" fmla="*/ 1154 w 1154"/>
                <a:gd name="T3" fmla="*/ 529 h 612"/>
                <a:gd name="T4" fmla="*/ 0 w 1154"/>
                <a:gd name="T5" fmla="*/ 612 h 612"/>
                <a:gd name="T6" fmla="*/ 0 60000 65536"/>
                <a:gd name="T7" fmla="*/ 0 60000 65536"/>
                <a:gd name="T8" fmla="*/ 0 60000 65536"/>
                <a:gd name="T9" fmla="*/ 0 w 1154"/>
                <a:gd name="T10" fmla="*/ 0 h 612"/>
                <a:gd name="T11" fmla="*/ 1154 w 1154"/>
                <a:gd name="T12" fmla="*/ 612 h 612"/>
              </a:gdLst>
              <a:ahLst/>
              <a:cxnLst>
                <a:cxn ang="T6">
                  <a:pos x="T0" y="T1"/>
                </a:cxn>
                <a:cxn ang="T7">
                  <a:pos x="T2" y="T3"/>
                </a:cxn>
                <a:cxn ang="T8">
                  <a:pos x="T4" y="T5"/>
                </a:cxn>
              </a:cxnLst>
              <a:rect l="T9" t="T10" r="T11" b="T12"/>
              <a:pathLst>
                <a:path w="1154" h="612">
                  <a:moveTo>
                    <a:pt x="159" y="0"/>
                  </a:moveTo>
                  <a:lnTo>
                    <a:pt x="1154" y="529"/>
                  </a:lnTo>
                  <a:lnTo>
                    <a:pt x="0" y="612"/>
                  </a:lnTo>
                </a:path>
              </a:pathLst>
            </a:custGeom>
            <a:solidFill>
              <a:srgbClr val="FF9999">
                <a:alpha val="50195"/>
              </a:srgbClr>
            </a:solidFill>
            <a:ln w="28575">
              <a:noFill/>
              <a:round/>
              <a:headEnd/>
              <a:tailEnd/>
            </a:ln>
          </p:spPr>
          <p:txBody>
            <a:bodyPr/>
            <a:lstStyle/>
            <a:p>
              <a:pPr eaLnBrk="1" hangingPunct="1">
                <a:defRPr/>
              </a:pPr>
              <a:endParaRPr lang="zh-CN" altLang="en-US">
                <a:solidFill>
                  <a:srgbClr val="000000"/>
                </a:solidFill>
                <a:latin typeface="Garamond" pitchFamily="18" charset="0"/>
                <a:ea typeface="ＭＳ Ｐゴシック"/>
                <a:cs typeface="Times New Roman" pitchFamily="18" charset="0"/>
              </a:endParaRPr>
            </a:p>
          </p:txBody>
        </p:sp>
        <p:sp>
          <p:nvSpPr>
            <p:cNvPr id="141" name="AutoShape 8"/>
            <p:cNvSpPr>
              <a:spLocks noChangeArrowheads="1"/>
            </p:cNvSpPr>
            <p:nvPr/>
          </p:nvSpPr>
          <p:spPr bwMode="auto">
            <a:xfrm>
              <a:off x="6667705" y="1629771"/>
              <a:ext cx="1092200" cy="2943225"/>
            </a:xfrm>
            <a:prstGeom prst="can">
              <a:avLst>
                <a:gd name="adj" fmla="val 67369"/>
              </a:avLst>
            </a:prstGeom>
            <a:noFill/>
            <a:ln w="28575">
              <a:solidFill>
                <a:srgbClr val="0033CC"/>
              </a:solidFill>
              <a:round/>
              <a:headEnd/>
              <a:tailEnd/>
            </a:ln>
          </p:spPr>
          <p:txBody>
            <a:bodyPr wrap="none" anchor="ctr"/>
            <a:lstStyle/>
            <a:p>
              <a:pPr eaLnBrk="1" hangingPunct="1">
                <a:defRPr/>
              </a:pPr>
              <a:endParaRPr lang="zh-CN" altLang="en-US">
                <a:solidFill>
                  <a:srgbClr val="000000"/>
                </a:solidFill>
                <a:latin typeface="Garamond" pitchFamily="18" charset="0"/>
                <a:ea typeface="ＭＳ Ｐゴシック"/>
                <a:cs typeface="Times New Roman" pitchFamily="18" charset="0"/>
              </a:endParaRPr>
            </a:p>
          </p:txBody>
        </p:sp>
        <p:sp>
          <p:nvSpPr>
            <p:cNvPr id="142" name="Freeform 9"/>
            <p:cNvSpPr>
              <a:spLocks/>
            </p:cNvSpPr>
            <p:nvPr/>
          </p:nvSpPr>
          <p:spPr bwMode="auto">
            <a:xfrm>
              <a:off x="6575630" y="1972671"/>
              <a:ext cx="1663700" cy="892175"/>
            </a:xfrm>
            <a:custGeom>
              <a:avLst/>
              <a:gdLst>
                <a:gd name="T0" fmla="*/ 0 w 1048"/>
                <a:gd name="T1" fmla="*/ 30 h 562"/>
                <a:gd name="T2" fmla="*/ 40 w 1048"/>
                <a:gd name="T3" fmla="*/ 22 h 562"/>
                <a:gd name="T4" fmla="*/ 208 w 1048"/>
                <a:gd name="T5" fmla="*/ 10 h 562"/>
                <a:gd name="T6" fmla="*/ 640 w 1048"/>
                <a:gd name="T7" fmla="*/ 82 h 562"/>
                <a:gd name="T8" fmla="*/ 928 w 1048"/>
                <a:gd name="T9" fmla="*/ 230 h 562"/>
                <a:gd name="T10" fmla="*/ 1036 w 1048"/>
                <a:gd name="T11" fmla="*/ 390 h 562"/>
                <a:gd name="T12" fmla="*/ 1000 w 1048"/>
                <a:gd name="T13" fmla="*/ 562 h 562"/>
                <a:gd name="T14" fmla="*/ 0 60000 65536"/>
                <a:gd name="T15" fmla="*/ 0 60000 65536"/>
                <a:gd name="T16" fmla="*/ 0 60000 65536"/>
                <a:gd name="T17" fmla="*/ 0 60000 65536"/>
                <a:gd name="T18" fmla="*/ 0 60000 65536"/>
                <a:gd name="T19" fmla="*/ 0 60000 65536"/>
                <a:gd name="T20" fmla="*/ 0 60000 65536"/>
                <a:gd name="T21" fmla="*/ 0 w 1048"/>
                <a:gd name="T22" fmla="*/ 0 h 562"/>
                <a:gd name="T23" fmla="*/ 1048 w 1048"/>
                <a:gd name="T24" fmla="*/ 562 h 5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8" h="562">
                  <a:moveTo>
                    <a:pt x="0" y="30"/>
                  </a:moveTo>
                  <a:cubicBezTo>
                    <a:pt x="2" y="27"/>
                    <a:pt x="5" y="25"/>
                    <a:pt x="40" y="22"/>
                  </a:cubicBezTo>
                  <a:cubicBezTo>
                    <a:pt x="75" y="19"/>
                    <a:pt x="108" y="0"/>
                    <a:pt x="208" y="10"/>
                  </a:cubicBezTo>
                  <a:cubicBezTo>
                    <a:pt x="308" y="20"/>
                    <a:pt x="520" y="45"/>
                    <a:pt x="640" y="82"/>
                  </a:cubicBezTo>
                  <a:cubicBezTo>
                    <a:pt x="760" y="119"/>
                    <a:pt x="862" y="179"/>
                    <a:pt x="928" y="230"/>
                  </a:cubicBezTo>
                  <a:cubicBezTo>
                    <a:pt x="994" y="281"/>
                    <a:pt x="1024" y="335"/>
                    <a:pt x="1036" y="390"/>
                  </a:cubicBezTo>
                  <a:cubicBezTo>
                    <a:pt x="1048" y="445"/>
                    <a:pt x="1024" y="503"/>
                    <a:pt x="1000" y="562"/>
                  </a:cubicBezTo>
                </a:path>
              </a:pathLst>
            </a:custGeom>
            <a:noFill/>
            <a:ln w="28575">
              <a:solidFill>
                <a:srgbClr val="FF9900"/>
              </a:solidFill>
              <a:round/>
              <a:headEnd/>
              <a:tailEnd/>
            </a:ln>
          </p:spPr>
          <p:txBody>
            <a:bodyPr/>
            <a:lstStyle/>
            <a:p>
              <a:pPr eaLnBrk="1" hangingPunct="1">
                <a:defRPr/>
              </a:pPr>
              <a:endParaRPr lang="zh-CN" altLang="en-US">
                <a:solidFill>
                  <a:srgbClr val="000000"/>
                </a:solidFill>
                <a:latin typeface="Garamond" pitchFamily="18" charset="0"/>
                <a:ea typeface="ＭＳ Ｐゴシック"/>
                <a:cs typeface="Times New Roman" pitchFamily="18" charset="0"/>
              </a:endParaRPr>
            </a:p>
          </p:txBody>
        </p:sp>
        <p:sp>
          <p:nvSpPr>
            <p:cNvPr id="143" name="Freeform 10"/>
            <p:cNvSpPr>
              <a:spLocks/>
            </p:cNvSpPr>
            <p:nvPr/>
          </p:nvSpPr>
          <p:spPr bwMode="auto">
            <a:xfrm>
              <a:off x="6308930" y="2852146"/>
              <a:ext cx="1916113" cy="1244600"/>
            </a:xfrm>
            <a:custGeom>
              <a:avLst/>
              <a:gdLst>
                <a:gd name="T0" fmla="*/ 0 w 1203"/>
                <a:gd name="T1" fmla="*/ 86 h 786"/>
                <a:gd name="T2" fmla="*/ 260 w 1203"/>
                <a:gd name="T3" fmla="*/ 18 h 786"/>
                <a:gd name="T4" fmla="*/ 620 w 1203"/>
                <a:gd name="T5" fmla="*/ 18 h 786"/>
                <a:gd name="T6" fmla="*/ 996 w 1203"/>
                <a:gd name="T7" fmla="*/ 126 h 786"/>
                <a:gd name="T8" fmla="*/ 1272 w 1203"/>
                <a:gd name="T9" fmla="*/ 290 h 786"/>
                <a:gd name="T10" fmla="*/ 1284 w 1203"/>
                <a:gd name="T11" fmla="*/ 498 h 786"/>
                <a:gd name="T12" fmla="*/ 1099 w 1203"/>
                <a:gd name="T13" fmla="*/ 658 h 786"/>
                <a:gd name="T14" fmla="*/ 948 w 1203"/>
                <a:gd name="T15" fmla="*/ 730 h 786"/>
                <a:gd name="T16" fmla="*/ 0 60000 65536"/>
                <a:gd name="T17" fmla="*/ 0 60000 65536"/>
                <a:gd name="T18" fmla="*/ 0 60000 65536"/>
                <a:gd name="T19" fmla="*/ 0 60000 65536"/>
                <a:gd name="T20" fmla="*/ 0 60000 65536"/>
                <a:gd name="T21" fmla="*/ 0 60000 65536"/>
                <a:gd name="T22" fmla="*/ 0 60000 65536"/>
                <a:gd name="T23" fmla="*/ 0 60000 65536"/>
                <a:gd name="T24" fmla="*/ 0 w 1203"/>
                <a:gd name="T25" fmla="*/ 0 h 786"/>
                <a:gd name="T26" fmla="*/ 1203 w 1203"/>
                <a:gd name="T27" fmla="*/ 786 h 7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03" h="786">
                  <a:moveTo>
                    <a:pt x="0" y="86"/>
                  </a:moveTo>
                  <a:cubicBezTo>
                    <a:pt x="69" y="57"/>
                    <a:pt x="138" y="29"/>
                    <a:pt x="232" y="18"/>
                  </a:cubicBezTo>
                  <a:cubicBezTo>
                    <a:pt x="326" y="7"/>
                    <a:pt x="451" y="0"/>
                    <a:pt x="564" y="18"/>
                  </a:cubicBezTo>
                  <a:cubicBezTo>
                    <a:pt x="677" y="36"/>
                    <a:pt x="813" y="76"/>
                    <a:pt x="912" y="126"/>
                  </a:cubicBezTo>
                  <a:cubicBezTo>
                    <a:pt x="1011" y="176"/>
                    <a:pt x="1117" y="251"/>
                    <a:pt x="1160" y="318"/>
                  </a:cubicBezTo>
                  <a:cubicBezTo>
                    <a:pt x="1203" y="385"/>
                    <a:pt x="1198" y="460"/>
                    <a:pt x="1172" y="526"/>
                  </a:cubicBezTo>
                  <a:cubicBezTo>
                    <a:pt x="1146" y="592"/>
                    <a:pt x="1055" y="671"/>
                    <a:pt x="1004" y="714"/>
                  </a:cubicBezTo>
                  <a:cubicBezTo>
                    <a:pt x="953" y="757"/>
                    <a:pt x="908" y="771"/>
                    <a:pt x="864" y="786"/>
                  </a:cubicBezTo>
                </a:path>
              </a:pathLst>
            </a:custGeom>
            <a:noFill/>
            <a:ln w="28575">
              <a:solidFill>
                <a:srgbClr val="FF9900"/>
              </a:solidFill>
              <a:round/>
              <a:headEnd/>
              <a:tailEnd/>
            </a:ln>
          </p:spPr>
          <p:txBody>
            <a:bodyPr/>
            <a:lstStyle/>
            <a:p>
              <a:pPr eaLnBrk="1" hangingPunct="1">
                <a:defRPr/>
              </a:pPr>
              <a:endParaRPr lang="zh-CN" altLang="en-US">
                <a:solidFill>
                  <a:srgbClr val="000000"/>
                </a:solidFill>
                <a:latin typeface="Garamond" pitchFamily="18" charset="0"/>
                <a:ea typeface="ＭＳ Ｐゴシック"/>
                <a:cs typeface="Times New Roman" pitchFamily="18" charset="0"/>
              </a:endParaRPr>
            </a:p>
          </p:txBody>
        </p:sp>
        <p:sp>
          <p:nvSpPr>
            <p:cNvPr id="144" name="Line 11"/>
            <p:cNvSpPr>
              <a:spLocks noChangeShapeType="1"/>
            </p:cNvSpPr>
            <p:nvPr/>
          </p:nvSpPr>
          <p:spPr bwMode="auto">
            <a:xfrm flipV="1">
              <a:off x="5492955" y="1534521"/>
              <a:ext cx="1588" cy="3095625"/>
            </a:xfrm>
            <a:prstGeom prst="line">
              <a:avLst/>
            </a:prstGeom>
            <a:noFill/>
            <a:ln w="28575">
              <a:solidFill>
                <a:srgbClr val="0033CC"/>
              </a:solidFill>
              <a:round/>
              <a:headEnd/>
              <a:tailEnd type="triangle" w="med" len="med"/>
            </a:ln>
          </p:spPr>
          <p:txBody>
            <a:bodyPr/>
            <a:lstStyle/>
            <a:p>
              <a:pPr eaLnBrk="1" hangingPunct="1">
                <a:defRPr/>
              </a:pPr>
              <a:endParaRPr lang="en-US">
                <a:solidFill>
                  <a:srgbClr val="000000"/>
                </a:solidFill>
                <a:latin typeface="Garamond" pitchFamily="18" charset="0"/>
                <a:ea typeface="ＭＳ Ｐゴシック"/>
                <a:cs typeface="Times New Roman" pitchFamily="18" charset="0"/>
              </a:endParaRPr>
            </a:p>
          </p:txBody>
        </p:sp>
        <p:sp>
          <p:nvSpPr>
            <p:cNvPr id="145" name="Line 12"/>
            <p:cNvSpPr>
              <a:spLocks noChangeShapeType="1"/>
            </p:cNvSpPr>
            <p:nvPr/>
          </p:nvSpPr>
          <p:spPr bwMode="auto">
            <a:xfrm>
              <a:off x="5283405" y="4566646"/>
              <a:ext cx="1689100" cy="495300"/>
            </a:xfrm>
            <a:prstGeom prst="line">
              <a:avLst/>
            </a:prstGeom>
            <a:noFill/>
            <a:ln w="28575">
              <a:solidFill>
                <a:srgbClr val="0033CC"/>
              </a:solidFill>
              <a:round/>
              <a:headEnd/>
              <a:tailEnd type="triangle" w="med" len="med"/>
            </a:ln>
          </p:spPr>
          <p:txBody>
            <a:bodyPr/>
            <a:lstStyle/>
            <a:p>
              <a:pPr eaLnBrk="1" hangingPunct="1">
                <a:defRPr/>
              </a:pPr>
              <a:endParaRPr lang="en-US">
                <a:solidFill>
                  <a:srgbClr val="000000"/>
                </a:solidFill>
                <a:latin typeface="Garamond" pitchFamily="18" charset="0"/>
                <a:ea typeface="ＭＳ Ｐゴシック"/>
                <a:cs typeface="Times New Roman" pitchFamily="18" charset="0"/>
              </a:endParaRPr>
            </a:p>
          </p:txBody>
        </p:sp>
        <p:sp>
          <p:nvSpPr>
            <p:cNvPr id="146" name="Line 13"/>
            <p:cNvSpPr>
              <a:spLocks noChangeShapeType="1"/>
            </p:cNvSpPr>
            <p:nvPr/>
          </p:nvSpPr>
          <p:spPr bwMode="auto">
            <a:xfrm flipV="1">
              <a:off x="5321505" y="3931646"/>
              <a:ext cx="1231900" cy="812800"/>
            </a:xfrm>
            <a:prstGeom prst="line">
              <a:avLst/>
            </a:prstGeom>
            <a:noFill/>
            <a:ln w="28575">
              <a:solidFill>
                <a:srgbClr val="0033CC"/>
              </a:solidFill>
              <a:round/>
              <a:headEnd/>
              <a:tailEnd type="triangle" w="med" len="med"/>
            </a:ln>
          </p:spPr>
          <p:txBody>
            <a:bodyPr/>
            <a:lstStyle/>
            <a:p>
              <a:pPr eaLnBrk="1" hangingPunct="1">
                <a:defRPr/>
              </a:pPr>
              <a:endParaRPr lang="en-US">
                <a:solidFill>
                  <a:srgbClr val="000000"/>
                </a:solidFill>
                <a:latin typeface="Garamond" pitchFamily="18" charset="0"/>
                <a:ea typeface="ＭＳ Ｐゴシック"/>
                <a:cs typeface="Times New Roman" pitchFamily="18" charset="0"/>
              </a:endParaRPr>
            </a:p>
          </p:txBody>
        </p:sp>
        <p:sp>
          <p:nvSpPr>
            <p:cNvPr id="147" name="Freeform 14"/>
            <p:cNvSpPr>
              <a:spLocks/>
            </p:cNvSpPr>
            <p:nvPr/>
          </p:nvSpPr>
          <p:spPr bwMode="auto">
            <a:xfrm>
              <a:off x="6308930" y="2866434"/>
              <a:ext cx="1841500" cy="1238250"/>
            </a:xfrm>
            <a:custGeom>
              <a:avLst/>
              <a:gdLst>
                <a:gd name="T0" fmla="*/ 864 w 1160"/>
                <a:gd name="T1" fmla="*/ 780 h 780"/>
                <a:gd name="T2" fmla="*/ 0 w 1160"/>
                <a:gd name="T3" fmla="*/ 84 h 780"/>
                <a:gd name="T4" fmla="*/ 1160 w 1160"/>
                <a:gd name="T5" fmla="*/ 0 h 780"/>
                <a:gd name="T6" fmla="*/ 0 60000 65536"/>
                <a:gd name="T7" fmla="*/ 0 60000 65536"/>
                <a:gd name="T8" fmla="*/ 0 60000 65536"/>
                <a:gd name="T9" fmla="*/ 0 w 1160"/>
                <a:gd name="T10" fmla="*/ 0 h 780"/>
                <a:gd name="T11" fmla="*/ 1160 w 1160"/>
                <a:gd name="T12" fmla="*/ 780 h 780"/>
              </a:gdLst>
              <a:ahLst/>
              <a:cxnLst>
                <a:cxn ang="T6">
                  <a:pos x="T0" y="T1"/>
                </a:cxn>
                <a:cxn ang="T7">
                  <a:pos x="T2" y="T3"/>
                </a:cxn>
                <a:cxn ang="T8">
                  <a:pos x="T4" y="T5"/>
                </a:cxn>
              </a:cxnLst>
              <a:rect l="T9" t="T10" r="T11" b="T12"/>
              <a:pathLst>
                <a:path w="1160" h="780">
                  <a:moveTo>
                    <a:pt x="864" y="780"/>
                  </a:moveTo>
                  <a:lnTo>
                    <a:pt x="0" y="84"/>
                  </a:lnTo>
                  <a:lnTo>
                    <a:pt x="1160" y="0"/>
                  </a:lnTo>
                </a:path>
              </a:pathLst>
            </a:custGeom>
            <a:solidFill>
              <a:srgbClr val="FFCCFF">
                <a:alpha val="50195"/>
              </a:srgbClr>
            </a:solidFill>
            <a:ln w="28575">
              <a:solidFill>
                <a:schemeClr val="accent1"/>
              </a:solidFill>
              <a:round/>
              <a:headEnd/>
              <a:tailEnd/>
            </a:ln>
          </p:spPr>
          <p:txBody>
            <a:bodyPr/>
            <a:lstStyle/>
            <a:p>
              <a:pPr eaLnBrk="1" hangingPunct="1">
                <a:defRPr/>
              </a:pPr>
              <a:endParaRPr lang="zh-CN" altLang="en-US">
                <a:solidFill>
                  <a:srgbClr val="000000"/>
                </a:solidFill>
                <a:latin typeface="Garamond" pitchFamily="18" charset="0"/>
                <a:ea typeface="ＭＳ Ｐゴシック"/>
                <a:cs typeface="Times New Roman" pitchFamily="18" charset="0"/>
              </a:endParaRPr>
            </a:p>
          </p:txBody>
        </p:sp>
        <p:sp>
          <p:nvSpPr>
            <p:cNvPr id="148" name="Arc 15"/>
            <p:cNvSpPr>
              <a:spLocks/>
            </p:cNvSpPr>
            <p:nvPr/>
          </p:nvSpPr>
          <p:spPr bwMode="auto">
            <a:xfrm>
              <a:off x="6999493" y="1745659"/>
              <a:ext cx="1227138" cy="646113"/>
            </a:xfrm>
            <a:custGeom>
              <a:avLst/>
              <a:gdLst>
                <a:gd name="T0" fmla="*/ 0 w 21600"/>
                <a:gd name="T1" fmla="*/ 0 h 25852"/>
                <a:gd name="T2" fmla="*/ 0 w 21600"/>
                <a:gd name="T3" fmla="*/ 0 h 25852"/>
                <a:gd name="T4" fmla="*/ 0 w 21600"/>
                <a:gd name="T5" fmla="*/ 0 h 25852"/>
                <a:gd name="T6" fmla="*/ 0 60000 65536"/>
                <a:gd name="T7" fmla="*/ 0 60000 65536"/>
                <a:gd name="T8" fmla="*/ 0 60000 65536"/>
                <a:gd name="T9" fmla="*/ 0 w 21600"/>
                <a:gd name="T10" fmla="*/ 0 h 25852"/>
                <a:gd name="T11" fmla="*/ 21600 w 21600"/>
                <a:gd name="T12" fmla="*/ 25852 h 25852"/>
              </a:gdLst>
              <a:ahLst/>
              <a:cxnLst>
                <a:cxn ang="T6">
                  <a:pos x="T0" y="T1"/>
                </a:cxn>
                <a:cxn ang="T7">
                  <a:pos x="T2" y="T3"/>
                </a:cxn>
                <a:cxn ang="T8">
                  <a:pos x="T4" y="T5"/>
                </a:cxn>
              </a:cxnLst>
              <a:rect l="T9" t="T10" r="T11" b="T12"/>
              <a:pathLst>
                <a:path w="21600" h="25852" fill="none" extrusionOk="0">
                  <a:moveTo>
                    <a:pt x="21113" y="0"/>
                  </a:moveTo>
                  <a:cubicBezTo>
                    <a:pt x="21437" y="1497"/>
                    <a:pt x="21600" y="3025"/>
                    <a:pt x="21600" y="4557"/>
                  </a:cubicBezTo>
                  <a:cubicBezTo>
                    <a:pt x="21600" y="15090"/>
                    <a:pt x="14002" y="24087"/>
                    <a:pt x="3617" y="25851"/>
                  </a:cubicBezTo>
                </a:path>
                <a:path w="21600" h="25852" stroke="0" extrusionOk="0">
                  <a:moveTo>
                    <a:pt x="21113" y="0"/>
                  </a:moveTo>
                  <a:cubicBezTo>
                    <a:pt x="21437" y="1497"/>
                    <a:pt x="21600" y="3025"/>
                    <a:pt x="21600" y="4557"/>
                  </a:cubicBezTo>
                  <a:cubicBezTo>
                    <a:pt x="21600" y="15090"/>
                    <a:pt x="14002" y="24087"/>
                    <a:pt x="3617" y="25851"/>
                  </a:cubicBezTo>
                  <a:lnTo>
                    <a:pt x="0" y="4557"/>
                  </a:lnTo>
                  <a:close/>
                </a:path>
              </a:pathLst>
            </a:custGeom>
            <a:noFill/>
            <a:ln w="28575">
              <a:solidFill>
                <a:srgbClr val="FF0000"/>
              </a:solidFill>
              <a:round/>
              <a:headEnd/>
              <a:tailEnd/>
            </a:ln>
          </p:spPr>
          <p:txBody>
            <a:bodyPr wrap="none" anchor="ctr"/>
            <a:lstStyle/>
            <a:p>
              <a:pPr eaLnBrk="1" hangingPunct="1">
                <a:defRPr/>
              </a:pPr>
              <a:endParaRPr lang="zh-CN" altLang="en-US">
                <a:solidFill>
                  <a:srgbClr val="000000"/>
                </a:solidFill>
                <a:latin typeface="Garamond" pitchFamily="18" charset="0"/>
                <a:ea typeface="ＭＳ Ｐゴシック"/>
                <a:cs typeface="Times New Roman" pitchFamily="18" charset="0"/>
              </a:endParaRPr>
            </a:p>
          </p:txBody>
        </p:sp>
        <p:sp>
          <p:nvSpPr>
            <p:cNvPr id="149" name="Arc 16"/>
            <p:cNvSpPr>
              <a:spLocks/>
            </p:cNvSpPr>
            <p:nvPr/>
          </p:nvSpPr>
          <p:spPr bwMode="auto">
            <a:xfrm>
              <a:off x="6189868" y="2010771"/>
              <a:ext cx="1103313" cy="377825"/>
            </a:xfrm>
            <a:custGeom>
              <a:avLst/>
              <a:gdLst>
                <a:gd name="T0" fmla="*/ 0 w 21600"/>
                <a:gd name="T1" fmla="*/ 0 h 37366"/>
                <a:gd name="T2" fmla="*/ 0 w 21600"/>
                <a:gd name="T3" fmla="*/ 0 h 37366"/>
                <a:gd name="T4" fmla="*/ 0 w 21600"/>
                <a:gd name="T5" fmla="*/ 0 h 37366"/>
                <a:gd name="T6" fmla="*/ 0 60000 65536"/>
                <a:gd name="T7" fmla="*/ 0 60000 65536"/>
                <a:gd name="T8" fmla="*/ 0 60000 65536"/>
                <a:gd name="T9" fmla="*/ 0 w 21600"/>
                <a:gd name="T10" fmla="*/ 0 h 37366"/>
                <a:gd name="T11" fmla="*/ 21600 w 21600"/>
                <a:gd name="T12" fmla="*/ 37366 h 37366"/>
              </a:gdLst>
              <a:ahLst/>
              <a:cxnLst>
                <a:cxn ang="T6">
                  <a:pos x="T0" y="T1"/>
                </a:cxn>
                <a:cxn ang="T7">
                  <a:pos x="T2" y="T3"/>
                </a:cxn>
                <a:cxn ang="T8">
                  <a:pos x="T4" y="T5"/>
                </a:cxn>
              </a:cxnLst>
              <a:rect l="T9" t="T10" r="T11" b="T12"/>
              <a:pathLst>
                <a:path w="21600" h="37366" fill="none" extrusionOk="0">
                  <a:moveTo>
                    <a:pt x="20002" y="37365"/>
                  </a:moveTo>
                  <a:cubicBezTo>
                    <a:pt x="8723" y="36529"/>
                    <a:pt x="0" y="27134"/>
                    <a:pt x="0" y="15825"/>
                  </a:cubicBezTo>
                  <a:cubicBezTo>
                    <a:pt x="-1" y="9820"/>
                    <a:pt x="2499" y="4087"/>
                    <a:pt x="6898" y="0"/>
                  </a:cubicBezTo>
                </a:path>
                <a:path w="21600" h="37366" stroke="0" extrusionOk="0">
                  <a:moveTo>
                    <a:pt x="20002" y="37365"/>
                  </a:moveTo>
                  <a:cubicBezTo>
                    <a:pt x="8723" y="36529"/>
                    <a:pt x="0" y="27134"/>
                    <a:pt x="0" y="15825"/>
                  </a:cubicBezTo>
                  <a:cubicBezTo>
                    <a:pt x="-1" y="9820"/>
                    <a:pt x="2499" y="4087"/>
                    <a:pt x="6898" y="0"/>
                  </a:cubicBezTo>
                  <a:lnTo>
                    <a:pt x="21600" y="15825"/>
                  </a:lnTo>
                  <a:close/>
                </a:path>
              </a:pathLst>
            </a:custGeom>
            <a:noFill/>
            <a:ln w="28575">
              <a:solidFill>
                <a:srgbClr val="FF0000"/>
              </a:solidFill>
              <a:round/>
              <a:headEnd/>
              <a:tailEnd/>
            </a:ln>
          </p:spPr>
          <p:txBody>
            <a:bodyPr wrap="none" anchor="ctr"/>
            <a:lstStyle/>
            <a:p>
              <a:pPr eaLnBrk="1" hangingPunct="1">
                <a:defRPr/>
              </a:pPr>
              <a:endParaRPr lang="zh-CN" altLang="en-US">
                <a:solidFill>
                  <a:srgbClr val="000000"/>
                </a:solidFill>
                <a:latin typeface="Garamond" pitchFamily="18" charset="0"/>
                <a:ea typeface="ＭＳ Ｐゴシック"/>
                <a:cs typeface="Times New Roman" pitchFamily="18" charset="0"/>
              </a:endParaRPr>
            </a:p>
          </p:txBody>
        </p:sp>
        <p:sp>
          <p:nvSpPr>
            <p:cNvPr id="150" name="Arc 17"/>
            <p:cNvSpPr>
              <a:spLocks/>
            </p:cNvSpPr>
            <p:nvPr/>
          </p:nvSpPr>
          <p:spPr bwMode="auto">
            <a:xfrm>
              <a:off x="6247018" y="2996609"/>
              <a:ext cx="1103313" cy="439738"/>
            </a:xfrm>
            <a:custGeom>
              <a:avLst/>
              <a:gdLst>
                <a:gd name="T0" fmla="*/ 0 w 21600"/>
                <a:gd name="T1" fmla="*/ 0 h 27955"/>
                <a:gd name="T2" fmla="*/ 0 w 21600"/>
                <a:gd name="T3" fmla="*/ 0 h 27955"/>
                <a:gd name="T4" fmla="*/ 0 w 21600"/>
                <a:gd name="T5" fmla="*/ 0 h 27955"/>
                <a:gd name="T6" fmla="*/ 0 60000 65536"/>
                <a:gd name="T7" fmla="*/ 0 60000 65536"/>
                <a:gd name="T8" fmla="*/ 0 60000 65536"/>
                <a:gd name="T9" fmla="*/ 0 w 21600"/>
                <a:gd name="T10" fmla="*/ 0 h 27955"/>
                <a:gd name="T11" fmla="*/ 21600 w 21600"/>
                <a:gd name="T12" fmla="*/ 27955 h 27955"/>
              </a:gdLst>
              <a:ahLst/>
              <a:cxnLst>
                <a:cxn ang="T6">
                  <a:pos x="T0" y="T1"/>
                </a:cxn>
                <a:cxn ang="T7">
                  <a:pos x="T2" y="T3"/>
                </a:cxn>
                <a:cxn ang="T8">
                  <a:pos x="T4" y="T5"/>
                </a:cxn>
              </a:cxnLst>
              <a:rect l="T9" t="T10" r="T11" b="T12"/>
              <a:pathLst>
                <a:path w="21600" h="27955" fill="none" extrusionOk="0">
                  <a:moveTo>
                    <a:pt x="14324" y="27954"/>
                  </a:moveTo>
                  <a:cubicBezTo>
                    <a:pt x="5733" y="24881"/>
                    <a:pt x="0" y="16741"/>
                    <a:pt x="0" y="7617"/>
                  </a:cubicBezTo>
                  <a:cubicBezTo>
                    <a:pt x="-1" y="5015"/>
                    <a:pt x="470" y="2434"/>
                    <a:pt x="1387" y="0"/>
                  </a:cubicBezTo>
                </a:path>
                <a:path w="21600" h="27955" stroke="0" extrusionOk="0">
                  <a:moveTo>
                    <a:pt x="14324" y="27954"/>
                  </a:moveTo>
                  <a:cubicBezTo>
                    <a:pt x="5733" y="24881"/>
                    <a:pt x="0" y="16741"/>
                    <a:pt x="0" y="7617"/>
                  </a:cubicBezTo>
                  <a:cubicBezTo>
                    <a:pt x="-1" y="5015"/>
                    <a:pt x="470" y="2434"/>
                    <a:pt x="1387" y="0"/>
                  </a:cubicBezTo>
                  <a:lnTo>
                    <a:pt x="21600" y="7617"/>
                  </a:lnTo>
                  <a:close/>
                </a:path>
              </a:pathLst>
            </a:custGeom>
            <a:noFill/>
            <a:ln w="28575">
              <a:solidFill>
                <a:srgbClr val="FF0000"/>
              </a:solidFill>
              <a:round/>
              <a:headEnd/>
              <a:tailEnd/>
            </a:ln>
          </p:spPr>
          <p:txBody>
            <a:bodyPr wrap="none" anchor="ctr"/>
            <a:lstStyle/>
            <a:p>
              <a:pPr eaLnBrk="1" hangingPunct="1">
                <a:defRPr/>
              </a:pPr>
              <a:endParaRPr lang="zh-CN" altLang="en-US">
                <a:solidFill>
                  <a:srgbClr val="000000"/>
                </a:solidFill>
                <a:latin typeface="Garamond" pitchFamily="18" charset="0"/>
                <a:ea typeface="ＭＳ Ｐゴシック"/>
                <a:cs typeface="Times New Roman" pitchFamily="18" charset="0"/>
              </a:endParaRPr>
            </a:p>
          </p:txBody>
        </p:sp>
        <p:sp>
          <p:nvSpPr>
            <p:cNvPr id="151" name="Arc 18"/>
            <p:cNvSpPr>
              <a:spLocks/>
            </p:cNvSpPr>
            <p:nvPr/>
          </p:nvSpPr>
          <p:spPr bwMode="auto">
            <a:xfrm>
              <a:off x="6975680" y="2671171"/>
              <a:ext cx="1182688" cy="765175"/>
            </a:xfrm>
            <a:custGeom>
              <a:avLst/>
              <a:gdLst>
                <a:gd name="T0" fmla="*/ 0 w 21315"/>
                <a:gd name="T1" fmla="*/ 0 h 21600"/>
                <a:gd name="T2" fmla="*/ 0 w 21315"/>
                <a:gd name="T3" fmla="*/ 0 h 21600"/>
                <a:gd name="T4" fmla="*/ 0 w 21315"/>
                <a:gd name="T5" fmla="*/ 0 h 21600"/>
                <a:gd name="T6" fmla="*/ 0 60000 65536"/>
                <a:gd name="T7" fmla="*/ 0 60000 65536"/>
                <a:gd name="T8" fmla="*/ 0 60000 65536"/>
                <a:gd name="T9" fmla="*/ 0 w 21315"/>
                <a:gd name="T10" fmla="*/ 0 h 21600"/>
                <a:gd name="T11" fmla="*/ 21315 w 21315"/>
                <a:gd name="T12" fmla="*/ 21600 h 21600"/>
              </a:gdLst>
              <a:ahLst/>
              <a:cxnLst>
                <a:cxn ang="T6">
                  <a:pos x="T0" y="T1"/>
                </a:cxn>
                <a:cxn ang="T7">
                  <a:pos x="T2" y="T3"/>
                </a:cxn>
                <a:cxn ang="T8">
                  <a:pos x="T4" y="T5"/>
                </a:cxn>
              </a:cxnLst>
              <a:rect l="T9" t="T10" r="T11" b="T12"/>
              <a:pathLst>
                <a:path w="21315" h="21600" fill="none" extrusionOk="0">
                  <a:moveTo>
                    <a:pt x="21315" y="5419"/>
                  </a:moveTo>
                  <a:cubicBezTo>
                    <a:pt x="18845" y="14946"/>
                    <a:pt x="10248" y="21599"/>
                    <a:pt x="406" y="21600"/>
                  </a:cubicBezTo>
                  <a:cubicBezTo>
                    <a:pt x="270" y="21600"/>
                    <a:pt x="135" y="21598"/>
                    <a:pt x="-1" y="21596"/>
                  </a:cubicBezTo>
                </a:path>
                <a:path w="21315" h="21600" stroke="0" extrusionOk="0">
                  <a:moveTo>
                    <a:pt x="21315" y="5419"/>
                  </a:moveTo>
                  <a:cubicBezTo>
                    <a:pt x="18845" y="14946"/>
                    <a:pt x="10248" y="21599"/>
                    <a:pt x="406" y="21600"/>
                  </a:cubicBezTo>
                  <a:cubicBezTo>
                    <a:pt x="270" y="21600"/>
                    <a:pt x="135" y="21598"/>
                    <a:pt x="-1" y="21596"/>
                  </a:cubicBezTo>
                  <a:lnTo>
                    <a:pt x="406" y="0"/>
                  </a:lnTo>
                  <a:close/>
                </a:path>
              </a:pathLst>
            </a:custGeom>
            <a:noFill/>
            <a:ln w="28575">
              <a:solidFill>
                <a:srgbClr val="FF0000"/>
              </a:solidFill>
              <a:round/>
              <a:headEnd/>
              <a:tailEnd/>
            </a:ln>
          </p:spPr>
          <p:txBody>
            <a:bodyPr wrap="none" anchor="ctr"/>
            <a:lstStyle/>
            <a:p>
              <a:pPr eaLnBrk="1" hangingPunct="1">
                <a:defRPr/>
              </a:pPr>
              <a:endParaRPr lang="zh-CN" altLang="en-US">
                <a:solidFill>
                  <a:srgbClr val="000000"/>
                </a:solidFill>
                <a:latin typeface="Garamond" pitchFamily="18" charset="0"/>
                <a:ea typeface="ＭＳ Ｐゴシック"/>
                <a:cs typeface="Times New Roman" pitchFamily="18" charset="0"/>
              </a:endParaRPr>
            </a:p>
          </p:txBody>
        </p:sp>
        <p:sp>
          <p:nvSpPr>
            <p:cNvPr id="152" name="Oval 19"/>
            <p:cNvSpPr>
              <a:spLocks noChangeArrowheads="1"/>
            </p:cNvSpPr>
            <p:nvPr/>
          </p:nvSpPr>
          <p:spPr bwMode="auto">
            <a:xfrm>
              <a:off x="8050418" y="2787059"/>
              <a:ext cx="165100" cy="165100"/>
            </a:xfrm>
            <a:prstGeom prst="ellipse">
              <a:avLst/>
            </a:prstGeom>
            <a:solidFill>
              <a:srgbClr val="FF0000"/>
            </a:solidFill>
            <a:ln w="28575">
              <a:solidFill>
                <a:srgbClr val="FF0000"/>
              </a:solidFill>
              <a:round/>
              <a:headEnd/>
              <a:tailEnd/>
            </a:ln>
          </p:spPr>
          <p:txBody>
            <a:bodyPr wrap="none" anchor="ctr"/>
            <a:lstStyle/>
            <a:p>
              <a:pPr eaLnBrk="1" hangingPunct="1">
                <a:defRPr/>
              </a:pPr>
              <a:endParaRPr lang="zh-CN" altLang="en-US">
                <a:solidFill>
                  <a:srgbClr val="000000"/>
                </a:solidFill>
                <a:latin typeface="Garamond" pitchFamily="18" charset="0"/>
                <a:ea typeface="ＭＳ Ｐゴシック"/>
                <a:cs typeface="Times New Roman" pitchFamily="18" charset="0"/>
              </a:endParaRPr>
            </a:p>
          </p:txBody>
        </p:sp>
        <p:sp>
          <p:nvSpPr>
            <p:cNvPr id="153" name="Oval 20"/>
            <p:cNvSpPr>
              <a:spLocks noChangeArrowheads="1"/>
            </p:cNvSpPr>
            <p:nvPr/>
          </p:nvSpPr>
          <p:spPr bwMode="auto">
            <a:xfrm>
              <a:off x="6478793" y="1939334"/>
              <a:ext cx="165100" cy="165100"/>
            </a:xfrm>
            <a:prstGeom prst="ellipse">
              <a:avLst/>
            </a:prstGeom>
            <a:solidFill>
              <a:srgbClr val="FF0000"/>
            </a:solidFill>
            <a:ln w="28575">
              <a:solidFill>
                <a:srgbClr val="FF0000"/>
              </a:solidFill>
              <a:round/>
              <a:headEnd/>
              <a:tailEnd/>
            </a:ln>
          </p:spPr>
          <p:txBody>
            <a:bodyPr wrap="none" anchor="ctr"/>
            <a:lstStyle/>
            <a:p>
              <a:pPr eaLnBrk="1" hangingPunct="1">
                <a:defRPr/>
              </a:pPr>
              <a:endParaRPr lang="zh-CN" altLang="en-US">
                <a:solidFill>
                  <a:srgbClr val="000000"/>
                </a:solidFill>
                <a:latin typeface="Garamond" pitchFamily="18" charset="0"/>
                <a:ea typeface="ＭＳ Ｐゴシック"/>
                <a:cs typeface="Times New Roman" pitchFamily="18" charset="0"/>
              </a:endParaRPr>
            </a:p>
          </p:txBody>
        </p:sp>
        <p:sp>
          <p:nvSpPr>
            <p:cNvPr id="154" name="Oval 21"/>
            <p:cNvSpPr>
              <a:spLocks noChangeArrowheads="1"/>
            </p:cNvSpPr>
            <p:nvPr/>
          </p:nvSpPr>
          <p:spPr bwMode="auto">
            <a:xfrm>
              <a:off x="6226380" y="2929934"/>
              <a:ext cx="165100" cy="165100"/>
            </a:xfrm>
            <a:prstGeom prst="ellipse">
              <a:avLst/>
            </a:prstGeom>
            <a:solidFill>
              <a:srgbClr val="FF0000"/>
            </a:solidFill>
            <a:ln w="28575">
              <a:solidFill>
                <a:srgbClr val="FF0000"/>
              </a:solidFill>
              <a:round/>
              <a:headEnd/>
              <a:tailEnd/>
            </a:ln>
          </p:spPr>
          <p:txBody>
            <a:bodyPr wrap="none" anchor="ctr"/>
            <a:lstStyle/>
            <a:p>
              <a:pPr eaLnBrk="1" hangingPunct="1">
                <a:defRPr/>
              </a:pPr>
              <a:endParaRPr lang="zh-CN" altLang="en-US">
                <a:solidFill>
                  <a:srgbClr val="000000"/>
                </a:solidFill>
                <a:latin typeface="Garamond" pitchFamily="18" charset="0"/>
                <a:ea typeface="ＭＳ Ｐゴシック"/>
                <a:cs typeface="Times New Roman" pitchFamily="18" charset="0"/>
              </a:endParaRPr>
            </a:p>
          </p:txBody>
        </p:sp>
        <p:sp>
          <p:nvSpPr>
            <p:cNvPr id="155" name="Oval 22"/>
            <p:cNvSpPr>
              <a:spLocks noChangeArrowheads="1"/>
            </p:cNvSpPr>
            <p:nvPr/>
          </p:nvSpPr>
          <p:spPr bwMode="auto">
            <a:xfrm>
              <a:off x="7574168" y="4030071"/>
              <a:ext cx="165100" cy="165100"/>
            </a:xfrm>
            <a:prstGeom prst="ellipse">
              <a:avLst/>
            </a:prstGeom>
            <a:solidFill>
              <a:srgbClr val="FF0000"/>
            </a:solidFill>
            <a:ln w="28575">
              <a:solidFill>
                <a:srgbClr val="FF0000"/>
              </a:solidFill>
              <a:round/>
              <a:headEnd/>
              <a:tailEnd/>
            </a:ln>
          </p:spPr>
          <p:txBody>
            <a:bodyPr wrap="none" anchor="ctr"/>
            <a:lstStyle/>
            <a:p>
              <a:pPr eaLnBrk="1" hangingPunct="1">
                <a:defRPr/>
              </a:pPr>
              <a:endParaRPr lang="zh-CN" altLang="en-US">
                <a:solidFill>
                  <a:srgbClr val="000000"/>
                </a:solidFill>
                <a:latin typeface="Garamond" pitchFamily="18" charset="0"/>
                <a:ea typeface="ＭＳ Ｐゴシック"/>
                <a:cs typeface="Times New Roman" pitchFamily="18" charset="0"/>
              </a:endParaRPr>
            </a:p>
          </p:txBody>
        </p:sp>
        <p:sp>
          <p:nvSpPr>
            <p:cNvPr id="156" name="Arc 23"/>
            <p:cNvSpPr>
              <a:spLocks/>
            </p:cNvSpPr>
            <p:nvPr/>
          </p:nvSpPr>
          <p:spPr bwMode="auto">
            <a:xfrm>
              <a:off x="6902655" y="3509371"/>
              <a:ext cx="760413" cy="765175"/>
            </a:xfrm>
            <a:custGeom>
              <a:avLst/>
              <a:gdLst>
                <a:gd name="T0" fmla="*/ 0 w 13714"/>
                <a:gd name="T1" fmla="*/ 0 h 21600"/>
                <a:gd name="T2" fmla="*/ 0 w 13714"/>
                <a:gd name="T3" fmla="*/ 0 h 21600"/>
                <a:gd name="T4" fmla="*/ 0 w 13714"/>
                <a:gd name="T5" fmla="*/ 0 h 21600"/>
                <a:gd name="T6" fmla="*/ 0 60000 65536"/>
                <a:gd name="T7" fmla="*/ 0 60000 65536"/>
                <a:gd name="T8" fmla="*/ 0 60000 65536"/>
                <a:gd name="T9" fmla="*/ 0 w 13714"/>
                <a:gd name="T10" fmla="*/ 0 h 21600"/>
                <a:gd name="T11" fmla="*/ 13714 w 13714"/>
                <a:gd name="T12" fmla="*/ 21600 h 21600"/>
              </a:gdLst>
              <a:ahLst/>
              <a:cxnLst>
                <a:cxn ang="T6">
                  <a:pos x="T0" y="T1"/>
                </a:cxn>
                <a:cxn ang="T7">
                  <a:pos x="T2" y="T3"/>
                </a:cxn>
                <a:cxn ang="T8">
                  <a:pos x="T4" y="T5"/>
                </a:cxn>
              </a:cxnLst>
              <a:rect l="T9" t="T10" r="T11" b="T12"/>
              <a:pathLst>
                <a:path w="13714" h="21600" fill="none" extrusionOk="0">
                  <a:moveTo>
                    <a:pt x="13714" y="17237"/>
                  </a:moveTo>
                  <a:cubicBezTo>
                    <a:pt x="9964" y="20068"/>
                    <a:pt x="5395" y="21599"/>
                    <a:pt x="697" y="21600"/>
                  </a:cubicBezTo>
                  <a:cubicBezTo>
                    <a:pt x="464" y="21600"/>
                    <a:pt x="232" y="21596"/>
                    <a:pt x="0" y="21588"/>
                  </a:cubicBezTo>
                </a:path>
                <a:path w="13714" h="21600" stroke="0" extrusionOk="0">
                  <a:moveTo>
                    <a:pt x="13714" y="17237"/>
                  </a:moveTo>
                  <a:cubicBezTo>
                    <a:pt x="9964" y="20068"/>
                    <a:pt x="5395" y="21599"/>
                    <a:pt x="697" y="21600"/>
                  </a:cubicBezTo>
                  <a:cubicBezTo>
                    <a:pt x="464" y="21600"/>
                    <a:pt x="232" y="21596"/>
                    <a:pt x="0" y="21588"/>
                  </a:cubicBezTo>
                  <a:lnTo>
                    <a:pt x="697" y="0"/>
                  </a:lnTo>
                  <a:close/>
                </a:path>
              </a:pathLst>
            </a:custGeom>
            <a:noFill/>
            <a:ln w="28575">
              <a:solidFill>
                <a:srgbClr val="FF0000"/>
              </a:solidFill>
              <a:round/>
              <a:headEnd/>
              <a:tailEnd/>
            </a:ln>
          </p:spPr>
          <p:txBody>
            <a:bodyPr wrap="none" anchor="ctr"/>
            <a:lstStyle/>
            <a:p>
              <a:pPr eaLnBrk="1" hangingPunct="1">
                <a:defRPr/>
              </a:pPr>
              <a:endParaRPr lang="zh-CN" altLang="en-US">
                <a:solidFill>
                  <a:srgbClr val="000000"/>
                </a:solidFill>
                <a:latin typeface="Garamond" pitchFamily="18" charset="0"/>
                <a:ea typeface="ＭＳ Ｐゴシック"/>
                <a:cs typeface="Times New Roman" pitchFamily="18" charset="0"/>
              </a:endParaRPr>
            </a:p>
          </p:txBody>
        </p:sp>
        <p:sp>
          <p:nvSpPr>
            <p:cNvPr id="157" name="Oval 24"/>
            <p:cNvSpPr>
              <a:spLocks noChangeArrowheads="1"/>
            </p:cNvSpPr>
            <p:nvPr/>
          </p:nvSpPr>
          <p:spPr bwMode="auto">
            <a:xfrm>
              <a:off x="8088518" y="1653584"/>
              <a:ext cx="165100" cy="165100"/>
            </a:xfrm>
            <a:prstGeom prst="ellipse">
              <a:avLst/>
            </a:prstGeom>
            <a:solidFill>
              <a:srgbClr val="FF0000"/>
            </a:solidFill>
            <a:ln w="28575">
              <a:solidFill>
                <a:srgbClr val="FF0000"/>
              </a:solidFill>
              <a:round/>
              <a:headEnd/>
              <a:tailEnd/>
            </a:ln>
          </p:spPr>
          <p:txBody>
            <a:bodyPr wrap="none" anchor="ctr"/>
            <a:lstStyle/>
            <a:p>
              <a:pPr eaLnBrk="1" hangingPunct="1">
                <a:defRPr/>
              </a:pPr>
              <a:endParaRPr lang="zh-CN" altLang="en-US">
                <a:solidFill>
                  <a:srgbClr val="000000"/>
                </a:solidFill>
                <a:latin typeface="Garamond" pitchFamily="18" charset="0"/>
                <a:ea typeface="ＭＳ Ｐゴシック"/>
                <a:cs typeface="Times New Roman" pitchFamily="18" charset="0"/>
              </a:endParaRPr>
            </a:p>
          </p:txBody>
        </p:sp>
        <p:sp>
          <p:nvSpPr>
            <p:cNvPr id="158" name="Rectangle 25"/>
            <p:cNvSpPr>
              <a:spLocks noChangeArrowheads="1"/>
            </p:cNvSpPr>
            <p:nvPr/>
          </p:nvSpPr>
          <p:spPr bwMode="auto">
            <a:xfrm rot="677326">
              <a:off x="6010480" y="1439271"/>
              <a:ext cx="2409825" cy="3200400"/>
            </a:xfrm>
            <a:prstGeom prst="rect">
              <a:avLst/>
            </a:prstGeom>
            <a:noFill/>
            <a:ln w="50800">
              <a:solidFill>
                <a:srgbClr val="FC0128"/>
              </a:solidFill>
              <a:prstDash val="dash"/>
              <a:miter lim="800000"/>
              <a:headEnd/>
              <a:tailEnd/>
            </a:ln>
          </p:spPr>
          <p:txBody>
            <a:bodyPr wrap="none" anchor="ctr"/>
            <a:lstStyle/>
            <a:p>
              <a:pPr eaLnBrk="1" hangingPunct="1">
                <a:defRPr/>
              </a:pPr>
              <a:endParaRPr lang="zh-CN" altLang="en-US">
                <a:solidFill>
                  <a:srgbClr val="000000"/>
                </a:solidFill>
                <a:latin typeface="Garamond" pitchFamily="18" charset="0"/>
                <a:ea typeface="ＭＳ Ｐゴシック"/>
                <a:cs typeface="Times New Roman" pitchFamily="18" charset="0"/>
              </a:endParaRPr>
            </a:p>
          </p:txBody>
        </p:sp>
        <p:sp>
          <p:nvSpPr>
            <p:cNvPr id="159" name="Oval 26"/>
            <p:cNvSpPr>
              <a:spLocks noChangeArrowheads="1"/>
            </p:cNvSpPr>
            <p:nvPr/>
          </p:nvSpPr>
          <p:spPr bwMode="auto">
            <a:xfrm rot="677326">
              <a:off x="6729618" y="2020296"/>
              <a:ext cx="971550" cy="2038350"/>
            </a:xfrm>
            <a:prstGeom prst="ellipse">
              <a:avLst/>
            </a:prstGeom>
            <a:solidFill>
              <a:srgbClr val="99CCFF">
                <a:alpha val="50195"/>
              </a:srgbClr>
            </a:solidFill>
            <a:ln w="50800">
              <a:solidFill>
                <a:schemeClr val="folHlink"/>
              </a:solidFill>
              <a:prstDash val="sysDot"/>
              <a:round/>
              <a:headEnd/>
              <a:tailEnd/>
            </a:ln>
          </p:spPr>
          <p:txBody>
            <a:bodyPr wrap="none" anchor="ctr"/>
            <a:lstStyle/>
            <a:p>
              <a:pPr eaLnBrk="1" hangingPunct="1">
                <a:defRPr/>
              </a:pPr>
              <a:endParaRPr lang="zh-CN" altLang="en-US">
                <a:solidFill>
                  <a:srgbClr val="000000"/>
                </a:solidFill>
                <a:latin typeface="Garamond" pitchFamily="18" charset="0"/>
                <a:ea typeface="ＭＳ Ｐゴシック"/>
                <a:cs typeface="Times New Roman" pitchFamily="18" charset="0"/>
              </a:endParaRPr>
            </a:p>
          </p:txBody>
        </p:sp>
      </p:grpSp>
      <p:pic>
        <p:nvPicPr>
          <p:cNvPr id="29" name="Picture 12" descr="http://www.magic-emoji.com/emoji/images/83_emoji_iphone_black_diamond_sui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2895423" y="939594"/>
            <a:ext cx="2046695" cy="2046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2707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3960"/>
            <a:ext cx="9143999" cy="653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7883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green table with white text&#10;&#10;AI-generated content may be incorrect.">
            <a:extLst>
              <a:ext uri="{FF2B5EF4-FFF2-40B4-BE49-F238E27FC236}">
                <a16:creationId xmlns:a16="http://schemas.microsoft.com/office/drawing/2014/main" id="{D03ABCE2-4375-6BAC-0750-D94A9BD3DC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768" y="0"/>
            <a:ext cx="7934372" cy="5996066"/>
          </a:xfrm>
          <a:prstGeom prst="rect">
            <a:avLst/>
          </a:prstGeom>
        </p:spPr>
      </p:pic>
    </p:spTree>
    <p:extLst>
      <p:ext uri="{BB962C8B-B14F-4D97-AF65-F5344CB8AC3E}">
        <p14:creationId xmlns:p14="http://schemas.microsoft.com/office/powerpoint/2010/main" val="34266444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524001" y="175643"/>
            <a:ext cx="9143999" cy="606697"/>
          </a:xfrm>
        </p:spPr>
        <p:txBody>
          <a:bodyPr/>
          <a:lstStyle/>
          <a:p>
            <a:pPr algn="ctr"/>
            <a:r>
              <a:rPr lang="en-US" altLang="zh-CN" sz="4000" b="1" dirty="0">
                <a:solidFill>
                  <a:schemeClr val="tx1"/>
                </a:solidFill>
              </a:rPr>
              <a:t>Citation Counts</a:t>
            </a:r>
          </a:p>
        </p:txBody>
      </p:sp>
      <p:sp>
        <p:nvSpPr>
          <p:cNvPr id="4" name="Rectangle 4"/>
          <p:cNvSpPr>
            <a:spLocks noChangeArrowheads="1"/>
          </p:cNvSpPr>
          <p:nvPr/>
        </p:nvSpPr>
        <p:spPr bwMode="auto">
          <a:xfrm>
            <a:off x="117149" y="1046403"/>
            <a:ext cx="8124801" cy="2561751"/>
          </a:xfrm>
          <a:prstGeom prst="rect">
            <a:avLst/>
          </a:prstGeom>
          <a:noFill/>
          <a:ln w="50800">
            <a:noFill/>
            <a:miter lim="800000"/>
            <a:headEnd/>
            <a:tailEnd/>
          </a:ln>
          <a:effectLst/>
        </p:spPr>
        <p:txBody>
          <a:bodyPr wrap="square" lIns="95166" tIns="46748" rIns="95166" bIns="46748">
            <a:spAutoFit/>
          </a:bodyPr>
          <a:lstStyle/>
          <a:p>
            <a:pPr>
              <a:spcBef>
                <a:spcPts val="526"/>
              </a:spcBef>
              <a:spcAft>
                <a:spcPts val="526"/>
              </a:spcAft>
              <a:defRPr/>
            </a:pPr>
            <a:r>
              <a:rPr lang="en-US" altLang="zh-CN" b="1" i="1" dirty="0"/>
              <a:t>To solve the long-object problem, a first level of improvement with respect to the 2D FBP algorithms was obtained by backprojecting the data in 3D, along the actual measurement rays. </a:t>
            </a:r>
            <a:r>
              <a:rPr lang="en-US" altLang="zh-CN" b="1" i="1" dirty="0">
                <a:solidFill>
                  <a:srgbClr val="FF0000"/>
                </a:solidFill>
              </a:rPr>
              <a:t>The prototype of this approach is the algorithm of Wang et al</a:t>
            </a:r>
            <a:r>
              <a:rPr lang="en-US" altLang="zh-CN" b="1" i="1" dirty="0"/>
              <a:t>. </a:t>
            </a:r>
          </a:p>
          <a:p>
            <a:pPr>
              <a:spcBef>
                <a:spcPts val="526"/>
              </a:spcBef>
              <a:spcAft>
                <a:spcPts val="526"/>
              </a:spcAft>
              <a:defRPr/>
            </a:pPr>
            <a:r>
              <a:rPr lang="en-US" altLang="zh-CN" sz="1600" b="1" i="1" dirty="0"/>
              <a:t>Defrise, Noo, Kudo: A solution to the long-object problem in helical cone-beam tomography. Phys. Med. Biol. 45:623-643, 2000</a:t>
            </a:r>
          </a:p>
        </p:txBody>
      </p:sp>
      <p:sp>
        <p:nvSpPr>
          <p:cNvPr id="5" name="Rectangle 5"/>
          <p:cNvSpPr>
            <a:spLocks noChangeArrowheads="1"/>
          </p:cNvSpPr>
          <p:nvPr/>
        </p:nvSpPr>
        <p:spPr bwMode="auto">
          <a:xfrm>
            <a:off x="117149" y="3786540"/>
            <a:ext cx="8124801" cy="1823087"/>
          </a:xfrm>
          <a:prstGeom prst="rect">
            <a:avLst/>
          </a:prstGeom>
          <a:noFill/>
          <a:ln w="50800">
            <a:noFill/>
            <a:miter lim="800000"/>
            <a:headEnd/>
            <a:tailEnd/>
          </a:ln>
          <a:effectLst/>
        </p:spPr>
        <p:txBody>
          <a:bodyPr wrap="square" lIns="95166" tIns="46748" rIns="95166" bIns="46748">
            <a:spAutoFit/>
          </a:bodyPr>
          <a:lstStyle/>
          <a:p>
            <a:pPr>
              <a:spcBef>
                <a:spcPts val="526"/>
              </a:spcBef>
              <a:spcAft>
                <a:spcPts val="526"/>
              </a:spcAft>
              <a:defRPr/>
            </a:pPr>
            <a:r>
              <a:rPr lang="en-US" altLang="zh-CN" b="1" i="1" dirty="0"/>
              <a:t>Many advances in CB reconstruction have been made recently </a:t>
            </a:r>
            <a:r>
              <a:rPr lang="en-US" altLang="zh-CN" b="1" i="1" dirty="0">
                <a:solidFill>
                  <a:srgbClr val="FF0000"/>
                </a:solidFill>
              </a:rPr>
              <a:t>thanks to the quest for an attractive reconstruction method in helical CB tomography</a:t>
            </a:r>
            <a:r>
              <a:rPr lang="en-US" altLang="zh-CN" b="1" i="1" dirty="0"/>
              <a:t>.</a:t>
            </a:r>
          </a:p>
          <a:p>
            <a:pPr>
              <a:spcBef>
                <a:spcPts val="526"/>
              </a:spcBef>
              <a:spcAft>
                <a:spcPts val="526"/>
              </a:spcAft>
              <a:defRPr/>
            </a:pPr>
            <a:r>
              <a:rPr lang="en-US" altLang="zh-CN" sz="1600" b="1" i="1" dirty="0"/>
              <a:t>Pack, Noo, Clackdoyle: Cone-beam reconstruction using the backprojection of locally filtered projections. IEEE Trans. Medical Imaging 24:1-16, 2005</a:t>
            </a:r>
          </a:p>
        </p:txBody>
      </p:sp>
      <p:sp>
        <p:nvSpPr>
          <p:cNvPr id="6" name="Rectangle 3"/>
          <p:cNvSpPr>
            <a:spLocks noChangeArrowheads="1"/>
          </p:cNvSpPr>
          <p:nvPr/>
        </p:nvSpPr>
        <p:spPr bwMode="auto">
          <a:xfrm>
            <a:off x="117148" y="5877338"/>
            <a:ext cx="8422256" cy="430887"/>
          </a:xfrm>
          <a:prstGeom prst="rect">
            <a:avLst/>
          </a:prstGeom>
          <a:noFill/>
          <a:ln w="12700">
            <a:noFill/>
            <a:miter lim="800000"/>
            <a:headEnd/>
            <a:tailEnd/>
          </a:ln>
        </p:spPr>
        <p:txBody>
          <a:bodyPr wrap="square" lIns="0" tIns="0" rIns="0" bIns="0">
            <a:spAutoFit/>
          </a:bodyPr>
          <a:lstStyle/>
          <a:p>
            <a:pPr defTabSz="869950"/>
            <a:r>
              <a:rPr lang="en-US" altLang="zh-CN" sz="2800" b="1" i="1" dirty="0">
                <a:solidFill>
                  <a:srgbClr val="FF0000"/>
                </a:solidFill>
              </a:rPr>
              <a:t>100M Multi-slice/Cone-beam CT Scans Annually</a:t>
            </a:r>
          </a:p>
        </p:txBody>
      </p:sp>
    </p:spTree>
    <p:extLst>
      <p:ext uri="{BB962C8B-B14F-4D97-AF65-F5344CB8AC3E}">
        <p14:creationId xmlns:p14="http://schemas.microsoft.com/office/powerpoint/2010/main" val="419511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Longitudinal Data Truncation</a:t>
            </a:r>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354" y="1575277"/>
            <a:ext cx="4958080" cy="4774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descr="bush_13_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933499" y="1854940"/>
            <a:ext cx="3965666" cy="415592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0770441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Exact Spiral Cone-beam CT</a:t>
            </a:r>
            <a:endParaRPr lang="en-US" sz="2800" dirty="0"/>
          </a:p>
        </p:txBody>
      </p:sp>
      <p:sp>
        <p:nvSpPr>
          <p:cNvPr id="51" name="Freeform 9" descr="10%"/>
          <p:cNvSpPr>
            <a:spLocks/>
          </p:cNvSpPr>
          <p:nvPr/>
        </p:nvSpPr>
        <p:spPr bwMode="auto">
          <a:xfrm>
            <a:off x="2093764" y="1910789"/>
            <a:ext cx="725487" cy="2584450"/>
          </a:xfrm>
          <a:custGeom>
            <a:avLst/>
            <a:gdLst>
              <a:gd name="T0" fmla="*/ 0 w 460"/>
              <a:gd name="T1" fmla="*/ 2147483647 h 1636"/>
              <a:gd name="T2" fmla="*/ 0 w 460"/>
              <a:gd name="T3" fmla="*/ 2147483647 h 1636"/>
              <a:gd name="T4" fmla="*/ 2147483647 w 460"/>
              <a:gd name="T5" fmla="*/ 2147483647 h 1636"/>
              <a:gd name="T6" fmla="*/ 2147483647 w 460"/>
              <a:gd name="T7" fmla="*/ 2147483647 h 1636"/>
              <a:gd name="T8" fmla="*/ 2147483647 w 460"/>
              <a:gd name="T9" fmla="*/ 2147483647 h 1636"/>
              <a:gd name="T10" fmla="*/ 2147483647 w 460"/>
              <a:gd name="T11" fmla="*/ 2147483647 h 1636"/>
              <a:gd name="T12" fmla="*/ 2147483647 w 460"/>
              <a:gd name="T13" fmla="*/ 2147483647 h 1636"/>
              <a:gd name="T14" fmla="*/ 2147483647 w 460"/>
              <a:gd name="T15" fmla="*/ 0 h 1636"/>
              <a:gd name="T16" fmla="*/ 2147483647 w 460"/>
              <a:gd name="T17" fmla="*/ 2147483647 h 1636"/>
              <a:gd name="T18" fmla="*/ 2147483647 w 460"/>
              <a:gd name="T19" fmla="*/ 2147483647 h 1636"/>
              <a:gd name="T20" fmla="*/ 2147483647 w 460"/>
              <a:gd name="T21" fmla="*/ 2147483647 h 1636"/>
              <a:gd name="T22" fmla="*/ 2147483647 w 460"/>
              <a:gd name="T23" fmla="*/ 2147483647 h 1636"/>
              <a:gd name="T24" fmla="*/ 2147483647 w 460"/>
              <a:gd name="T25" fmla="*/ 2147483647 h 16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60"/>
              <a:gd name="T40" fmla="*/ 0 h 1636"/>
              <a:gd name="T41" fmla="*/ 460 w 460"/>
              <a:gd name="T42" fmla="*/ 1636 h 16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60" h="1636">
                <a:moveTo>
                  <a:pt x="0" y="480"/>
                </a:moveTo>
                <a:lnTo>
                  <a:pt x="0" y="1636"/>
                </a:lnTo>
                <a:lnTo>
                  <a:pt x="80" y="1440"/>
                </a:lnTo>
                <a:lnTo>
                  <a:pt x="196" y="1188"/>
                </a:lnTo>
                <a:lnTo>
                  <a:pt x="284" y="1044"/>
                </a:lnTo>
                <a:lnTo>
                  <a:pt x="396" y="948"/>
                </a:lnTo>
                <a:lnTo>
                  <a:pt x="456" y="912"/>
                </a:lnTo>
                <a:lnTo>
                  <a:pt x="460" y="0"/>
                </a:lnTo>
                <a:lnTo>
                  <a:pt x="404" y="88"/>
                </a:lnTo>
                <a:lnTo>
                  <a:pt x="320" y="228"/>
                </a:lnTo>
                <a:lnTo>
                  <a:pt x="240" y="332"/>
                </a:lnTo>
                <a:lnTo>
                  <a:pt x="144" y="416"/>
                </a:lnTo>
                <a:lnTo>
                  <a:pt x="24" y="480"/>
                </a:lnTo>
              </a:path>
            </a:pathLst>
          </a:custGeom>
          <a:pattFill prst="pct10">
            <a:fgClr>
              <a:schemeClr val="folHlink"/>
            </a:fgClr>
            <a:bgClr>
              <a:srgbClr val="FFFFFF"/>
            </a:bgClr>
          </a:pattFill>
          <a:ln w="12700">
            <a:noFill/>
            <a:round/>
            <a:headEnd/>
            <a:tailEnd/>
          </a:ln>
        </p:spPr>
        <p:txBody>
          <a:bodyPr/>
          <a:lstStyle/>
          <a:p>
            <a:pPr>
              <a:defRPr/>
            </a:pPr>
            <a:endParaRPr lang="en-US" b="1">
              <a:solidFill>
                <a:srgbClr val="000000"/>
              </a:solidFill>
              <a:latin typeface="Arial"/>
              <a:ea typeface="ＭＳ Ｐゴシック"/>
              <a:cs typeface="Times New Roman" pitchFamily="18" charset="0"/>
            </a:endParaRPr>
          </a:p>
        </p:txBody>
      </p:sp>
      <p:graphicFrame>
        <p:nvGraphicFramePr>
          <p:cNvPr id="52" name="Object 2"/>
          <p:cNvGraphicFramePr>
            <a:graphicFrameLocks noChangeAspect="1"/>
          </p:cNvGraphicFramePr>
          <p:nvPr>
            <p:extLst>
              <p:ext uri="{D42A27DB-BD31-4B8C-83A1-F6EECF244321}">
                <p14:modId xmlns:p14="http://schemas.microsoft.com/office/powerpoint/2010/main" val="2892402828"/>
              </p:ext>
            </p:extLst>
          </p:nvPr>
        </p:nvGraphicFramePr>
        <p:xfrm>
          <a:off x="2320775" y="4090428"/>
          <a:ext cx="5538788" cy="674687"/>
        </p:xfrm>
        <a:graphic>
          <a:graphicData uri="http://schemas.openxmlformats.org/presentationml/2006/ole">
            <mc:AlternateContent xmlns:mc="http://schemas.openxmlformats.org/markup-compatibility/2006">
              <mc:Choice xmlns:v="urn:schemas-microsoft-com:vml" Requires="v">
                <p:oleObj r:id="rId3" imgW="4064000" imgH="495300" progId="Equation.3">
                  <p:embed/>
                </p:oleObj>
              </mc:Choice>
              <mc:Fallback>
                <p:oleObj r:id="rId3" imgW="4064000" imgH="495300" progId="Equation.3">
                  <p:embed/>
                  <p:pic>
                    <p:nvPicPr>
                      <p:cNvPr id="52"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0775" y="4090428"/>
                        <a:ext cx="5538788" cy="674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 name="Object 3"/>
          <p:cNvGraphicFramePr>
            <a:graphicFrameLocks noChangeAspect="1"/>
          </p:cNvGraphicFramePr>
          <p:nvPr>
            <p:extLst>
              <p:ext uri="{D42A27DB-BD31-4B8C-83A1-F6EECF244321}">
                <p14:modId xmlns:p14="http://schemas.microsoft.com/office/powerpoint/2010/main" val="657391155"/>
              </p:ext>
            </p:extLst>
          </p:nvPr>
        </p:nvGraphicFramePr>
        <p:xfrm>
          <a:off x="2881164" y="4858778"/>
          <a:ext cx="1855787" cy="244475"/>
        </p:xfrm>
        <a:graphic>
          <a:graphicData uri="http://schemas.openxmlformats.org/presentationml/2006/ole">
            <mc:AlternateContent xmlns:mc="http://schemas.openxmlformats.org/markup-compatibility/2006">
              <mc:Choice xmlns:v="urn:schemas-microsoft-com:vml" Requires="v">
                <p:oleObj r:id="rId5" imgW="1511300" imgH="203200" progId="Equation.3">
                  <p:embed/>
                </p:oleObj>
              </mc:Choice>
              <mc:Fallback>
                <p:oleObj r:id="rId5" imgW="1511300" imgH="203200" progId="Equation.3">
                  <p:embed/>
                  <p:pic>
                    <p:nvPicPr>
                      <p:cNvPr id="53"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81164" y="4858778"/>
                        <a:ext cx="1855787" cy="244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4" name="Object 4"/>
          <p:cNvGraphicFramePr>
            <a:graphicFrameLocks noChangeAspect="1"/>
          </p:cNvGraphicFramePr>
          <p:nvPr>
            <p:extLst>
              <p:ext uri="{D42A27DB-BD31-4B8C-83A1-F6EECF244321}">
                <p14:modId xmlns:p14="http://schemas.microsoft.com/office/powerpoint/2010/main" val="1954925102"/>
              </p:ext>
            </p:extLst>
          </p:nvPr>
        </p:nvGraphicFramePr>
        <p:xfrm>
          <a:off x="5140175" y="4858778"/>
          <a:ext cx="2719388" cy="244475"/>
        </p:xfrm>
        <a:graphic>
          <a:graphicData uri="http://schemas.openxmlformats.org/presentationml/2006/ole">
            <mc:AlternateContent xmlns:mc="http://schemas.openxmlformats.org/markup-compatibility/2006">
              <mc:Choice xmlns:v="urn:schemas-microsoft-com:vml" Requires="v">
                <p:oleObj r:id="rId7" imgW="2222500" imgH="203200" progId="Equation.3">
                  <p:embed/>
                </p:oleObj>
              </mc:Choice>
              <mc:Fallback>
                <p:oleObj r:id="rId7" imgW="2222500" imgH="203200" progId="Equation.3">
                  <p:embed/>
                  <p:pic>
                    <p:nvPicPr>
                      <p:cNvPr id="54"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0175" y="4858778"/>
                        <a:ext cx="2719388" cy="244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5" name="Arc 10"/>
          <p:cNvSpPr>
            <a:spLocks/>
          </p:cNvSpPr>
          <p:nvPr/>
        </p:nvSpPr>
        <p:spPr bwMode="auto">
          <a:xfrm flipH="1">
            <a:off x="3576488" y="2163202"/>
            <a:ext cx="912812" cy="412750"/>
          </a:xfrm>
          <a:custGeom>
            <a:avLst/>
            <a:gdLst>
              <a:gd name="T0" fmla="*/ 0 w 17806"/>
              <a:gd name="T1" fmla="*/ 2147483647 h 21600"/>
              <a:gd name="T2" fmla="*/ 2147483647 w 17806"/>
              <a:gd name="T3" fmla="*/ 2147483647 h 21600"/>
              <a:gd name="T4" fmla="*/ 2147483647 w 17806"/>
              <a:gd name="T5" fmla="*/ 2147483647 h 21600"/>
              <a:gd name="T6" fmla="*/ 0 60000 65536"/>
              <a:gd name="T7" fmla="*/ 0 60000 65536"/>
              <a:gd name="T8" fmla="*/ 0 60000 65536"/>
              <a:gd name="T9" fmla="*/ 0 w 17806"/>
              <a:gd name="T10" fmla="*/ 0 h 21600"/>
              <a:gd name="T11" fmla="*/ 17806 w 17806"/>
              <a:gd name="T12" fmla="*/ 21600 h 21600"/>
            </a:gdLst>
            <a:ahLst/>
            <a:cxnLst>
              <a:cxn ang="T6">
                <a:pos x="T0" y="T1"/>
              </a:cxn>
              <a:cxn ang="T7">
                <a:pos x="T2" y="T3"/>
              </a:cxn>
              <a:cxn ang="T8">
                <a:pos x="T4" y="T5"/>
              </a:cxn>
            </a:cxnLst>
            <a:rect l="T9" t="T10" r="T11" b="T12"/>
            <a:pathLst>
              <a:path w="17806" h="21600" fill="none" extrusionOk="0">
                <a:moveTo>
                  <a:pt x="0" y="56"/>
                </a:moveTo>
                <a:cubicBezTo>
                  <a:pt x="518" y="18"/>
                  <a:pt x="1038" y="-1"/>
                  <a:pt x="1559" y="0"/>
                </a:cubicBezTo>
                <a:cubicBezTo>
                  <a:pt x="7783" y="0"/>
                  <a:pt x="13704" y="2684"/>
                  <a:pt x="17806" y="7366"/>
                </a:cubicBezTo>
              </a:path>
              <a:path w="17806" h="21600" stroke="0" extrusionOk="0">
                <a:moveTo>
                  <a:pt x="0" y="56"/>
                </a:moveTo>
                <a:cubicBezTo>
                  <a:pt x="518" y="18"/>
                  <a:pt x="1038" y="-1"/>
                  <a:pt x="1559" y="0"/>
                </a:cubicBezTo>
                <a:cubicBezTo>
                  <a:pt x="7783" y="0"/>
                  <a:pt x="13704" y="2684"/>
                  <a:pt x="17806" y="7366"/>
                </a:cubicBezTo>
                <a:lnTo>
                  <a:pt x="1559" y="21600"/>
                </a:lnTo>
                <a:close/>
              </a:path>
            </a:pathLst>
          </a:custGeom>
          <a:noFill/>
          <a:ln w="12700">
            <a:solidFill>
              <a:srgbClr val="FF0000"/>
            </a:solidFill>
            <a:round/>
            <a:headEnd/>
            <a:tailEnd type="triangle" w="med" len="med"/>
          </a:ln>
        </p:spPr>
        <p:txBody>
          <a:bodyPr wrap="none" anchor="ctr"/>
          <a:lstStyle/>
          <a:p>
            <a:pPr>
              <a:defRPr/>
            </a:pPr>
            <a:endParaRPr lang="en-US" b="1">
              <a:solidFill>
                <a:srgbClr val="000000"/>
              </a:solidFill>
              <a:latin typeface="Arial"/>
              <a:ea typeface="ＭＳ Ｐゴシック"/>
              <a:cs typeface="Times New Roman" pitchFamily="18" charset="0"/>
            </a:endParaRPr>
          </a:p>
        </p:txBody>
      </p:sp>
      <p:sp>
        <p:nvSpPr>
          <p:cNvPr id="56" name="Arc 11"/>
          <p:cNvSpPr>
            <a:spLocks/>
          </p:cNvSpPr>
          <p:nvPr/>
        </p:nvSpPr>
        <p:spPr bwMode="auto">
          <a:xfrm>
            <a:off x="4181325" y="2164789"/>
            <a:ext cx="1377950" cy="920750"/>
          </a:xfrm>
          <a:custGeom>
            <a:avLst/>
            <a:gdLst>
              <a:gd name="T0" fmla="*/ 2147483647 w 21600"/>
              <a:gd name="T1" fmla="*/ 0 h 21051"/>
              <a:gd name="T2" fmla="*/ 2147483647 w 21600"/>
              <a:gd name="T3" fmla="*/ 2147483647 h 21051"/>
              <a:gd name="T4" fmla="*/ 0 w 21600"/>
              <a:gd name="T5" fmla="*/ 2147483647 h 21051"/>
              <a:gd name="T6" fmla="*/ 0 60000 65536"/>
              <a:gd name="T7" fmla="*/ 0 60000 65536"/>
              <a:gd name="T8" fmla="*/ 0 60000 65536"/>
              <a:gd name="T9" fmla="*/ 0 w 21600"/>
              <a:gd name="T10" fmla="*/ 0 h 21051"/>
              <a:gd name="T11" fmla="*/ 21600 w 21600"/>
              <a:gd name="T12" fmla="*/ 21051 h 21051"/>
            </a:gdLst>
            <a:ahLst/>
            <a:cxnLst>
              <a:cxn ang="T6">
                <a:pos x="T0" y="T1"/>
              </a:cxn>
              <a:cxn ang="T7">
                <a:pos x="T2" y="T3"/>
              </a:cxn>
              <a:cxn ang="T8">
                <a:pos x="T4" y="T5"/>
              </a:cxn>
            </a:cxnLst>
            <a:rect l="T9" t="T10" r="T11" b="T12"/>
            <a:pathLst>
              <a:path w="21600" h="21051" fill="none" extrusionOk="0">
                <a:moveTo>
                  <a:pt x="4837" y="-1"/>
                </a:moveTo>
                <a:cubicBezTo>
                  <a:pt x="14646" y="2253"/>
                  <a:pt x="21599" y="10983"/>
                  <a:pt x="21599" y="21049"/>
                </a:cubicBezTo>
              </a:path>
              <a:path w="21600" h="21051" stroke="0" extrusionOk="0">
                <a:moveTo>
                  <a:pt x="4837" y="-1"/>
                </a:moveTo>
                <a:cubicBezTo>
                  <a:pt x="14646" y="2253"/>
                  <a:pt x="21599" y="10983"/>
                  <a:pt x="21599" y="21049"/>
                </a:cubicBezTo>
                <a:lnTo>
                  <a:pt x="0" y="21051"/>
                </a:lnTo>
                <a:close/>
              </a:path>
            </a:pathLst>
          </a:custGeom>
          <a:noFill/>
          <a:ln w="12700">
            <a:solidFill>
              <a:srgbClr val="FF0000"/>
            </a:solidFill>
            <a:round/>
            <a:headEnd/>
            <a:tailEnd/>
          </a:ln>
        </p:spPr>
        <p:txBody>
          <a:bodyPr wrap="none" anchor="ctr"/>
          <a:lstStyle/>
          <a:p>
            <a:pPr>
              <a:defRPr/>
            </a:pPr>
            <a:endParaRPr lang="en-US" b="1">
              <a:solidFill>
                <a:srgbClr val="000000"/>
              </a:solidFill>
              <a:latin typeface="Arial"/>
              <a:ea typeface="ＭＳ Ｐゴシック"/>
              <a:cs typeface="Times New Roman" pitchFamily="18" charset="0"/>
            </a:endParaRPr>
          </a:p>
        </p:txBody>
      </p:sp>
      <p:sp>
        <p:nvSpPr>
          <p:cNvPr id="57" name="Line 12"/>
          <p:cNvSpPr>
            <a:spLocks noChangeShapeType="1"/>
          </p:cNvSpPr>
          <p:nvPr/>
        </p:nvSpPr>
        <p:spPr bwMode="auto">
          <a:xfrm flipV="1">
            <a:off x="4427389" y="3064902"/>
            <a:ext cx="1925637" cy="0"/>
          </a:xfrm>
          <a:prstGeom prst="line">
            <a:avLst/>
          </a:prstGeom>
          <a:noFill/>
          <a:ln w="12700">
            <a:solidFill>
              <a:schemeClr val="tx1"/>
            </a:solidFill>
            <a:round/>
            <a:headEnd/>
            <a:tailEnd type="triangle" w="med" len="med"/>
          </a:ln>
        </p:spPr>
        <p:txBody>
          <a:bodyPr/>
          <a:lstStyle/>
          <a:p>
            <a:pPr>
              <a:defRPr/>
            </a:pPr>
            <a:endParaRPr lang="en-US" b="1">
              <a:solidFill>
                <a:srgbClr val="000000"/>
              </a:solidFill>
              <a:latin typeface="Arial"/>
              <a:ea typeface="ＭＳ Ｐゴシック"/>
              <a:cs typeface="Times New Roman" pitchFamily="18" charset="0"/>
            </a:endParaRPr>
          </a:p>
        </p:txBody>
      </p:sp>
      <p:sp>
        <p:nvSpPr>
          <p:cNvPr id="59" name="Line 13"/>
          <p:cNvSpPr>
            <a:spLocks noChangeShapeType="1"/>
          </p:cNvSpPr>
          <p:nvPr/>
        </p:nvSpPr>
        <p:spPr bwMode="auto">
          <a:xfrm flipV="1">
            <a:off x="4432150" y="1759978"/>
            <a:ext cx="0" cy="1309687"/>
          </a:xfrm>
          <a:prstGeom prst="line">
            <a:avLst/>
          </a:prstGeom>
          <a:noFill/>
          <a:ln w="12700">
            <a:solidFill>
              <a:schemeClr val="tx1"/>
            </a:solidFill>
            <a:round/>
            <a:headEnd/>
            <a:tailEnd type="triangle" w="med" len="med"/>
          </a:ln>
        </p:spPr>
        <p:txBody>
          <a:bodyPr/>
          <a:lstStyle/>
          <a:p>
            <a:pPr>
              <a:defRPr/>
            </a:pPr>
            <a:endParaRPr lang="en-US" b="1">
              <a:solidFill>
                <a:srgbClr val="000000"/>
              </a:solidFill>
              <a:latin typeface="Arial"/>
              <a:ea typeface="ＭＳ Ｐゴシック"/>
              <a:cs typeface="Times New Roman" pitchFamily="18" charset="0"/>
            </a:endParaRPr>
          </a:p>
        </p:txBody>
      </p:sp>
      <p:sp>
        <p:nvSpPr>
          <p:cNvPr id="89" name="Arc 14"/>
          <p:cNvSpPr>
            <a:spLocks/>
          </p:cNvSpPr>
          <p:nvPr/>
        </p:nvSpPr>
        <p:spPr bwMode="auto">
          <a:xfrm flipV="1">
            <a:off x="4181325" y="3069664"/>
            <a:ext cx="1377950" cy="863600"/>
          </a:xfrm>
          <a:custGeom>
            <a:avLst/>
            <a:gdLst>
              <a:gd name="T0" fmla="*/ 2147483647 w 21600"/>
              <a:gd name="T1" fmla="*/ 0 h 19258"/>
              <a:gd name="T2" fmla="*/ 2147483647 w 21600"/>
              <a:gd name="T3" fmla="*/ 2147483647 h 19258"/>
              <a:gd name="T4" fmla="*/ 0 w 21600"/>
              <a:gd name="T5" fmla="*/ 2147483647 h 19258"/>
              <a:gd name="T6" fmla="*/ 0 60000 65536"/>
              <a:gd name="T7" fmla="*/ 0 60000 65536"/>
              <a:gd name="T8" fmla="*/ 0 60000 65536"/>
              <a:gd name="T9" fmla="*/ 0 w 21600"/>
              <a:gd name="T10" fmla="*/ 0 h 19258"/>
              <a:gd name="T11" fmla="*/ 21600 w 21600"/>
              <a:gd name="T12" fmla="*/ 19258 h 19258"/>
            </a:gdLst>
            <a:ahLst/>
            <a:cxnLst>
              <a:cxn ang="T6">
                <a:pos x="T0" y="T1"/>
              </a:cxn>
              <a:cxn ang="T7">
                <a:pos x="T2" y="T3"/>
              </a:cxn>
              <a:cxn ang="T8">
                <a:pos x="T4" y="T5"/>
              </a:cxn>
            </a:cxnLst>
            <a:rect l="T9" t="T10" r="T11" b="T12"/>
            <a:pathLst>
              <a:path w="21600" h="19258" fill="none" extrusionOk="0">
                <a:moveTo>
                  <a:pt x="9782" y="0"/>
                </a:moveTo>
                <a:cubicBezTo>
                  <a:pt x="17032" y="3683"/>
                  <a:pt x="21599" y="11124"/>
                  <a:pt x="21599" y="19256"/>
                </a:cubicBezTo>
              </a:path>
              <a:path w="21600" h="19258" stroke="0" extrusionOk="0">
                <a:moveTo>
                  <a:pt x="9782" y="0"/>
                </a:moveTo>
                <a:cubicBezTo>
                  <a:pt x="17032" y="3683"/>
                  <a:pt x="21599" y="11124"/>
                  <a:pt x="21599" y="19256"/>
                </a:cubicBezTo>
                <a:lnTo>
                  <a:pt x="0" y="19258"/>
                </a:lnTo>
                <a:close/>
              </a:path>
            </a:pathLst>
          </a:custGeom>
          <a:noFill/>
          <a:ln w="12700">
            <a:solidFill>
              <a:srgbClr val="9900FF"/>
            </a:solidFill>
            <a:round/>
            <a:headEnd/>
            <a:tailEnd/>
          </a:ln>
        </p:spPr>
        <p:txBody>
          <a:bodyPr wrap="none" anchor="ctr"/>
          <a:lstStyle/>
          <a:p>
            <a:pPr>
              <a:defRPr/>
            </a:pPr>
            <a:endParaRPr lang="en-US" b="1">
              <a:solidFill>
                <a:srgbClr val="000000"/>
              </a:solidFill>
              <a:latin typeface="Arial"/>
              <a:ea typeface="ＭＳ Ｐゴシック"/>
              <a:cs typeface="Times New Roman" pitchFamily="18" charset="0"/>
            </a:endParaRPr>
          </a:p>
        </p:txBody>
      </p:sp>
      <p:sp>
        <p:nvSpPr>
          <p:cNvPr id="106" name="Freeform 15"/>
          <p:cNvSpPr>
            <a:spLocks/>
          </p:cNvSpPr>
          <p:nvPr/>
        </p:nvSpPr>
        <p:spPr bwMode="auto">
          <a:xfrm>
            <a:off x="1861989" y="3255402"/>
            <a:ext cx="1190625" cy="1866900"/>
          </a:xfrm>
          <a:custGeom>
            <a:avLst/>
            <a:gdLst>
              <a:gd name="T0" fmla="*/ 0 w 750"/>
              <a:gd name="T1" fmla="*/ 2147483647 h 1260"/>
              <a:gd name="T2" fmla="*/ 2147483647 w 750"/>
              <a:gd name="T3" fmla="*/ 2147483647 h 1260"/>
              <a:gd name="T4" fmla="*/ 2147483647 w 750"/>
              <a:gd name="T5" fmla="*/ 2147483647 h 1260"/>
              <a:gd name="T6" fmla="*/ 2147483647 w 750"/>
              <a:gd name="T7" fmla="*/ 0 h 1260"/>
              <a:gd name="T8" fmla="*/ 0 60000 65536"/>
              <a:gd name="T9" fmla="*/ 0 60000 65536"/>
              <a:gd name="T10" fmla="*/ 0 60000 65536"/>
              <a:gd name="T11" fmla="*/ 0 60000 65536"/>
              <a:gd name="T12" fmla="*/ 0 w 750"/>
              <a:gd name="T13" fmla="*/ 0 h 1260"/>
              <a:gd name="T14" fmla="*/ 750 w 750"/>
              <a:gd name="T15" fmla="*/ 1260 h 1260"/>
            </a:gdLst>
            <a:ahLst/>
            <a:cxnLst>
              <a:cxn ang="T8">
                <a:pos x="T0" y="T1"/>
              </a:cxn>
              <a:cxn ang="T9">
                <a:pos x="T2" y="T3"/>
              </a:cxn>
              <a:cxn ang="T10">
                <a:pos x="T4" y="T5"/>
              </a:cxn>
              <a:cxn ang="T11">
                <a:pos x="T6" y="T7"/>
              </a:cxn>
            </a:cxnLst>
            <a:rect l="T12" t="T13" r="T14" b="T15"/>
            <a:pathLst>
              <a:path w="750" h="1260">
                <a:moveTo>
                  <a:pt x="0" y="1260"/>
                </a:moveTo>
                <a:cubicBezTo>
                  <a:pt x="17" y="1195"/>
                  <a:pt x="35" y="1131"/>
                  <a:pt x="102" y="966"/>
                </a:cubicBezTo>
                <a:cubicBezTo>
                  <a:pt x="169" y="801"/>
                  <a:pt x="291" y="431"/>
                  <a:pt x="399" y="270"/>
                </a:cubicBezTo>
                <a:cubicBezTo>
                  <a:pt x="507" y="109"/>
                  <a:pt x="628" y="54"/>
                  <a:pt x="750" y="0"/>
                </a:cubicBezTo>
              </a:path>
            </a:pathLst>
          </a:custGeom>
          <a:noFill/>
          <a:ln w="12700">
            <a:solidFill>
              <a:srgbClr val="009900"/>
            </a:solidFill>
            <a:round/>
            <a:headEnd/>
            <a:tailEnd/>
          </a:ln>
        </p:spPr>
        <p:txBody>
          <a:bodyPr/>
          <a:lstStyle/>
          <a:p>
            <a:pPr>
              <a:defRPr/>
            </a:pPr>
            <a:endParaRPr lang="en-US" b="1">
              <a:solidFill>
                <a:srgbClr val="000000"/>
              </a:solidFill>
              <a:latin typeface="Arial"/>
              <a:ea typeface="ＭＳ Ｐゴシック"/>
              <a:cs typeface="Times New Roman" pitchFamily="18" charset="0"/>
            </a:endParaRPr>
          </a:p>
        </p:txBody>
      </p:sp>
      <p:sp>
        <p:nvSpPr>
          <p:cNvPr id="107" name="Freeform 16"/>
          <p:cNvSpPr>
            <a:spLocks/>
          </p:cNvSpPr>
          <p:nvPr/>
        </p:nvSpPr>
        <p:spPr bwMode="auto">
          <a:xfrm flipH="1" flipV="1">
            <a:off x="1866750" y="1498040"/>
            <a:ext cx="1181100" cy="1262063"/>
          </a:xfrm>
          <a:custGeom>
            <a:avLst/>
            <a:gdLst>
              <a:gd name="T0" fmla="*/ 0 w 750"/>
              <a:gd name="T1" fmla="*/ 2147483647 h 1260"/>
              <a:gd name="T2" fmla="*/ 2147483647 w 750"/>
              <a:gd name="T3" fmla="*/ 2147483647 h 1260"/>
              <a:gd name="T4" fmla="*/ 2147483647 w 750"/>
              <a:gd name="T5" fmla="*/ 2147483647 h 1260"/>
              <a:gd name="T6" fmla="*/ 2147483647 w 750"/>
              <a:gd name="T7" fmla="*/ 0 h 1260"/>
              <a:gd name="T8" fmla="*/ 0 60000 65536"/>
              <a:gd name="T9" fmla="*/ 0 60000 65536"/>
              <a:gd name="T10" fmla="*/ 0 60000 65536"/>
              <a:gd name="T11" fmla="*/ 0 60000 65536"/>
              <a:gd name="T12" fmla="*/ 0 w 750"/>
              <a:gd name="T13" fmla="*/ 0 h 1260"/>
              <a:gd name="T14" fmla="*/ 750 w 750"/>
              <a:gd name="T15" fmla="*/ 1260 h 1260"/>
            </a:gdLst>
            <a:ahLst/>
            <a:cxnLst>
              <a:cxn ang="T8">
                <a:pos x="T0" y="T1"/>
              </a:cxn>
              <a:cxn ang="T9">
                <a:pos x="T2" y="T3"/>
              </a:cxn>
              <a:cxn ang="T10">
                <a:pos x="T4" y="T5"/>
              </a:cxn>
              <a:cxn ang="T11">
                <a:pos x="T6" y="T7"/>
              </a:cxn>
            </a:cxnLst>
            <a:rect l="T12" t="T13" r="T14" b="T15"/>
            <a:pathLst>
              <a:path w="750" h="1260">
                <a:moveTo>
                  <a:pt x="0" y="1260"/>
                </a:moveTo>
                <a:cubicBezTo>
                  <a:pt x="17" y="1195"/>
                  <a:pt x="35" y="1131"/>
                  <a:pt x="102" y="966"/>
                </a:cubicBezTo>
                <a:cubicBezTo>
                  <a:pt x="169" y="801"/>
                  <a:pt x="291" y="431"/>
                  <a:pt x="399" y="270"/>
                </a:cubicBezTo>
                <a:cubicBezTo>
                  <a:pt x="507" y="109"/>
                  <a:pt x="628" y="54"/>
                  <a:pt x="750" y="0"/>
                </a:cubicBezTo>
              </a:path>
            </a:pathLst>
          </a:custGeom>
          <a:noFill/>
          <a:ln w="12700">
            <a:solidFill>
              <a:srgbClr val="009900"/>
            </a:solidFill>
            <a:round/>
            <a:headEnd/>
            <a:tailEnd/>
          </a:ln>
        </p:spPr>
        <p:txBody>
          <a:bodyPr/>
          <a:lstStyle/>
          <a:p>
            <a:pPr>
              <a:defRPr/>
            </a:pPr>
            <a:endParaRPr lang="en-US" b="1">
              <a:solidFill>
                <a:srgbClr val="000000"/>
              </a:solidFill>
              <a:latin typeface="Arial"/>
              <a:ea typeface="ＭＳ Ｐゴシック"/>
              <a:cs typeface="Times New Roman" pitchFamily="18" charset="0"/>
            </a:endParaRPr>
          </a:p>
        </p:txBody>
      </p:sp>
      <p:sp>
        <p:nvSpPr>
          <p:cNvPr id="108" name="Line 17"/>
          <p:cNvSpPr>
            <a:spLocks noChangeShapeType="1"/>
          </p:cNvSpPr>
          <p:nvPr/>
        </p:nvSpPr>
        <p:spPr bwMode="auto">
          <a:xfrm>
            <a:off x="3054200" y="1502803"/>
            <a:ext cx="0" cy="1760537"/>
          </a:xfrm>
          <a:prstGeom prst="line">
            <a:avLst/>
          </a:prstGeom>
          <a:noFill/>
          <a:ln w="12700">
            <a:solidFill>
              <a:srgbClr val="009900"/>
            </a:solidFill>
            <a:round/>
            <a:headEnd/>
            <a:tailEnd/>
          </a:ln>
        </p:spPr>
        <p:txBody>
          <a:bodyPr/>
          <a:lstStyle/>
          <a:p>
            <a:pPr>
              <a:defRPr/>
            </a:pPr>
            <a:endParaRPr lang="en-US" b="1">
              <a:solidFill>
                <a:srgbClr val="000000"/>
              </a:solidFill>
              <a:latin typeface="Arial"/>
              <a:ea typeface="ＭＳ Ｐゴシック"/>
              <a:cs typeface="Times New Roman" pitchFamily="18" charset="0"/>
            </a:endParaRPr>
          </a:p>
        </p:txBody>
      </p:sp>
      <p:sp>
        <p:nvSpPr>
          <p:cNvPr id="109" name="Line 18"/>
          <p:cNvSpPr>
            <a:spLocks noChangeShapeType="1"/>
          </p:cNvSpPr>
          <p:nvPr/>
        </p:nvSpPr>
        <p:spPr bwMode="auto">
          <a:xfrm flipV="1">
            <a:off x="1855638" y="1918728"/>
            <a:ext cx="1816100" cy="1811337"/>
          </a:xfrm>
          <a:prstGeom prst="line">
            <a:avLst/>
          </a:prstGeom>
          <a:noFill/>
          <a:ln w="12700">
            <a:solidFill>
              <a:schemeClr val="bg2"/>
            </a:solidFill>
            <a:round/>
            <a:headEnd/>
            <a:tailEnd type="triangle" w="med" len="med"/>
          </a:ln>
        </p:spPr>
        <p:txBody>
          <a:bodyPr/>
          <a:lstStyle/>
          <a:p>
            <a:pPr>
              <a:defRPr/>
            </a:pPr>
            <a:endParaRPr lang="en-US" b="1">
              <a:solidFill>
                <a:srgbClr val="000000"/>
              </a:solidFill>
              <a:latin typeface="Arial"/>
              <a:ea typeface="ＭＳ Ｐゴシック"/>
              <a:cs typeface="Times New Roman" pitchFamily="18" charset="0"/>
            </a:endParaRPr>
          </a:p>
        </p:txBody>
      </p:sp>
      <p:sp>
        <p:nvSpPr>
          <p:cNvPr id="110" name="Line 19"/>
          <p:cNvSpPr>
            <a:spLocks noChangeShapeType="1"/>
          </p:cNvSpPr>
          <p:nvPr/>
        </p:nvSpPr>
        <p:spPr bwMode="auto">
          <a:xfrm flipV="1">
            <a:off x="2523975" y="1775853"/>
            <a:ext cx="0" cy="1298575"/>
          </a:xfrm>
          <a:prstGeom prst="line">
            <a:avLst/>
          </a:prstGeom>
          <a:noFill/>
          <a:ln w="12700">
            <a:solidFill>
              <a:schemeClr val="bg2"/>
            </a:solidFill>
            <a:round/>
            <a:headEnd/>
            <a:tailEnd type="triangle" w="med" len="med"/>
          </a:ln>
        </p:spPr>
        <p:txBody>
          <a:bodyPr/>
          <a:lstStyle/>
          <a:p>
            <a:pPr>
              <a:defRPr/>
            </a:pPr>
            <a:endParaRPr lang="en-US" b="1">
              <a:solidFill>
                <a:srgbClr val="000000"/>
              </a:solidFill>
              <a:latin typeface="Arial"/>
              <a:ea typeface="ＭＳ Ｐゴシック"/>
              <a:cs typeface="Times New Roman" pitchFamily="18" charset="0"/>
            </a:endParaRPr>
          </a:p>
        </p:txBody>
      </p:sp>
      <p:sp>
        <p:nvSpPr>
          <p:cNvPr id="111" name="Line 20"/>
          <p:cNvSpPr>
            <a:spLocks noChangeShapeType="1"/>
          </p:cNvSpPr>
          <p:nvPr/>
        </p:nvSpPr>
        <p:spPr bwMode="auto">
          <a:xfrm>
            <a:off x="2085825" y="2712477"/>
            <a:ext cx="0" cy="1809750"/>
          </a:xfrm>
          <a:prstGeom prst="line">
            <a:avLst/>
          </a:prstGeom>
          <a:noFill/>
          <a:ln w="12700">
            <a:solidFill>
              <a:srgbClr val="009900"/>
            </a:solidFill>
            <a:round/>
            <a:headEnd/>
            <a:tailEnd/>
          </a:ln>
        </p:spPr>
        <p:txBody>
          <a:bodyPr/>
          <a:lstStyle/>
          <a:p>
            <a:pPr>
              <a:defRPr/>
            </a:pPr>
            <a:endParaRPr lang="en-US" b="1">
              <a:solidFill>
                <a:srgbClr val="000000"/>
              </a:solidFill>
              <a:latin typeface="Arial"/>
              <a:ea typeface="ＭＳ Ｐゴシック"/>
              <a:cs typeface="Times New Roman" pitchFamily="18" charset="0"/>
            </a:endParaRPr>
          </a:p>
        </p:txBody>
      </p:sp>
      <p:sp>
        <p:nvSpPr>
          <p:cNvPr id="112" name="Line 21"/>
          <p:cNvSpPr>
            <a:spLocks noChangeShapeType="1"/>
          </p:cNvSpPr>
          <p:nvPr/>
        </p:nvSpPr>
        <p:spPr bwMode="auto">
          <a:xfrm>
            <a:off x="2809725" y="1950477"/>
            <a:ext cx="0" cy="1428750"/>
          </a:xfrm>
          <a:prstGeom prst="line">
            <a:avLst/>
          </a:prstGeom>
          <a:noFill/>
          <a:ln w="12700">
            <a:solidFill>
              <a:srgbClr val="009900"/>
            </a:solidFill>
            <a:round/>
            <a:headEnd/>
            <a:tailEnd/>
          </a:ln>
        </p:spPr>
        <p:txBody>
          <a:bodyPr/>
          <a:lstStyle/>
          <a:p>
            <a:pPr>
              <a:defRPr/>
            </a:pPr>
            <a:endParaRPr lang="en-US" b="1">
              <a:solidFill>
                <a:srgbClr val="000000"/>
              </a:solidFill>
              <a:latin typeface="Arial"/>
              <a:ea typeface="ＭＳ Ｐゴシック"/>
              <a:cs typeface="Times New Roman" pitchFamily="18" charset="0"/>
            </a:endParaRPr>
          </a:p>
        </p:txBody>
      </p:sp>
      <p:sp>
        <p:nvSpPr>
          <p:cNvPr id="113" name="Line 22"/>
          <p:cNvSpPr>
            <a:spLocks noChangeShapeType="1"/>
          </p:cNvSpPr>
          <p:nvPr/>
        </p:nvSpPr>
        <p:spPr bwMode="auto">
          <a:xfrm flipH="1">
            <a:off x="3659038" y="3056964"/>
            <a:ext cx="774700" cy="774700"/>
          </a:xfrm>
          <a:prstGeom prst="line">
            <a:avLst/>
          </a:prstGeom>
          <a:noFill/>
          <a:ln w="12700">
            <a:solidFill>
              <a:schemeClr val="tx1"/>
            </a:solidFill>
            <a:round/>
            <a:headEnd/>
            <a:tailEnd type="triangle" w="med" len="med"/>
          </a:ln>
        </p:spPr>
        <p:txBody>
          <a:bodyPr/>
          <a:lstStyle/>
          <a:p>
            <a:pPr>
              <a:defRPr/>
            </a:pPr>
            <a:endParaRPr lang="en-US" b="1">
              <a:solidFill>
                <a:srgbClr val="000000"/>
              </a:solidFill>
              <a:latin typeface="Arial"/>
              <a:ea typeface="ＭＳ Ｐゴシック"/>
              <a:cs typeface="Times New Roman" pitchFamily="18" charset="0"/>
            </a:endParaRPr>
          </a:p>
        </p:txBody>
      </p:sp>
      <p:sp>
        <p:nvSpPr>
          <p:cNvPr id="114" name="Line 23"/>
          <p:cNvSpPr>
            <a:spLocks noChangeShapeType="1"/>
          </p:cNvSpPr>
          <p:nvPr/>
        </p:nvSpPr>
        <p:spPr bwMode="auto">
          <a:xfrm flipH="1" flipV="1">
            <a:off x="3795564" y="2252103"/>
            <a:ext cx="1146175" cy="1635125"/>
          </a:xfrm>
          <a:prstGeom prst="line">
            <a:avLst/>
          </a:prstGeom>
          <a:noFill/>
          <a:ln w="28575">
            <a:solidFill>
              <a:srgbClr val="9900FF"/>
            </a:solidFill>
            <a:round/>
            <a:headEnd/>
            <a:tailEnd/>
          </a:ln>
        </p:spPr>
        <p:txBody>
          <a:bodyPr/>
          <a:lstStyle/>
          <a:p>
            <a:pPr>
              <a:defRPr/>
            </a:pPr>
            <a:endParaRPr lang="en-US" b="1">
              <a:solidFill>
                <a:srgbClr val="000000"/>
              </a:solidFill>
              <a:latin typeface="Arial"/>
              <a:ea typeface="ＭＳ Ｐゴシック"/>
              <a:cs typeface="Times New Roman" pitchFamily="18" charset="0"/>
            </a:endParaRPr>
          </a:p>
        </p:txBody>
      </p:sp>
      <p:sp>
        <p:nvSpPr>
          <p:cNvPr id="115" name="Oval 24"/>
          <p:cNvSpPr>
            <a:spLocks noChangeArrowheads="1"/>
          </p:cNvSpPr>
          <p:nvPr/>
        </p:nvSpPr>
        <p:spPr bwMode="auto">
          <a:xfrm>
            <a:off x="3744763" y="2198127"/>
            <a:ext cx="74612" cy="74612"/>
          </a:xfrm>
          <a:prstGeom prst="ellipse">
            <a:avLst/>
          </a:prstGeom>
          <a:solidFill>
            <a:srgbClr val="9900FF"/>
          </a:solidFill>
          <a:ln w="12700">
            <a:solidFill>
              <a:srgbClr val="9900FF"/>
            </a:solidFill>
            <a:round/>
            <a:headEnd/>
            <a:tailEnd/>
          </a:ln>
        </p:spPr>
        <p:txBody>
          <a:bodyPr wrap="none" anchor="ctr"/>
          <a:lstStyle/>
          <a:p>
            <a:pPr>
              <a:defRPr/>
            </a:pPr>
            <a:endParaRPr lang="en-US" b="1">
              <a:solidFill>
                <a:srgbClr val="000000"/>
              </a:solidFill>
              <a:latin typeface="Arial"/>
              <a:ea typeface="ＭＳ Ｐゴシック"/>
              <a:cs typeface="Times New Roman" pitchFamily="18" charset="0"/>
            </a:endParaRPr>
          </a:p>
        </p:txBody>
      </p:sp>
      <p:sp>
        <p:nvSpPr>
          <p:cNvPr id="116" name="Oval 25"/>
          <p:cNvSpPr>
            <a:spLocks noChangeArrowheads="1"/>
          </p:cNvSpPr>
          <p:nvPr/>
        </p:nvSpPr>
        <p:spPr bwMode="auto">
          <a:xfrm>
            <a:off x="4894113" y="3836427"/>
            <a:ext cx="74612" cy="74612"/>
          </a:xfrm>
          <a:prstGeom prst="ellipse">
            <a:avLst/>
          </a:prstGeom>
          <a:solidFill>
            <a:srgbClr val="9900FF"/>
          </a:solidFill>
          <a:ln w="12700">
            <a:solidFill>
              <a:srgbClr val="9900FF"/>
            </a:solidFill>
            <a:round/>
            <a:headEnd/>
            <a:tailEnd/>
          </a:ln>
        </p:spPr>
        <p:txBody>
          <a:bodyPr wrap="none" anchor="ctr"/>
          <a:lstStyle/>
          <a:p>
            <a:pPr>
              <a:defRPr/>
            </a:pPr>
            <a:endParaRPr lang="en-US" b="1">
              <a:solidFill>
                <a:srgbClr val="000000"/>
              </a:solidFill>
              <a:latin typeface="Arial"/>
              <a:ea typeface="ＭＳ Ｐゴシック"/>
              <a:cs typeface="Times New Roman" pitchFamily="18" charset="0"/>
            </a:endParaRPr>
          </a:p>
        </p:txBody>
      </p:sp>
      <p:graphicFrame>
        <p:nvGraphicFramePr>
          <p:cNvPr id="117" name="Object 5"/>
          <p:cNvGraphicFramePr>
            <a:graphicFrameLocks noChangeAspect="1"/>
          </p:cNvGraphicFramePr>
          <p:nvPr>
            <p:extLst>
              <p:ext uri="{D42A27DB-BD31-4B8C-83A1-F6EECF244321}">
                <p14:modId xmlns:p14="http://schemas.microsoft.com/office/powerpoint/2010/main" val="2821076019"/>
              </p:ext>
            </p:extLst>
          </p:nvPr>
        </p:nvGraphicFramePr>
        <p:xfrm>
          <a:off x="5657701" y="2888690"/>
          <a:ext cx="263525" cy="182563"/>
        </p:xfrm>
        <a:graphic>
          <a:graphicData uri="http://schemas.openxmlformats.org/presentationml/2006/ole">
            <mc:AlternateContent xmlns:mc="http://schemas.openxmlformats.org/markup-compatibility/2006">
              <mc:Choice xmlns:v="urn:schemas-microsoft-com:vml" Requires="v">
                <p:oleObj name="Equation" r:id="rId9" imgW="368300" imgH="228600" progId="Equation.3">
                  <p:embed/>
                </p:oleObj>
              </mc:Choice>
              <mc:Fallback>
                <p:oleObj name="Equation" r:id="rId9" imgW="368300" imgH="228600" progId="Equation.3">
                  <p:embed/>
                  <p:pic>
                    <p:nvPicPr>
                      <p:cNvPr id="117"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57701" y="2888690"/>
                        <a:ext cx="263525" cy="182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8" name="Line 30"/>
          <p:cNvSpPr>
            <a:spLocks noChangeShapeType="1"/>
          </p:cNvSpPr>
          <p:nvPr/>
        </p:nvSpPr>
        <p:spPr bwMode="auto">
          <a:xfrm>
            <a:off x="1863575" y="2756928"/>
            <a:ext cx="0" cy="2359025"/>
          </a:xfrm>
          <a:prstGeom prst="line">
            <a:avLst/>
          </a:prstGeom>
          <a:noFill/>
          <a:ln w="12700">
            <a:solidFill>
              <a:srgbClr val="009900"/>
            </a:solidFill>
            <a:round/>
            <a:headEnd/>
            <a:tailEnd/>
          </a:ln>
        </p:spPr>
        <p:txBody>
          <a:bodyPr/>
          <a:lstStyle/>
          <a:p>
            <a:pPr>
              <a:defRPr/>
            </a:pPr>
            <a:endParaRPr lang="en-US" b="1">
              <a:solidFill>
                <a:srgbClr val="000000"/>
              </a:solidFill>
              <a:latin typeface="Arial"/>
              <a:ea typeface="ＭＳ Ｐゴシック"/>
              <a:cs typeface="Times New Roman" pitchFamily="18" charset="0"/>
            </a:endParaRPr>
          </a:p>
        </p:txBody>
      </p:sp>
      <p:sp>
        <p:nvSpPr>
          <p:cNvPr id="119" name="Line 31"/>
          <p:cNvSpPr>
            <a:spLocks noChangeShapeType="1"/>
          </p:cNvSpPr>
          <p:nvPr/>
        </p:nvSpPr>
        <p:spPr bwMode="auto">
          <a:xfrm>
            <a:off x="2416025" y="2817253"/>
            <a:ext cx="2159000" cy="168275"/>
          </a:xfrm>
          <a:prstGeom prst="line">
            <a:avLst/>
          </a:prstGeom>
          <a:noFill/>
          <a:ln w="12700">
            <a:solidFill>
              <a:srgbClr val="FC0128"/>
            </a:solidFill>
            <a:round/>
            <a:headEnd type="triangle" w="med" len="med"/>
            <a:tailEnd/>
          </a:ln>
        </p:spPr>
        <p:txBody>
          <a:bodyPr/>
          <a:lstStyle/>
          <a:p>
            <a:pPr>
              <a:defRPr/>
            </a:pPr>
            <a:endParaRPr lang="en-US" b="1">
              <a:solidFill>
                <a:srgbClr val="000000"/>
              </a:solidFill>
              <a:latin typeface="Arial"/>
              <a:ea typeface="ＭＳ Ｐゴシック"/>
              <a:cs typeface="Times New Roman" pitchFamily="18" charset="0"/>
            </a:endParaRPr>
          </a:p>
        </p:txBody>
      </p:sp>
      <p:sp>
        <p:nvSpPr>
          <p:cNvPr id="120" name="Line 32"/>
          <p:cNvSpPr>
            <a:spLocks noChangeShapeType="1"/>
          </p:cNvSpPr>
          <p:nvPr/>
        </p:nvSpPr>
        <p:spPr bwMode="auto">
          <a:xfrm flipV="1">
            <a:off x="5559276" y="2220352"/>
            <a:ext cx="144463" cy="838200"/>
          </a:xfrm>
          <a:prstGeom prst="line">
            <a:avLst/>
          </a:prstGeom>
          <a:noFill/>
          <a:ln w="28575">
            <a:solidFill>
              <a:srgbClr val="0000FF"/>
            </a:solidFill>
            <a:round/>
            <a:headEnd/>
            <a:tailEnd type="triangle" w="med" len="med"/>
          </a:ln>
        </p:spPr>
        <p:txBody>
          <a:bodyPr/>
          <a:lstStyle/>
          <a:p>
            <a:pPr>
              <a:defRPr/>
            </a:pPr>
            <a:endParaRPr lang="en-US" b="1">
              <a:solidFill>
                <a:srgbClr val="000000"/>
              </a:solidFill>
              <a:latin typeface="Arial"/>
              <a:ea typeface="ＭＳ Ｐゴシック"/>
              <a:cs typeface="Times New Roman" pitchFamily="18" charset="0"/>
            </a:endParaRPr>
          </a:p>
        </p:txBody>
      </p:sp>
      <p:graphicFrame>
        <p:nvGraphicFramePr>
          <p:cNvPr id="121" name="Object 6"/>
          <p:cNvGraphicFramePr>
            <a:graphicFrameLocks noChangeAspect="1"/>
          </p:cNvGraphicFramePr>
          <p:nvPr>
            <p:extLst>
              <p:ext uri="{D42A27DB-BD31-4B8C-83A1-F6EECF244321}">
                <p14:modId xmlns:p14="http://schemas.microsoft.com/office/powerpoint/2010/main" val="11685848"/>
              </p:ext>
            </p:extLst>
          </p:nvPr>
        </p:nvGraphicFramePr>
        <p:xfrm>
          <a:off x="5794225" y="2233053"/>
          <a:ext cx="82550" cy="111125"/>
        </p:xfrm>
        <a:graphic>
          <a:graphicData uri="http://schemas.openxmlformats.org/presentationml/2006/ole">
            <mc:AlternateContent xmlns:mc="http://schemas.openxmlformats.org/markup-compatibility/2006">
              <mc:Choice xmlns:v="urn:schemas-microsoft-com:vml" Requires="v">
                <p:oleObj name="Equation" r:id="rId11" imgW="114201" imgH="139579" progId="Equation.3">
                  <p:embed/>
                </p:oleObj>
              </mc:Choice>
              <mc:Fallback>
                <p:oleObj name="Equation" r:id="rId11" imgW="114201" imgH="139579" progId="Equation.3">
                  <p:embed/>
                  <p:pic>
                    <p:nvPicPr>
                      <p:cNvPr id="121" name="Object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94225" y="2233053"/>
                        <a:ext cx="82550" cy="111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2" name="Line 34"/>
          <p:cNvSpPr>
            <a:spLocks noChangeShapeType="1"/>
          </p:cNvSpPr>
          <p:nvPr/>
        </p:nvSpPr>
        <p:spPr bwMode="auto">
          <a:xfrm flipV="1">
            <a:off x="5562450" y="2474352"/>
            <a:ext cx="406400" cy="584200"/>
          </a:xfrm>
          <a:prstGeom prst="line">
            <a:avLst/>
          </a:prstGeom>
          <a:noFill/>
          <a:ln w="28575">
            <a:solidFill>
              <a:srgbClr val="0000FF"/>
            </a:solidFill>
            <a:round/>
            <a:headEnd/>
            <a:tailEnd type="triangle" w="med" len="med"/>
          </a:ln>
        </p:spPr>
        <p:txBody>
          <a:bodyPr/>
          <a:lstStyle/>
          <a:p>
            <a:pPr>
              <a:defRPr/>
            </a:pPr>
            <a:endParaRPr lang="en-US" b="1">
              <a:solidFill>
                <a:srgbClr val="000000"/>
              </a:solidFill>
              <a:latin typeface="Arial"/>
              <a:ea typeface="ＭＳ Ｐゴシック"/>
              <a:cs typeface="Times New Roman" pitchFamily="18" charset="0"/>
            </a:endParaRPr>
          </a:p>
        </p:txBody>
      </p:sp>
      <p:graphicFrame>
        <p:nvGraphicFramePr>
          <p:cNvPr id="123" name="Object 7"/>
          <p:cNvGraphicFramePr>
            <a:graphicFrameLocks noChangeAspect="1"/>
          </p:cNvGraphicFramePr>
          <p:nvPr>
            <p:extLst>
              <p:ext uri="{D42A27DB-BD31-4B8C-83A1-F6EECF244321}">
                <p14:modId xmlns:p14="http://schemas.microsoft.com/office/powerpoint/2010/main" val="773361014"/>
              </p:ext>
            </p:extLst>
          </p:nvPr>
        </p:nvGraphicFramePr>
        <p:xfrm>
          <a:off x="5987900" y="2471178"/>
          <a:ext cx="311150" cy="160337"/>
        </p:xfrm>
        <a:graphic>
          <a:graphicData uri="http://schemas.openxmlformats.org/presentationml/2006/ole">
            <mc:AlternateContent xmlns:mc="http://schemas.openxmlformats.org/markup-compatibility/2006">
              <mc:Choice xmlns:v="urn:schemas-microsoft-com:vml" Requires="v">
                <p:oleObj name="Equation" r:id="rId13" imgW="431613" imgH="203112" progId="Equation.3">
                  <p:embed/>
                </p:oleObj>
              </mc:Choice>
              <mc:Fallback>
                <p:oleObj name="Equation" r:id="rId13" imgW="431613" imgH="203112" progId="Equation.3">
                  <p:embed/>
                  <p:pic>
                    <p:nvPicPr>
                      <p:cNvPr id="123" name="Object 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87900" y="2471178"/>
                        <a:ext cx="311150" cy="160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4" name="Freeform 36"/>
          <p:cNvSpPr>
            <a:spLocks/>
          </p:cNvSpPr>
          <p:nvPr/>
        </p:nvSpPr>
        <p:spPr bwMode="auto">
          <a:xfrm>
            <a:off x="2073125" y="2121927"/>
            <a:ext cx="3492500" cy="1689100"/>
          </a:xfrm>
          <a:custGeom>
            <a:avLst/>
            <a:gdLst>
              <a:gd name="T0" fmla="*/ 2147483647 w 2200"/>
              <a:gd name="T1" fmla="*/ 2147483647 h 1064"/>
              <a:gd name="T2" fmla="*/ 2147483647 w 2200"/>
              <a:gd name="T3" fmla="*/ 0 h 1064"/>
              <a:gd name="T4" fmla="*/ 0 w 2200"/>
              <a:gd name="T5" fmla="*/ 2147483647 h 1064"/>
              <a:gd name="T6" fmla="*/ 2147483647 w 2200"/>
              <a:gd name="T7" fmla="*/ 2147483647 h 1064"/>
              <a:gd name="T8" fmla="*/ 0 60000 65536"/>
              <a:gd name="T9" fmla="*/ 0 60000 65536"/>
              <a:gd name="T10" fmla="*/ 0 60000 65536"/>
              <a:gd name="T11" fmla="*/ 0 60000 65536"/>
              <a:gd name="T12" fmla="*/ 0 w 2200"/>
              <a:gd name="T13" fmla="*/ 0 h 1064"/>
              <a:gd name="T14" fmla="*/ 2200 w 2200"/>
              <a:gd name="T15" fmla="*/ 1064 h 1064"/>
            </a:gdLst>
            <a:ahLst/>
            <a:cxnLst>
              <a:cxn ang="T8">
                <a:pos x="T0" y="T1"/>
              </a:cxn>
              <a:cxn ang="T9">
                <a:pos x="T2" y="T3"/>
              </a:cxn>
              <a:cxn ang="T10">
                <a:pos x="T4" y="T5"/>
              </a:cxn>
              <a:cxn ang="T11">
                <a:pos x="T6" y="T7"/>
              </a:cxn>
            </a:cxnLst>
            <a:rect l="T12" t="T13" r="T14" b="T15"/>
            <a:pathLst>
              <a:path w="2200" h="1064">
                <a:moveTo>
                  <a:pt x="2200" y="592"/>
                </a:moveTo>
                <a:lnTo>
                  <a:pt x="384" y="0"/>
                </a:lnTo>
                <a:lnTo>
                  <a:pt x="0" y="1064"/>
                </a:lnTo>
                <a:lnTo>
                  <a:pt x="2200" y="592"/>
                </a:lnTo>
                <a:close/>
              </a:path>
            </a:pathLst>
          </a:custGeom>
          <a:noFill/>
          <a:ln w="19050">
            <a:solidFill>
              <a:srgbClr val="FF9900"/>
            </a:solidFill>
            <a:round/>
            <a:headEnd/>
            <a:tailEnd/>
          </a:ln>
        </p:spPr>
        <p:txBody>
          <a:bodyPr/>
          <a:lstStyle/>
          <a:p>
            <a:pPr>
              <a:defRPr/>
            </a:pPr>
            <a:endParaRPr lang="en-US" b="1">
              <a:solidFill>
                <a:srgbClr val="000000"/>
              </a:solidFill>
              <a:latin typeface="Arial"/>
              <a:ea typeface="ＭＳ Ｐゴシック"/>
              <a:cs typeface="Times New Roman" pitchFamily="18" charset="0"/>
            </a:endParaRPr>
          </a:p>
        </p:txBody>
      </p:sp>
      <p:sp>
        <p:nvSpPr>
          <p:cNvPr id="125" name="Oval 39"/>
          <p:cNvSpPr>
            <a:spLocks noChangeArrowheads="1"/>
          </p:cNvSpPr>
          <p:nvPr/>
        </p:nvSpPr>
        <p:spPr bwMode="auto">
          <a:xfrm>
            <a:off x="4490888" y="2137802"/>
            <a:ext cx="74612" cy="74612"/>
          </a:xfrm>
          <a:prstGeom prst="ellipse">
            <a:avLst/>
          </a:prstGeom>
          <a:solidFill>
            <a:srgbClr val="FF9933"/>
          </a:solidFill>
          <a:ln w="12700">
            <a:solidFill>
              <a:srgbClr val="FF9933"/>
            </a:solidFill>
            <a:round/>
            <a:headEnd/>
            <a:tailEnd/>
          </a:ln>
        </p:spPr>
        <p:txBody>
          <a:bodyPr wrap="none" anchor="ctr"/>
          <a:lstStyle/>
          <a:p>
            <a:pPr>
              <a:defRPr/>
            </a:pPr>
            <a:endParaRPr lang="zh-CN" altLang="en-US" b="1">
              <a:solidFill>
                <a:srgbClr val="000000"/>
              </a:solidFill>
              <a:latin typeface="Arial"/>
              <a:ea typeface="ＭＳ Ｐゴシック"/>
              <a:cs typeface="Times New Roman" pitchFamily="18" charset="0"/>
            </a:endParaRPr>
          </a:p>
        </p:txBody>
      </p:sp>
      <p:sp>
        <p:nvSpPr>
          <p:cNvPr id="126" name="Oval 40"/>
          <p:cNvSpPr>
            <a:spLocks noChangeArrowheads="1"/>
          </p:cNvSpPr>
          <p:nvPr/>
        </p:nvSpPr>
        <p:spPr bwMode="auto">
          <a:xfrm>
            <a:off x="4081313" y="3337952"/>
            <a:ext cx="74612" cy="74612"/>
          </a:xfrm>
          <a:prstGeom prst="ellipse">
            <a:avLst/>
          </a:prstGeom>
          <a:solidFill>
            <a:srgbClr val="FF9933"/>
          </a:solidFill>
          <a:ln w="12700">
            <a:solidFill>
              <a:srgbClr val="FF9933"/>
            </a:solidFill>
            <a:round/>
            <a:headEnd/>
            <a:tailEnd/>
          </a:ln>
        </p:spPr>
        <p:txBody>
          <a:bodyPr wrap="none" anchor="ctr"/>
          <a:lstStyle/>
          <a:p>
            <a:pPr>
              <a:defRPr/>
            </a:pPr>
            <a:endParaRPr lang="en-US" b="1">
              <a:solidFill>
                <a:srgbClr val="000000"/>
              </a:solidFill>
              <a:latin typeface="Arial"/>
              <a:ea typeface="ＭＳ Ｐゴシック"/>
              <a:cs typeface="Times New Roman" pitchFamily="18" charset="0"/>
            </a:endParaRPr>
          </a:p>
        </p:txBody>
      </p:sp>
      <p:sp>
        <p:nvSpPr>
          <p:cNvPr id="127" name="Oval 41"/>
          <p:cNvSpPr>
            <a:spLocks noChangeArrowheads="1"/>
          </p:cNvSpPr>
          <p:nvPr/>
        </p:nvSpPr>
        <p:spPr bwMode="auto">
          <a:xfrm>
            <a:off x="2039788" y="3769752"/>
            <a:ext cx="74612" cy="74612"/>
          </a:xfrm>
          <a:prstGeom prst="ellipse">
            <a:avLst/>
          </a:prstGeom>
          <a:solidFill>
            <a:srgbClr val="FF9933"/>
          </a:solidFill>
          <a:ln w="12700">
            <a:solidFill>
              <a:srgbClr val="FF9933"/>
            </a:solidFill>
            <a:round/>
            <a:headEnd/>
            <a:tailEnd/>
          </a:ln>
        </p:spPr>
        <p:txBody>
          <a:bodyPr wrap="none" anchor="ctr"/>
          <a:lstStyle/>
          <a:p>
            <a:pPr>
              <a:defRPr/>
            </a:pPr>
            <a:endParaRPr lang="en-US" b="1">
              <a:solidFill>
                <a:srgbClr val="000000"/>
              </a:solidFill>
              <a:latin typeface="Arial"/>
              <a:ea typeface="ＭＳ Ｐゴシック"/>
              <a:cs typeface="Times New Roman" pitchFamily="18" charset="0"/>
            </a:endParaRPr>
          </a:p>
        </p:txBody>
      </p:sp>
      <p:sp>
        <p:nvSpPr>
          <p:cNvPr id="128" name="Oval 42"/>
          <p:cNvSpPr>
            <a:spLocks noChangeArrowheads="1"/>
          </p:cNvSpPr>
          <p:nvPr/>
        </p:nvSpPr>
        <p:spPr bwMode="auto">
          <a:xfrm>
            <a:off x="2655738" y="2093352"/>
            <a:ext cx="74612" cy="74612"/>
          </a:xfrm>
          <a:prstGeom prst="ellipse">
            <a:avLst/>
          </a:prstGeom>
          <a:solidFill>
            <a:srgbClr val="FF9933"/>
          </a:solidFill>
          <a:ln w="12700">
            <a:solidFill>
              <a:srgbClr val="FF9933"/>
            </a:solidFill>
            <a:round/>
            <a:headEnd/>
            <a:tailEnd/>
          </a:ln>
        </p:spPr>
        <p:txBody>
          <a:bodyPr wrap="none" anchor="ctr"/>
          <a:lstStyle/>
          <a:p>
            <a:pPr>
              <a:defRPr/>
            </a:pPr>
            <a:endParaRPr lang="en-US" b="1">
              <a:solidFill>
                <a:srgbClr val="000000"/>
              </a:solidFill>
              <a:latin typeface="Arial"/>
              <a:ea typeface="ＭＳ Ｐゴシック"/>
              <a:cs typeface="Times New Roman" pitchFamily="18" charset="0"/>
            </a:endParaRPr>
          </a:p>
        </p:txBody>
      </p:sp>
      <p:sp>
        <p:nvSpPr>
          <p:cNvPr id="129" name="Line 45"/>
          <p:cNvSpPr>
            <a:spLocks noChangeShapeType="1"/>
          </p:cNvSpPr>
          <p:nvPr/>
        </p:nvSpPr>
        <p:spPr bwMode="auto">
          <a:xfrm>
            <a:off x="4549625" y="2979177"/>
            <a:ext cx="1003300" cy="82550"/>
          </a:xfrm>
          <a:prstGeom prst="line">
            <a:avLst/>
          </a:prstGeom>
          <a:noFill/>
          <a:ln w="28575">
            <a:solidFill>
              <a:srgbClr val="0000FF"/>
            </a:solidFill>
            <a:round/>
            <a:headEnd type="triangle" w="med" len="med"/>
            <a:tailEnd/>
          </a:ln>
        </p:spPr>
        <p:txBody>
          <a:bodyPr/>
          <a:lstStyle/>
          <a:p>
            <a:pPr>
              <a:defRPr/>
            </a:pPr>
            <a:endParaRPr lang="en-US" b="1">
              <a:solidFill>
                <a:srgbClr val="000000"/>
              </a:solidFill>
              <a:latin typeface="Arial"/>
              <a:ea typeface="ＭＳ Ｐゴシック"/>
              <a:cs typeface="Times New Roman" pitchFamily="18" charset="0"/>
            </a:endParaRPr>
          </a:p>
        </p:txBody>
      </p:sp>
      <p:sp>
        <p:nvSpPr>
          <p:cNvPr id="130" name="Oval 46"/>
          <p:cNvSpPr>
            <a:spLocks noChangeArrowheads="1"/>
          </p:cNvSpPr>
          <p:nvPr/>
        </p:nvSpPr>
        <p:spPr bwMode="auto">
          <a:xfrm>
            <a:off x="4249588" y="2918852"/>
            <a:ext cx="74612" cy="74612"/>
          </a:xfrm>
          <a:prstGeom prst="ellipse">
            <a:avLst/>
          </a:prstGeom>
          <a:solidFill>
            <a:schemeClr val="folHlink"/>
          </a:solidFill>
          <a:ln w="12700">
            <a:solidFill>
              <a:schemeClr val="folHlink"/>
            </a:solidFill>
            <a:round/>
            <a:headEnd/>
            <a:tailEnd/>
          </a:ln>
        </p:spPr>
        <p:txBody>
          <a:bodyPr wrap="none" anchor="ctr"/>
          <a:lstStyle/>
          <a:p>
            <a:pPr>
              <a:defRPr/>
            </a:pPr>
            <a:endParaRPr lang="en-US" b="1">
              <a:solidFill>
                <a:srgbClr val="000000"/>
              </a:solidFill>
              <a:latin typeface="Arial"/>
              <a:ea typeface="ＭＳ Ｐゴシック"/>
              <a:cs typeface="Times New Roman" pitchFamily="18" charset="0"/>
            </a:endParaRPr>
          </a:p>
        </p:txBody>
      </p:sp>
      <p:graphicFrame>
        <p:nvGraphicFramePr>
          <p:cNvPr id="131" name="Object 8"/>
          <p:cNvGraphicFramePr>
            <a:graphicFrameLocks noChangeAspect="1"/>
          </p:cNvGraphicFramePr>
          <p:nvPr>
            <p:extLst>
              <p:ext uri="{D42A27DB-BD31-4B8C-83A1-F6EECF244321}">
                <p14:modId xmlns:p14="http://schemas.microsoft.com/office/powerpoint/2010/main" val="1814772799"/>
              </p:ext>
            </p:extLst>
          </p:nvPr>
        </p:nvGraphicFramePr>
        <p:xfrm>
          <a:off x="4532163" y="3061727"/>
          <a:ext cx="373062" cy="182562"/>
        </p:xfrm>
        <a:graphic>
          <a:graphicData uri="http://schemas.openxmlformats.org/presentationml/2006/ole">
            <mc:AlternateContent xmlns:mc="http://schemas.openxmlformats.org/markup-compatibility/2006">
              <mc:Choice xmlns:v="urn:schemas-microsoft-com:vml" Requires="v">
                <p:oleObj name="Equation" r:id="rId15" imgW="520700" imgH="228600" progId="Equation.3">
                  <p:embed/>
                </p:oleObj>
              </mc:Choice>
              <mc:Fallback>
                <p:oleObj name="Equation" r:id="rId15" imgW="520700" imgH="228600" progId="Equation.3">
                  <p:embed/>
                  <p:pic>
                    <p:nvPicPr>
                      <p:cNvPr id="131" name="Object 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32163" y="3061727"/>
                        <a:ext cx="373062" cy="182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2" name="Line 53"/>
          <p:cNvSpPr>
            <a:spLocks noChangeShapeType="1"/>
          </p:cNvSpPr>
          <p:nvPr/>
        </p:nvSpPr>
        <p:spPr bwMode="auto">
          <a:xfrm>
            <a:off x="2574775" y="2437839"/>
            <a:ext cx="3009900" cy="622300"/>
          </a:xfrm>
          <a:prstGeom prst="line">
            <a:avLst/>
          </a:prstGeom>
          <a:noFill/>
          <a:ln w="28575">
            <a:solidFill>
              <a:srgbClr val="FF0000"/>
            </a:solidFill>
            <a:round/>
            <a:headEnd type="triangle" w="med" len="med"/>
            <a:tailEnd/>
          </a:ln>
        </p:spPr>
        <p:txBody>
          <a:bodyPr/>
          <a:lstStyle/>
          <a:p>
            <a:pPr>
              <a:defRPr/>
            </a:pPr>
            <a:endParaRPr lang="en-US" b="1">
              <a:solidFill>
                <a:srgbClr val="000000"/>
              </a:solidFill>
              <a:latin typeface="Arial"/>
              <a:ea typeface="ＭＳ Ｐゴシック"/>
              <a:cs typeface="Times New Roman" pitchFamily="18" charset="0"/>
            </a:endParaRPr>
          </a:p>
        </p:txBody>
      </p:sp>
      <p:sp>
        <p:nvSpPr>
          <p:cNvPr id="133" name="Oval 54"/>
          <p:cNvSpPr>
            <a:spLocks noChangeArrowheads="1"/>
          </p:cNvSpPr>
          <p:nvPr/>
        </p:nvSpPr>
        <p:spPr bwMode="auto">
          <a:xfrm>
            <a:off x="5265588" y="2499752"/>
            <a:ext cx="74612" cy="74612"/>
          </a:xfrm>
          <a:prstGeom prst="ellipse">
            <a:avLst/>
          </a:prstGeom>
          <a:solidFill>
            <a:srgbClr val="FF9933"/>
          </a:solidFill>
          <a:ln w="12700">
            <a:solidFill>
              <a:srgbClr val="FF9933"/>
            </a:solidFill>
            <a:round/>
            <a:headEnd/>
            <a:tailEnd/>
          </a:ln>
        </p:spPr>
        <p:txBody>
          <a:bodyPr wrap="none" anchor="ctr"/>
          <a:lstStyle/>
          <a:p>
            <a:pPr>
              <a:defRPr/>
            </a:pPr>
            <a:endParaRPr lang="zh-CN" altLang="en-US" b="1">
              <a:solidFill>
                <a:srgbClr val="000000"/>
              </a:solidFill>
              <a:latin typeface="Arial"/>
              <a:ea typeface="ＭＳ Ｐゴシック"/>
              <a:cs typeface="Times New Roman" pitchFamily="18" charset="0"/>
            </a:endParaRPr>
          </a:p>
        </p:txBody>
      </p:sp>
      <p:graphicFrame>
        <p:nvGraphicFramePr>
          <p:cNvPr id="134" name="Object 9"/>
          <p:cNvGraphicFramePr>
            <a:graphicFrameLocks noChangeAspect="1"/>
          </p:cNvGraphicFramePr>
          <p:nvPr>
            <p:extLst>
              <p:ext uri="{D42A27DB-BD31-4B8C-83A1-F6EECF244321}">
                <p14:modId xmlns:p14="http://schemas.microsoft.com/office/powerpoint/2010/main" val="1321186730"/>
              </p:ext>
            </p:extLst>
          </p:nvPr>
        </p:nvGraphicFramePr>
        <p:xfrm>
          <a:off x="5271939" y="2307664"/>
          <a:ext cx="255587" cy="173038"/>
        </p:xfrm>
        <a:graphic>
          <a:graphicData uri="http://schemas.openxmlformats.org/presentationml/2006/ole">
            <mc:AlternateContent xmlns:mc="http://schemas.openxmlformats.org/markup-compatibility/2006">
              <mc:Choice xmlns:v="urn:schemas-microsoft-com:vml" Requires="v">
                <p:oleObj name="Equation" r:id="rId17" imgW="355292" imgH="215713" progId="Equation.3">
                  <p:embed/>
                </p:oleObj>
              </mc:Choice>
              <mc:Fallback>
                <p:oleObj name="Equation" r:id="rId17" imgW="355292" imgH="215713" progId="Equation.3">
                  <p:embed/>
                  <p:pic>
                    <p:nvPicPr>
                      <p:cNvPr id="134" name="Object 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271939" y="2307664"/>
                        <a:ext cx="255587" cy="173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5" name="Object 10"/>
          <p:cNvGraphicFramePr>
            <a:graphicFrameLocks noChangeAspect="1"/>
          </p:cNvGraphicFramePr>
          <p:nvPr>
            <p:extLst>
              <p:ext uri="{D42A27DB-BD31-4B8C-83A1-F6EECF244321}">
                <p14:modId xmlns:p14="http://schemas.microsoft.com/office/powerpoint/2010/main" val="956992785"/>
              </p:ext>
            </p:extLst>
          </p:nvPr>
        </p:nvGraphicFramePr>
        <p:xfrm>
          <a:off x="4492476" y="1952064"/>
          <a:ext cx="265113" cy="173038"/>
        </p:xfrm>
        <a:graphic>
          <a:graphicData uri="http://schemas.openxmlformats.org/presentationml/2006/ole">
            <mc:AlternateContent xmlns:mc="http://schemas.openxmlformats.org/markup-compatibility/2006">
              <mc:Choice xmlns:v="urn:schemas-microsoft-com:vml" Requires="v">
                <p:oleObj name="Equation" r:id="rId19" imgW="368140" imgH="215806" progId="Equation.3">
                  <p:embed/>
                </p:oleObj>
              </mc:Choice>
              <mc:Fallback>
                <p:oleObj name="Equation" r:id="rId19" imgW="368140" imgH="215806" progId="Equation.3">
                  <p:embed/>
                  <p:pic>
                    <p:nvPicPr>
                      <p:cNvPr id="135" name="Object 1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492476" y="1952064"/>
                        <a:ext cx="265113" cy="173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6" name="Line 58"/>
          <p:cNvSpPr>
            <a:spLocks noChangeShapeType="1"/>
          </p:cNvSpPr>
          <p:nvPr/>
        </p:nvSpPr>
        <p:spPr bwMode="auto">
          <a:xfrm flipH="1" flipV="1">
            <a:off x="5317975" y="2564839"/>
            <a:ext cx="241300" cy="482600"/>
          </a:xfrm>
          <a:prstGeom prst="line">
            <a:avLst/>
          </a:prstGeom>
          <a:noFill/>
          <a:ln w="28575">
            <a:solidFill>
              <a:srgbClr val="009900"/>
            </a:solidFill>
            <a:round/>
            <a:headEnd/>
            <a:tailEnd type="triangle" w="med" len="med"/>
          </a:ln>
        </p:spPr>
        <p:txBody>
          <a:bodyPr/>
          <a:lstStyle/>
          <a:p>
            <a:pPr>
              <a:defRPr/>
            </a:pPr>
            <a:endParaRPr lang="en-US" b="1">
              <a:solidFill>
                <a:srgbClr val="000000"/>
              </a:solidFill>
              <a:latin typeface="Arial"/>
              <a:ea typeface="ＭＳ Ｐゴシック"/>
              <a:cs typeface="Times New Roman" pitchFamily="18" charset="0"/>
            </a:endParaRPr>
          </a:p>
        </p:txBody>
      </p:sp>
      <p:sp>
        <p:nvSpPr>
          <p:cNvPr id="137" name="Oval 37"/>
          <p:cNvSpPr>
            <a:spLocks noChangeArrowheads="1"/>
          </p:cNvSpPr>
          <p:nvPr/>
        </p:nvSpPr>
        <p:spPr bwMode="auto">
          <a:xfrm>
            <a:off x="5510063" y="3007752"/>
            <a:ext cx="114300" cy="114300"/>
          </a:xfrm>
          <a:prstGeom prst="ellipse">
            <a:avLst/>
          </a:prstGeom>
          <a:solidFill>
            <a:srgbClr val="FF0000"/>
          </a:solidFill>
          <a:ln w="12700">
            <a:solidFill>
              <a:srgbClr val="FF0000"/>
            </a:solidFill>
            <a:round/>
            <a:headEnd/>
            <a:tailEnd/>
          </a:ln>
        </p:spPr>
        <p:txBody>
          <a:bodyPr wrap="none" anchor="ctr"/>
          <a:lstStyle/>
          <a:p>
            <a:pPr>
              <a:defRPr/>
            </a:pPr>
            <a:endParaRPr lang="en-US" b="1">
              <a:solidFill>
                <a:srgbClr val="000000"/>
              </a:solidFill>
              <a:latin typeface="Arial"/>
              <a:ea typeface="ＭＳ Ｐゴシック"/>
              <a:cs typeface="Times New Roman" pitchFamily="18" charset="0"/>
            </a:endParaRPr>
          </a:p>
        </p:txBody>
      </p:sp>
      <p:graphicFrame>
        <p:nvGraphicFramePr>
          <p:cNvPr id="138" name="Object 11"/>
          <p:cNvGraphicFramePr>
            <a:graphicFrameLocks noChangeAspect="1"/>
          </p:cNvGraphicFramePr>
          <p:nvPr>
            <p:extLst>
              <p:ext uri="{D42A27DB-BD31-4B8C-83A1-F6EECF244321}">
                <p14:modId xmlns:p14="http://schemas.microsoft.com/office/powerpoint/2010/main" val="3750532577"/>
              </p:ext>
            </p:extLst>
          </p:nvPr>
        </p:nvGraphicFramePr>
        <p:xfrm>
          <a:off x="4024163" y="2982353"/>
          <a:ext cx="246062" cy="161925"/>
        </p:xfrm>
        <a:graphic>
          <a:graphicData uri="http://schemas.openxmlformats.org/presentationml/2006/ole">
            <mc:AlternateContent xmlns:mc="http://schemas.openxmlformats.org/markup-compatibility/2006">
              <mc:Choice xmlns:v="urn:schemas-microsoft-com:vml" Requires="v">
                <p:oleObj name="Equation" r:id="rId21" imgW="342751" imgH="203112" progId="Equation.3">
                  <p:embed/>
                </p:oleObj>
              </mc:Choice>
              <mc:Fallback>
                <p:oleObj name="Equation" r:id="rId21" imgW="342751" imgH="203112" progId="Equation.3">
                  <p:embed/>
                  <p:pic>
                    <p:nvPicPr>
                      <p:cNvPr id="138" name="Object 1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024163" y="2982353"/>
                        <a:ext cx="246062" cy="161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9" name="Arc 63"/>
          <p:cNvSpPr>
            <a:spLocks/>
          </p:cNvSpPr>
          <p:nvPr/>
        </p:nvSpPr>
        <p:spPr bwMode="auto">
          <a:xfrm flipH="1">
            <a:off x="3362175" y="2618815"/>
            <a:ext cx="247650" cy="282575"/>
          </a:xfrm>
          <a:custGeom>
            <a:avLst/>
            <a:gdLst>
              <a:gd name="T0" fmla="*/ 2147483647 w 21600"/>
              <a:gd name="T1" fmla="*/ 0 h 18796"/>
              <a:gd name="T2" fmla="*/ 2147483647 w 21600"/>
              <a:gd name="T3" fmla="*/ 2147483647 h 18796"/>
              <a:gd name="T4" fmla="*/ 0 w 21600"/>
              <a:gd name="T5" fmla="*/ 2147483647 h 18796"/>
              <a:gd name="T6" fmla="*/ 0 60000 65536"/>
              <a:gd name="T7" fmla="*/ 0 60000 65536"/>
              <a:gd name="T8" fmla="*/ 0 60000 65536"/>
              <a:gd name="T9" fmla="*/ 0 w 21600"/>
              <a:gd name="T10" fmla="*/ 0 h 18796"/>
              <a:gd name="T11" fmla="*/ 21600 w 21600"/>
              <a:gd name="T12" fmla="*/ 18796 h 18796"/>
            </a:gdLst>
            <a:ahLst/>
            <a:cxnLst>
              <a:cxn ang="T6">
                <a:pos x="T0" y="T1"/>
              </a:cxn>
              <a:cxn ang="T7">
                <a:pos x="T2" y="T3"/>
              </a:cxn>
              <a:cxn ang="T8">
                <a:pos x="T4" y="T5"/>
              </a:cxn>
            </a:cxnLst>
            <a:rect l="T9" t="T10" r="T11" b="T12"/>
            <a:pathLst>
              <a:path w="21600" h="18796" fill="none" extrusionOk="0">
                <a:moveTo>
                  <a:pt x="10642" y="-1"/>
                </a:moveTo>
                <a:cubicBezTo>
                  <a:pt x="17414" y="3833"/>
                  <a:pt x="21600" y="11014"/>
                  <a:pt x="21600" y="18796"/>
                </a:cubicBezTo>
              </a:path>
              <a:path w="21600" h="18796" stroke="0" extrusionOk="0">
                <a:moveTo>
                  <a:pt x="10642" y="-1"/>
                </a:moveTo>
                <a:cubicBezTo>
                  <a:pt x="17414" y="3833"/>
                  <a:pt x="21600" y="11014"/>
                  <a:pt x="21600" y="18796"/>
                </a:cubicBezTo>
                <a:lnTo>
                  <a:pt x="0" y="18796"/>
                </a:lnTo>
                <a:close/>
              </a:path>
            </a:pathLst>
          </a:custGeom>
          <a:noFill/>
          <a:ln w="12700">
            <a:solidFill>
              <a:srgbClr val="FC0128"/>
            </a:solidFill>
            <a:round/>
            <a:headEnd type="triangle" w="med" len="med"/>
            <a:tailEnd/>
          </a:ln>
        </p:spPr>
        <p:txBody>
          <a:bodyPr wrap="none" anchor="ctr"/>
          <a:lstStyle/>
          <a:p>
            <a:pPr>
              <a:defRPr/>
            </a:pPr>
            <a:endParaRPr lang="en-US" b="1">
              <a:solidFill>
                <a:srgbClr val="000000"/>
              </a:solidFill>
              <a:latin typeface="Arial"/>
              <a:ea typeface="ＭＳ Ｐゴシック"/>
              <a:cs typeface="Times New Roman" pitchFamily="18" charset="0"/>
            </a:endParaRPr>
          </a:p>
        </p:txBody>
      </p:sp>
      <p:graphicFrame>
        <p:nvGraphicFramePr>
          <p:cNvPr id="140" name="Object 12"/>
          <p:cNvGraphicFramePr>
            <a:graphicFrameLocks noChangeAspect="1"/>
          </p:cNvGraphicFramePr>
          <p:nvPr>
            <p:extLst>
              <p:ext uri="{D42A27DB-BD31-4B8C-83A1-F6EECF244321}">
                <p14:modId xmlns:p14="http://schemas.microsoft.com/office/powerpoint/2010/main" val="2055101683"/>
              </p:ext>
            </p:extLst>
          </p:nvPr>
        </p:nvGraphicFramePr>
        <p:xfrm>
          <a:off x="3462189" y="2725177"/>
          <a:ext cx="92075" cy="131762"/>
        </p:xfrm>
        <a:graphic>
          <a:graphicData uri="http://schemas.openxmlformats.org/presentationml/2006/ole">
            <mc:AlternateContent xmlns:mc="http://schemas.openxmlformats.org/markup-compatibility/2006">
              <mc:Choice xmlns:v="urn:schemas-microsoft-com:vml" Requires="v">
                <p:oleObj name="Equation" r:id="rId23" imgW="126780" imgH="164814" progId="Equation.3">
                  <p:embed/>
                </p:oleObj>
              </mc:Choice>
              <mc:Fallback>
                <p:oleObj name="Equation" r:id="rId23" imgW="126780" imgH="164814" progId="Equation.3">
                  <p:embed/>
                  <p:pic>
                    <p:nvPicPr>
                      <p:cNvPr id="140" name="Object 1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462189" y="2725177"/>
                        <a:ext cx="92075" cy="131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1" name="Oval 65"/>
          <p:cNvSpPr>
            <a:spLocks noChangeArrowheads="1"/>
          </p:cNvSpPr>
          <p:nvPr/>
        </p:nvSpPr>
        <p:spPr bwMode="auto">
          <a:xfrm>
            <a:off x="4395638" y="2642627"/>
            <a:ext cx="74612" cy="74612"/>
          </a:xfrm>
          <a:prstGeom prst="ellipse">
            <a:avLst/>
          </a:prstGeom>
          <a:solidFill>
            <a:srgbClr val="FF9933"/>
          </a:solidFill>
          <a:ln w="12700">
            <a:solidFill>
              <a:srgbClr val="FF9933"/>
            </a:solidFill>
            <a:round/>
            <a:headEnd/>
            <a:tailEnd/>
          </a:ln>
        </p:spPr>
        <p:txBody>
          <a:bodyPr wrap="none" anchor="ctr"/>
          <a:lstStyle/>
          <a:p>
            <a:pPr>
              <a:defRPr/>
            </a:pPr>
            <a:endParaRPr lang="en-US" b="1">
              <a:solidFill>
                <a:srgbClr val="000000"/>
              </a:solidFill>
              <a:latin typeface="Arial"/>
              <a:ea typeface="ＭＳ Ｐゴシック"/>
              <a:cs typeface="Times New Roman" pitchFamily="18" charset="0"/>
            </a:endParaRPr>
          </a:p>
        </p:txBody>
      </p:sp>
      <p:sp>
        <p:nvSpPr>
          <p:cNvPr id="142" name="Freeform 60"/>
          <p:cNvSpPr>
            <a:spLocks/>
          </p:cNvSpPr>
          <p:nvPr/>
        </p:nvSpPr>
        <p:spPr bwMode="auto">
          <a:xfrm>
            <a:off x="2689075" y="2139389"/>
            <a:ext cx="2616200" cy="400050"/>
          </a:xfrm>
          <a:custGeom>
            <a:avLst/>
            <a:gdLst>
              <a:gd name="T0" fmla="*/ 0 w 1648"/>
              <a:gd name="T1" fmla="*/ 0 h 252"/>
              <a:gd name="T2" fmla="*/ 2147483647 w 1648"/>
              <a:gd name="T3" fmla="*/ 2147483647 h 252"/>
              <a:gd name="T4" fmla="*/ 2147483647 w 1648"/>
              <a:gd name="T5" fmla="*/ 2147483647 h 252"/>
              <a:gd name="T6" fmla="*/ 0 60000 65536"/>
              <a:gd name="T7" fmla="*/ 0 60000 65536"/>
              <a:gd name="T8" fmla="*/ 0 60000 65536"/>
              <a:gd name="T9" fmla="*/ 0 w 1648"/>
              <a:gd name="T10" fmla="*/ 0 h 252"/>
              <a:gd name="T11" fmla="*/ 1648 w 1648"/>
              <a:gd name="T12" fmla="*/ 252 h 252"/>
            </a:gdLst>
            <a:ahLst/>
            <a:cxnLst>
              <a:cxn ang="T6">
                <a:pos x="T0" y="T1"/>
              </a:cxn>
              <a:cxn ang="T7">
                <a:pos x="T2" y="T3"/>
              </a:cxn>
              <a:cxn ang="T8">
                <a:pos x="T4" y="T5"/>
              </a:cxn>
            </a:cxnLst>
            <a:rect l="T9" t="T10" r="T11" b="T12"/>
            <a:pathLst>
              <a:path w="1648" h="252">
                <a:moveTo>
                  <a:pt x="0" y="0"/>
                </a:moveTo>
                <a:lnTo>
                  <a:pt x="1160" y="24"/>
                </a:lnTo>
                <a:lnTo>
                  <a:pt x="1648" y="252"/>
                </a:lnTo>
              </a:path>
            </a:pathLst>
          </a:custGeom>
          <a:noFill/>
          <a:ln w="28575">
            <a:solidFill>
              <a:srgbClr val="FF9933"/>
            </a:solidFill>
            <a:round/>
            <a:headEnd/>
            <a:tailEnd/>
          </a:ln>
        </p:spPr>
        <p:txBody>
          <a:bodyPr/>
          <a:lstStyle/>
          <a:p>
            <a:pPr>
              <a:defRPr/>
            </a:pPr>
            <a:endParaRPr lang="en-US" b="1">
              <a:solidFill>
                <a:srgbClr val="000000"/>
              </a:solidFill>
              <a:latin typeface="Arial"/>
              <a:ea typeface="ＭＳ Ｐゴシック"/>
              <a:cs typeface="Times New Roman" pitchFamily="18" charset="0"/>
            </a:endParaRPr>
          </a:p>
        </p:txBody>
      </p:sp>
      <p:sp>
        <p:nvSpPr>
          <p:cNvPr id="143" name="Rectangle 66"/>
          <p:cNvSpPr>
            <a:spLocks noChangeArrowheads="1"/>
          </p:cNvSpPr>
          <p:nvPr/>
        </p:nvSpPr>
        <p:spPr bwMode="auto">
          <a:xfrm>
            <a:off x="1155550" y="4307914"/>
            <a:ext cx="700088" cy="369332"/>
          </a:xfrm>
          <a:prstGeom prst="rect">
            <a:avLst/>
          </a:prstGeom>
          <a:noFill/>
          <a:ln w="9525">
            <a:noFill/>
            <a:miter lim="800000"/>
            <a:headEnd/>
            <a:tailEnd/>
          </a:ln>
        </p:spPr>
        <p:txBody>
          <a:bodyPr lIns="0" tIns="0" rIns="0" bIns="0">
            <a:spAutoFit/>
          </a:bodyPr>
          <a:lstStyle/>
          <a:p>
            <a:pPr>
              <a:defRPr/>
            </a:pPr>
            <a:r>
              <a:rPr lang="en-US" altLang="zh-CN" sz="1200" b="1">
                <a:solidFill>
                  <a:srgbClr val="009900"/>
                </a:solidFill>
                <a:latin typeface="Arial"/>
                <a:ea typeface="ＭＳ Ｐゴシック"/>
                <a:cs typeface="Times New Roman" pitchFamily="18" charset="0"/>
              </a:rPr>
              <a:t>Detector</a:t>
            </a:r>
          </a:p>
          <a:p>
            <a:pPr>
              <a:defRPr/>
            </a:pPr>
            <a:r>
              <a:rPr lang="en-US" altLang="zh-CN" sz="1200" b="1">
                <a:solidFill>
                  <a:srgbClr val="009900"/>
                </a:solidFill>
                <a:latin typeface="Arial"/>
                <a:ea typeface="ＭＳ Ｐゴシック"/>
                <a:cs typeface="Times New Roman" pitchFamily="18" charset="0"/>
              </a:rPr>
              <a:t>Plate</a:t>
            </a:r>
          </a:p>
        </p:txBody>
      </p:sp>
      <p:sp>
        <p:nvSpPr>
          <p:cNvPr id="144" name="Rectangle 67"/>
          <p:cNvSpPr>
            <a:spLocks noChangeArrowheads="1"/>
          </p:cNvSpPr>
          <p:nvPr/>
        </p:nvSpPr>
        <p:spPr bwMode="auto">
          <a:xfrm>
            <a:off x="5605313" y="3114114"/>
            <a:ext cx="520976" cy="184666"/>
          </a:xfrm>
          <a:prstGeom prst="rect">
            <a:avLst/>
          </a:prstGeom>
          <a:noFill/>
          <a:ln w="9525">
            <a:noFill/>
            <a:miter lim="800000"/>
            <a:headEnd/>
            <a:tailEnd/>
          </a:ln>
        </p:spPr>
        <p:txBody>
          <a:bodyPr wrap="none" lIns="0" tIns="0" rIns="0" bIns="0">
            <a:spAutoFit/>
          </a:bodyPr>
          <a:lstStyle/>
          <a:p>
            <a:pPr>
              <a:defRPr/>
            </a:pPr>
            <a:r>
              <a:rPr lang="en-US" altLang="zh-CN" sz="1200" b="1">
                <a:solidFill>
                  <a:srgbClr val="FF0000"/>
                </a:solidFill>
                <a:latin typeface="Arial"/>
                <a:ea typeface="ＭＳ Ｐゴシック"/>
                <a:cs typeface="Times New Roman" pitchFamily="18" charset="0"/>
              </a:rPr>
              <a:t>Source</a:t>
            </a:r>
          </a:p>
        </p:txBody>
      </p:sp>
      <p:sp>
        <p:nvSpPr>
          <p:cNvPr id="145" name="Rectangle 68"/>
          <p:cNvSpPr>
            <a:spLocks noChangeArrowheads="1"/>
          </p:cNvSpPr>
          <p:nvPr/>
        </p:nvSpPr>
        <p:spPr bwMode="auto">
          <a:xfrm>
            <a:off x="3509813" y="2971239"/>
            <a:ext cx="479298" cy="184666"/>
          </a:xfrm>
          <a:prstGeom prst="rect">
            <a:avLst/>
          </a:prstGeom>
          <a:noFill/>
          <a:ln w="9525">
            <a:noFill/>
            <a:miter lim="800000"/>
            <a:headEnd/>
            <a:tailEnd/>
          </a:ln>
        </p:spPr>
        <p:txBody>
          <a:bodyPr wrap="none" lIns="0" tIns="0" rIns="0" bIns="0">
            <a:spAutoFit/>
          </a:bodyPr>
          <a:lstStyle/>
          <a:p>
            <a:pPr>
              <a:defRPr/>
            </a:pPr>
            <a:r>
              <a:rPr lang="en-US" altLang="zh-CN" sz="1200" b="1" dirty="0">
                <a:solidFill>
                  <a:srgbClr val="0033CC"/>
                </a:solidFill>
                <a:latin typeface="Arial"/>
                <a:ea typeface="ＭＳ Ｐゴシック"/>
                <a:cs typeface="Times New Roman" pitchFamily="18" charset="0"/>
              </a:rPr>
              <a:t>Object</a:t>
            </a:r>
          </a:p>
        </p:txBody>
      </p:sp>
      <p:sp>
        <p:nvSpPr>
          <p:cNvPr id="146" name="Rectangle 69"/>
          <p:cNvSpPr>
            <a:spLocks noChangeArrowheads="1"/>
          </p:cNvSpPr>
          <p:nvPr/>
        </p:nvSpPr>
        <p:spPr bwMode="auto">
          <a:xfrm>
            <a:off x="4216250" y="3590364"/>
            <a:ext cx="514564" cy="184666"/>
          </a:xfrm>
          <a:prstGeom prst="rect">
            <a:avLst/>
          </a:prstGeom>
          <a:noFill/>
          <a:ln w="9525">
            <a:noFill/>
            <a:miter lim="800000"/>
            <a:headEnd/>
            <a:tailEnd/>
          </a:ln>
        </p:spPr>
        <p:txBody>
          <a:bodyPr wrap="none" lIns="0" tIns="0" rIns="0" bIns="0">
            <a:spAutoFit/>
          </a:bodyPr>
          <a:lstStyle/>
          <a:p>
            <a:pPr>
              <a:defRPr/>
            </a:pPr>
            <a:r>
              <a:rPr lang="en-US" altLang="zh-CN" sz="1200" b="1" dirty="0">
                <a:solidFill>
                  <a:srgbClr val="9900FF"/>
                </a:solidFill>
                <a:latin typeface="Arial"/>
                <a:ea typeface="ＭＳ Ｐゴシック"/>
                <a:cs typeface="Times New Roman" pitchFamily="18" charset="0"/>
              </a:rPr>
              <a:t>Pi-Line</a:t>
            </a:r>
          </a:p>
        </p:txBody>
      </p:sp>
      <p:sp>
        <p:nvSpPr>
          <p:cNvPr id="147" name="Line 61"/>
          <p:cNvSpPr>
            <a:spLocks noChangeShapeType="1"/>
          </p:cNvSpPr>
          <p:nvPr/>
        </p:nvSpPr>
        <p:spPr bwMode="auto">
          <a:xfrm flipH="1" flipV="1">
            <a:off x="4517875" y="2202889"/>
            <a:ext cx="1028700" cy="838200"/>
          </a:xfrm>
          <a:prstGeom prst="line">
            <a:avLst/>
          </a:prstGeom>
          <a:noFill/>
          <a:ln w="28575">
            <a:solidFill>
              <a:srgbClr val="009900"/>
            </a:solidFill>
            <a:round/>
            <a:headEnd/>
            <a:tailEnd type="triangle" w="med" len="med"/>
          </a:ln>
        </p:spPr>
        <p:txBody>
          <a:bodyPr/>
          <a:lstStyle/>
          <a:p>
            <a:pPr>
              <a:defRPr/>
            </a:pPr>
            <a:endParaRPr lang="en-US" b="1">
              <a:solidFill>
                <a:srgbClr val="000000"/>
              </a:solidFill>
              <a:latin typeface="Arial"/>
              <a:ea typeface="ＭＳ Ｐゴシック"/>
              <a:cs typeface="Times New Roman" pitchFamily="18" charset="0"/>
            </a:endParaRPr>
          </a:p>
        </p:txBody>
      </p:sp>
      <p:sp>
        <p:nvSpPr>
          <p:cNvPr id="58" name="Rectangle 3"/>
          <p:cNvSpPr>
            <a:spLocks noChangeArrowheads="1"/>
          </p:cNvSpPr>
          <p:nvPr/>
        </p:nvSpPr>
        <p:spPr bwMode="auto">
          <a:xfrm>
            <a:off x="170847" y="5606564"/>
            <a:ext cx="8215085" cy="553998"/>
          </a:xfrm>
          <a:prstGeom prst="rect">
            <a:avLst/>
          </a:prstGeom>
          <a:noFill/>
          <a:ln w="12700">
            <a:noFill/>
            <a:miter lim="800000"/>
            <a:headEnd/>
            <a:tailEnd/>
          </a:ln>
        </p:spPr>
        <p:txBody>
          <a:bodyPr wrap="square" lIns="0" tIns="0" rIns="0" bIns="0">
            <a:spAutoFit/>
          </a:bodyPr>
          <a:lstStyle/>
          <a:p>
            <a:pPr marL="914400" indent="-914400" defTabSz="869950">
              <a:spcAft>
                <a:spcPts val="600"/>
              </a:spcAft>
              <a:defRPr/>
            </a:pPr>
            <a:r>
              <a:rPr lang="en-US" sz="1800" i="1" dirty="0">
                <a:solidFill>
                  <a:srgbClr val="000000"/>
                </a:solidFill>
                <a:ea typeface="ＭＳ Ｐゴシック"/>
                <a:cs typeface="Times New Roman" pitchFamily="18" charset="0"/>
              </a:rPr>
              <a:t>Katsevich A: An improved exact filtered backprojection algorithm for spiral computed tomography. Advances in Applied Math. 32: 681-697, 2004</a:t>
            </a:r>
          </a:p>
        </p:txBody>
      </p:sp>
      <p:pic>
        <p:nvPicPr>
          <p:cNvPr id="60" name="Picture 4" descr="http://www.wpclipart.com/blanks/buttons/round/button_round_green.pn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6894977" y="1084263"/>
            <a:ext cx="1490954" cy="1490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07070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8288" y="989643"/>
            <a:ext cx="4336701" cy="384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pPr algn="ctr"/>
            <a:r>
              <a:rPr lang="en-US" dirty="0"/>
              <a:t>Transverse Data Truncation</a:t>
            </a:r>
          </a:p>
        </p:txBody>
      </p:sp>
      <p:pic>
        <p:nvPicPr>
          <p:cNvPr id="60" name="Picture 2"/>
          <p:cNvPicPr>
            <a:picLocks noChangeAspect="1" noChangeArrowheads="1"/>
          </p:cNvPicPr>
          <p:nvPr/>
        </p:nvPicPr>
        <p:blipFill>
          <a:blip r:embed="rId4" cstate="print"/>
          <a:srcRect/>
          <a:stretch>
            <a:fillRect/>
          </a:stretch>
        </p:blipFill>
        <p:spPr bwMode="auto">
          <a:xfrm>
            <a:off x="137943" y="4719750"/>
            <a:ext cx="8323581" cy="2138250"/>
          </a:xfrm>
          <a:prstGeom prst="rect">
            <a:avLst/>
          </a:prstGeom>
          <a:noFill/>
          <a:ln w="9525">
            <a:noFill/>
            <a:miter lim="800000"/>
            <a:headEnd/>
            <a:tailEnd/>
          </a:ln>
        </p:spPr>
      </p:pic>
      <p:sp>
        <p:nvSpPr>
          <p:cNvPr id="61" name="Oval 60"/>
          <p:cNvSpPr>
            <a:spLocks noChangeAspect="1" noChangeArrowheads="1"/>
          </p:cNvSpPr>
          <p:nvPr/>
        </p:nvSpPr>
        <p:spPr bwMode="auto">
          <a:xfrm>
            <a:off x="1774633" y="2411213"/>
            <a:ext cx="879884" cy="879884"/>
          </a:xfrm>
          <a:prstGeom prst="ellipse">
            <a:avLst/>
          </a:prstGeom>
          <a:solidFill>
            <a:srgbClr val="FF9900"/>
          </a:solidFill>
          <a:ln w="50800">
            <a:noFill/>
            <a:round/>
            <a:headEnd/>
            <a:tailEnd/>
          </a:ln>
          <a:effectLst/>
        </p:spPr>
        <p:txBody>
          <a:bodyPr wrap="none" anchor="ctr"/>
          <a:lstStyle/>
          <a:p>
            <a:pPr eaLnBrk="1" hangingPunct="1">
              <a:defRPr/>
            </a:pPr>
            <a:endParaRPr lang="en-US">
              <a:solidFill>
                <a:srgbClr val="000000"/>
              </a:solidFill>
              <a:latin typeface="Garamond" pitchFamily="18" charset="0"/>
              <a:ea typeface="ＭＳ Ｐゴシック"/>
              <a:cs typeface="Times New Roman" pitchFamily="18" charset="0"/>
            </a:endParaRPr>
          </a:p>
        </p:txBody>
      </p:sp>
      <p:grpSp>
        <p:nvGrpSpPr>
          <p:cNvPr id="10" name="Group 9"/>
          <p:cNvGrpSpPr/>
          <p:nvPr/>
        </p:nvGrpSpPr>
        <p:grpSpPr>
          <a:xfrm>
            <a:off x="954179" y="1744604"/>
            <a:ext cx="2496855" cy="2213102"/>
            <a:chOff x="843374" y="2435098"/>
            <a:chExt cx="2496855" cy="2213102"/>
          </a:xfrm>
        </p:grpSpPr>
        <p:sp>
          <p:nvSpPr>
            <p:cNvPr id="67" name="AutoShape 165"/>
            <p:cNvSpPr>
              <a:spLocks noChangeArrowheads="1"/>
            </p:cNvSpPr>
            <p:nvPr/>
          </p:nvSpPr>
          <p:spPr bwMode="auto">
            <a:xfrm rot="16200000">
              <a:off x="909295" y="2441794"/>
              <a:ext cx="2199710" cy="2199710"/>
            </a:xfrm>
            <a:prstGeom prst="triangle">
              <a:avLst>
                <a:gd name="adj" fmla="val 50000"/>
              </a:avLst>
            </a:prstGeom>
            <a:solidFill>
              <a:srgbClr val="FF0000">
                <a:alpha val="26000"/>
              </a:srgbClr>
            </a:solidFill>
            <a:ln w="9525">
              <a:noFill/>
              <a:miter lim="800000"/>
              <a:headEnd/>
              <a:tailEnd/>
            </a:ln>
            <a:effectLst/>
          </p:spPr>
          <p:txBody>
            <a:bodyPr wrap="none" anchor="ctr"/>
            <a:lstStyle/>
            <a:p>
              <a:pPr eaLnBrk="1" hangingPunct="1">
                <a:defRPr/>
              </a:pPr>
              <a:endParaRPr lang="en-US">
                <a:solidFill>
                  <a:srgbClr val="000000"/>
                </a:solidFill>
                <a:latin typeface="Garamond" pitchFamily="18" charset="0"/>
                <a:ea typeface="ＭＳ Ｐゴシック"/>
                <a:cs typeface="Times New Roman" pitchFamily="18" charset="0"/>
              </a:endParaRPr>
            </a:p>
          </p:txBody>
        </p:sp>
        <p:grpSp>
          <p:nvGrpSpPr>
            <p:cNvPr id="68" name="Group 87"/>
            <p:cNvGrpSpPr/>
            <p:nvPr/>
          </p:nvGrpSpPr>
          <p:grpSpPr>
            <a:xfrm>
              <a:off x="3119253" y="2435098"/>
              <a:ext cx="220976" cy="2213102"/>
              <a:chOff x="5593915" y="2194144"/>
              <a:chExt cx="275573" cy="2759901"/>
            </a:xfrm>
          </p:grpSpPr>
          <p:sp>
            <p:nvSpPr>
              <p:cNvPr id="70" name="Rectangle 69"/>
              <p:cNvSpPr/>
              <p:nvPr/>
            </p:nvSpPr>
            <p:spPr bwMode="auto">
              <a:xfrm>
                <a:off x="5593915" y="2339817"/>
                <a:ext cx="275573" cy="137786"/>
              </a:xfrm>
              <a:prstGeom prst="rect">
                <a:avLst/>
              </a:prstGeom>
              <a:noFill/>
              <a:ln w="25400" cap="flat" cmpd="sng" algn="ctr">
                <a:solidFill>
                  <a:srgbClr val="0099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90000"/>
                  </a:lnSpc>
                  <a:defRPr/>
                </a:pPr>
                <a:endParaRPr lang="en-US" sz="3200" b="1" baseline="-25000">
                  <a:solidFill>
                    <a:srgbClr val="FFFFFF"/>
                  </a:solidFill>
                  <a:ea typeface="宋体" pitchFamily="2" charset="-122"/>
                  <a:cs typeface="Times New Roman" pitchFamily="18" charset="0"/>
                </a:endParaRPr>
              </a:p>
            </p:txBody>
          </p:sp>
          <p:sp>
            <p:nvSpPr>
              <p:cNvPr id="71" name="Rectangle 70"/>
              <p:cNvSpPr/>
              <p:nvPr/>
            </p:nvSpPr>
            <p:spPr bwMode="auto">
              <a:xfrm>
                <a:off x="5593915" y="2485490"/>
                <a:ext cx="275573" cy="137786"/>
              </a:xfrm>
              <a:prstGeom prst="rect">
                <a:avLst/>
              </a:prstGeom>
              <a:noFill/>
              <a:ln w="25400" cap="flat" cmpd="sng" algn="ctr">
                <a:solidFill>
                  <a:srgbClr val="0099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90000"/>
                  </a:lnSpc>
                  <a:defRPr/>
                </a:pPr>
                <a:endParaRPr lang="en-US" sz="3200" b="1" baseline="-25000">
                  <a:solidFill>
                    <a:srgbClr val="FFFFFF"/>
                  </a:solidFill>
                  <a:ea typeface="宋体" pitchFamily="2" charset="-122"/>
                  <a:cs typeface="Times New Roman" pitchFamily="18" charset="0"/>
                </a:endParaRPr>
              </a:p>
            </p:txBody>
          </p:sp>
          <p:sp>
            <p:nvSpPr>
              <p:cNvPr id="72" name="Rectangle 71"/>
              <p:cNvSpPr/>
              <p:nvPr/>
            </p:nvSpPr>
            <p:spPr bwMode="auto">
              <a:xfrm>
                <a:off x="5593915" y="2631163"/>
                <a:ext cx="275573" cy="137786"/>
              </a:xfrm>
              <a:prstGeom prst="rect">
                <a:avLst/>
              </a:prstGeom>
              <a:noFill/>
              <a:ln w="25400" cap="flat" cmpd="sng" algn="ctr">
                <a:solidFill>
                  <a:srgbClr val="0099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90000"/>
                  </a:lnSpc>
                  <a:defRPr/>
                </a:pPr>
                <a:endParaRPr lang="en-US" sz="3200" b="1" baseline="-25000">
                  <a:solidFill>
                    <a:srgbClr val="FFFFFF"/>
                  </a:solidFill>
                  <a:ea typeface="宋体" pitchFamily="2" charset="-122"/>
                  <a:cs typeface="Times New Roman" pitchFamily="18" charset="0"/>
                </a:endParaRPr>
              </a:p>
            </p:txBody>
          </p:sp>
          <p:sp>
            <p:nvSpPr>
              <p:cNvPr id="73" name="Rectangle 72"/>
              <p:cNvSpPr/>
              <p:nvPr/>
            </p:nvSpPr>
            <p:spPr bwMode="auto">
              <a:xfrm>
                <a:off x="5593915" y="2776836"/>
                <a:ext cx="275573" cy="137786"/>
              </a:xfrm>
              <a:prstGeom prst="rect">
                <a:avLst/>
              </a:prstGeom>
              <a:noFill/>
              <a:ln w="25400" cap="flat" cmpd="sng" algn="ctr">
                <a:solidFill>
                  <a:srgbClr val="0099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90000"/>
                  </a:lnSpc>
                  <a:defRPr/>
                </a:pPr>
                <a:endParaRPr lang="en-US" sz="3200" b="1" baseline="-25000">
                  <a:solidFill>
                    <a:srgbClr val="FFFFFF"/>
                  </a:solidFill>
                  <a:ea typeface="宋体" pitchFamily="2" charset="-122"/>
                  <a:cs typeface="Times New Roman" pitchFamily="18" charset="0"/>
                </a:endParaRPr>
              </a:p>
            </p:txBody>
          </p:sp>
          <p:sp>
            <p:nvSpPr>
              <p:cNvPr id="74" name="Rectangle 73"/>
              <p:cNvSpPr/>
              <p:nvPr/>
            </p:nvSpPr>
            <p:spPr bwMode="auto">
              <a:xfrm>
                <a:off x="5593915" y="2922509"/>
                <a:ext cx="275573" cy="137786"/>
              </a:xfrm>
              <a:prstGeom prst="rect">
                <a:avLst/>
              </a:prstGeom>
              <a:noFill/>
              <a:ln w="25400" cap="flat" cmpd="sng" algn="ctr">
                <a:solidFill>
                  <a:srgbClr val="0099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90000"/>
                  </a:lnSpc>
                  <a:defRPr/>
                </a:pPr>
                <a:endParaRPr lang="en-US" sz="3200" b="1" baseline="-25000">
                  <a:solidFill>
                    <a:srgbClr val="FFFFFF"/>
                  </a:solidFill>
                  <a:ea typeface="宋体" pitchFamily="2" charset="-122"/>
                  <a:cs typeface="Times New Roman" pitchFamily="18" charset="0"/>
                </a:endParaRPr>
              </a:p>
            </p:txBody>
          </p:sp>
          <p:sp>
            <p:nvSpPr>
              <p:cNvPr id="75" name="Rectangle 74"/>
              <p:cNvSpPr/>
              <p:nvPr/>
            </p:nvSpPr>
            <p:spPr bwMode="auto">
              <a:xfrm>
                <a:off x="5593915" y="3068182"/>
                <a:ext cx="275573" cy="137786"/>
              </a:xfrm>
              <a:prstGeom prst="rect">
                <a:avLst/>
              </a:prstGeom>
              <a:noFill/>
              <a:ln w="25400" cap="flat" cmpd="sng" algn="ctr">
                <a:solidFill>
                  <a:srgbClr val="0099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90000"/>
                  </a:lnSpc>
                  <a:defRPr/>
                </a:pPr>
                <a:endParaRPr lang="en-US" sz="3200" b="1" baseline="-25000">
                  <a:solidFill>
                    <a:srgbClr val="FFFFFF"/>
                  </a:solidFill>
                  <a:ea typeface="宋体" pitchFamily="2" charset="-122"/>
                  <a:cs typeface="Times New Roman" pitchFamily="18" charset="0"/>
                </a:endParaRPr>
              </a:p>
            </p:txBody>
          </p:sp>
          <p:sp>
            <p:nvSpPr>
              <p:cNvPr id="76" name="Rectangle 75"/>
              <p:cNvSpPr/>
              <p:nvPr/>
            </p:nvSpPr>
            <p:spPr bwMode="auto">
              <a:xfrm>
                <a:off x="5593915" y="3213855"/>
                <a:ext cx="275573" cy="137786"/>
              </a:xfrm>
              <a:prstGeom prst="rect">
                <a:avLst/>
              </a:prstGeom>
              <a:noFill/>
              <a:ln w="25400" cap="flat" cmpd="sng" algn="ctr">
                <a:solidFill>
                  <a:srgbClr val="0099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90000"/>
                  </a:lnSpc>
                  <a:defRPr/>
                </a:pPr>
                <a:endParaRPr lang="en-US" sz="3200" b="1" baseline="-25000">
                  <a:solidFill>
                    <a:srgbClr val="FFFFFF"/>
                  </a:solidFill>
                  <a:ea typeface="宋体" pitchFamily="2" charset="-122"/>
                  <a:cs typeface="Times New Roman" pitchFamily="18" charset="0"/>
                </a:endParaRPr>
              </a:p>
            </p:txBody>
          </p:sp>
          <p:sp>
            <p:nvSpPr>
              <p:cNvPr id="77" name="Rectangle 76"/>
              <p:cNvSpPr/>
              <p:nvPr/>
            </p:nvSpPr>
            <p:spPr bwMode="auto">
              <a:xfrm>
                <a:off x="5593915" y="3359528"/>
                <a:ext cx="275573" cy="137786"/>
              </a:xfrm>
              <a:prstGeom prst="rect">
                <a:avLst/>
              </a:prstGeom>
              <a:noFill/>
              <a:ln w="25400" cap="flat" cmpd="sng" algn="ctr">
                <a:solidFill>
                  <a:srgbClr val="0099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90000"/>
                  </a:lnSpc>
                  <a:defRPr/>
                </a:pPr>
                <a:endParaRPr lang="en-US" sz="3200" b="1" baseline="-25000">
                  <a:solidFill>
                    <a:srgbClr val="FFFFFF"/>
                  </a:solidFill>
                  <a:ea typeface="宋体" pitchFamily="2" charset="-122"/>
                  <a:cs typeface="Times New Roman" pitchFamily="18" charset="0"/>
                </a:endParaRPr>
              </a:p>
            </p:txBody>
          </p:sp>
          <p:sp>
            <p:nvSpPr>
              <p:cNvPr id="78" name="Rectangle 77"/>
              <p:cNvSpPr/>
              <p:nvPr/>
            </p:nvSpPr>
            <p:spPr bwMode="auto">
              <a:xfrm>
                <a:off x="5593915" y="3505201"/>
                <a:ext cx="275573" cy="137786"/>
              </a:xfrm>
              <a:prstGeom prst="rect">
                <a:avLst/>
              </a:prstGeom>
              <a:noFill/>
              <a:ln w="25400" cap="flat" cmpd="sng" algn="ctr">
                <a:solidFill>
                  <a:srgbClr val="0099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90000"/>
                  </a:lnSpc>
                  <a:defRPr/>
                </a:pPr>
                <a:endParaRPr lang="en-US" sz="3200" b="1" baseline="-25000">
                  <a:solidFill>
                    <a:srgbClr val="FFFFFF"/>
                  </a:solidFill>
                  <a:ea typeface="宋体" pitchFamily="2" charset="-122"/>
                  <a:cs typeface="Times New Roman" pitchFamily="18" charset="0"/>
                </a:endParaRPr>
              </a:p>
            </p:txBody>
          </p:sp>
          <p:sp>
            <p:nvSpPr>
              <p:cNvPr id="79" name="Rectangle 78"/>
              <p:cNvSpPr/>
              <p:nvPr/>
            </p:nvSpPr>
            <p:spPr bwMode="auto">
              <a:xfrm>
                <a:off x="5593915" y="3650874"/>
                <a:ext cx="275573" cy="137786"/>
              </a:xfrm>
              <a:prstGeom prst="rect">
                <a:avLst/>
              </a:prstGeom>
              <a:noFill/>
              <a:ln w="25400" cap="flat" cmpd="sng" algn="ctr">
                <a:solidFill>
                  <a:srgbClr val="0099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90000"/>
                  </a:lnSpc>
                  <a:defRPr/>
                </a:pPr>
                <a:endParaRPr lang="en-US" sz="3200" b="1" baseline="-25000">
                  <a:solidFill>
                    <a:srgbClr val="FFFFFF"/>
                  </a:solidFill>
                  <a:ea typeface="宋体" pitchFamily="2" charset="-122"/>
                  <a:cs typeface="Times New Roman" pitchFamily="18" charset="0"/>
                </a:endParaRPr>
              </a:p>
            </p:txBody>
          </p:sp>
          <p:sp>
            <p:nvSpPr>
              <p:cNvPr id="80" name="Rectangle 79"/>
              <p:cNvSpPr/>
              <p:nvPr/>
            </p:nvSpPr>
            <p:spPr bwMode="auto">
              <a:xfrm>
                <a:off x="5593915" y="3796547"/>
                <a:ext cx="275573" cy="137786"/>
              </a:xfrm>
              <a:prstGeom prst="rect">
                <a:avLst/>
              </a:prstGeom>
              <a:noFill/>
              <a:ln w="25400" cap="flat" cmpd="sng" algn="ctr">
                <a:solidFill>
                  <a:srgbClr val="0099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90000"/>
                  </a:lnSpc>
                  <a:defRPr/>
                </a:pPr>
                <a:endParaRPr lang="en-US" sz="3200" b="1" baseline="-25000">
                  <a:solidFill>
                    <a:srgbClr val="FFFFFF"/>
                  </a:solidFill>
                  <a:ea typeface="宋体" pitchFamily="2" charset="-122"/>
                  <a:cs typeface="Times New Roman" pitchFamily="18" charset="0"/>
                </a:endParaRPr>
              </a:p>
            </p:txBody>
          </p:sp>
          <p:sp>
            <p:nvSpPr>
              <p:cNvPr id="81" name="Rectangle 80"/>
              <p:cNvSpPr/>
              <p:nvPr/>
            </p:nvSpPr>
            <p:spPr bwMode="auto">
              <a:xfrm>
                <a:off x="5593915" y="3942220"/>
                <a:ext cx="275573" cy="137786"/>
              </a:xfrm>
              <a:prstGeom prst="rect">
                <a:avLst/>
              </a:prstGeom>
              <a:noFill/>
              <a:ln w="25400" cap="flat" cmpd="sng" algn="ctr">
                <a:solidFill>
                  <a:srgbClr val="0099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90000"/>
                  </a:lnSpc>
                  <a:defRPr/>
                </a:pPr>
                <a:endParaRPr lang="en-US" sz="3200" b="1" baseline="-25000">
                  <a:solidFill>
                    <a:srgbClr val="FFFFFF"/>
                  </a:solidFill>
                  <a:ea typeface="宋体" pitchFamily="2" charset="-122"/>
                  <a:cs typeface="Times New Roman" pitchFamily="18" charset="0"/>
                </a:endParaRPr>
              </a:p>
            </p:txBody>
          </p:sp>
          <p:sp>
            <p:nvSpPr>
              <p:cNvPr id="82" name="Rectangle 81"/>
              <p:cNvSpPr/>
              <p:nvPr/>
            </p:nvSpPr>
            <p:spPr bwMode="auto">
              <a:xfrm>
                <a:off x="5593915" y="4087893"/>
                <a:ext cx="275573" cy="137786"/>
              </a:xfrm>
              <a:prstGeom prst="rect">
                <a:avLst/>
              </a:prstGeom>
              <a:noFill/>
              <a:ln w="25400" cap="flat" cmpd="sng" algn="ctr">
                <a:solidFill>
                  <a:srgbClr val="0099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90000"/>
                  </a:lnSpc>
                  <a:defRPr/>
                </a:pPr>
                <a:endParaRPr lang="en-US" sz="3200" b="1" baseline="-25000">
                  <a:solidFill>
                    <a:srgbClr val="FFFFFF"/>
                  </a:solidFill>
                  <a:ea typeface="宋体" pitchFamily="2" charset="-122"/>
                  <a:cs typeface="Times New Roman" pitchFamily="18" charset="0"/>
                </a:endParaRPr>
              </a:p>
            </p:txBody>
          </p:sp>
          <p:sp>
            <p:nvSpPr>
              <p:cNvPr id="83" name="Rectangle 82"/>
              <p:cNvSpPr/>
              <p:nvPr/>
            </p:nvSpPr>
            <p:spPr bwMode="auto">
              <a:xfrm>
                <a:off x="5593915" y="4233566"/>
                <a:ext cx="275573" cy="137786"/>
              </a:xfrm>
              <a:prstGeom prst="rect">
                <a:avLst/>
              </a:prstGeom>
              <a:noFill/>
              <a:ln w="25400" cap="flat" cmpd="sng" algn="ctr">
                <a:solidFill>
                  <a:srgbClr val="0099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90000"/>
                  </a:lnSpc>
                  <a:defRPr/>
                </a:pPr>
                <a:endParaRPr lang="en-US" sz="3200" b="1" baseline="-25000">
                  <a:solidFill>
                    <a:srgbClr val="FFFFFF"/>
                  </a:solidFill>
                  <a:ea typeface="宋体" pitchFamily="2" charset="-122"/>
                  <a:cs typeface="Times New Roman" pitchFamily="18" charset="0"/>
                </a:endParaRPr>
              </a:p>
            </p:txBody>
          </p:sp>
          <p:sp>
            <p:nvSpPr>
              <p:cNvPr id="84" name="Rectangle 83"/>
              <p:cNvSpPr/>
              <p:nvPr/>
            </p:nvSpPr>
            <p:spPr bwMode="auto">
              <a:xfrm>
                <a:off x="5593915" y="4379239"/>
                <a:ext cx="275573" cy="137786"/>
              </a:xfrm>
              <a:prstGeom prst="rect">
                <a:avLst/>
              </a:prstGeom>
              <a:noFill/>
              <a:ln w="25400" cap="flat" cmpd="sng" algn="ctr">
                <a:solidFill>
                  <a:srgbClr val="0099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90000"/>
                  </a:lnSpc>
                  <a:defRPr/>
                </a:pPr>
                <a:endParaRPr lang="en-US" sz="3200" b="1" baseline="-25000">
                  <a:solidFill>
                    <a:srgbClr val="FFFFFF"/>
                  </a:solidFill>
                  <a:ea typeface="宋体" pitchFamily="2" charset="-122"/>
                  <a:cs typeface="Times New Roman" pitchFamily="18" charset="0"/>
                </a:endParaRPr>
              </a:p>
            </p:txBody>
          </p:sp>
          <p:sp>
            <p:nvSpPr>
              <p:cNvPr id="85" name="Rectangle 84"/>
              <p:cNvSpPr/>
              <p:nvPr/>
            </p:nvSpPr>
            <p:spPr bwMode="auto">
              <a:xfrm>
                <a:off x="5593915" y="4524912"/>
                <a:ext cx="275573" cy="137786"/>
              </a:xfrm>
              <a:prstGeom prst="rect">
                <a:avLst/>
              </a:prstGeom>
              <a:noFill/>
              <a:ln w="25400" cap="flat" cmpd="sng" algn="ctr">
                <a:solidFill>
                  <a:srgbClr val="0099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90000"/>
                  </a:lnSpc>
                  <a:defRPr/>
                </a:pPr>
                <a:endParaRPr lang="en-US" sz="3200" b="1" baseline="-25000">
                  <a:solidFill>
                    <a:srgbClr val="FFFFFF"/>
                  </a:solidFill>
                  <a:ea typeface="宋体" pitchFamily="2" charset="-122"/>
                  <a:cs typeface="Times New Roman" pitchFamily="18" charset="0"/>
                </a:endParaRPr>
              </a:p>
            </p:txBody>
          </p:sp>
          <p:sp>
            <p:nvSpPr>
              <p:cNvPr id="86" name="Rectangle 85"/>
              <p:cNvSpPr/>
              <p:nvPr/>
            </p:nvSpPr>
            <p:spPr bwMode="auto">
              <a:xfrm>
                <a:off x="5593915" y="4670585"/>
                <a:ext cx="275573" cy="137786"/>
              </a:xfrm>
              <a:prstGeom prst="rect">
                <a:avLst/>
              </a:prstGeom>
              <a:noFill/>
              <a:ln w="25400" cap="flat" cmpd="sng" algn="ctr">
                <a:solidFill>
                  <a:srgbClr val="0099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90000"/>
                  </a:lnSpc>
                  <a:defRPr/>
                </a:pPr>
                <a:endParaRPr lang="en-US" sz="3200" b="1" baseline="-25000">
                  <a:solidFill>
                    <a:srgbClr val="FFFFFF"/>
                  </a:solidFill>
                  <a:ea typeface="宋体" pitchFamily="2" charset="-122"/>
                  <a:cs typeface="Times New Roman" pitchFamily="18" charset="0"/>
                </a:endParaRPr>
              </a:p>
            </p:txBody>
          </p:sp>
          <p:sp>
            <p:nvSpPr>
              <p:cNvPr id="87" name="Rectangle 86"/>
              <p:cNvSpPr/>
              <p:nvPr/>
            </p:nvSpPr>
            <p:spPr bwMode="auto">
              <a:xfrm>
                <a:off x="5593915" y="4816259"/>
                <a:ext cx="275573" cy="137786"/>
              </a:xfrm>
              <a:prstGeom prst="rect">
                <a:avLst/>
              </a:prstGeom>
              <a:noFill/>
              <a:ln w="25400" cap="flat" cmpd="sng" algn="ctr">
                <a:solidFill>
                  <a:srgbClr val="0099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90000"/>
                  </a:lnSpc>
                  <a:defRPr/>
                </a:pPr>
                <a:endParaRPr lang="en-US" sz="3200" b="1" baseline="-25000">
                  <a:solidFill>
                    <a:srgbClr val="FFFFFF"/>
                  </a:solidFill>
                  <a:ea typeface="宋体" pitchFamily="2" charset="-122"/>
                  <a:cs typeface="Times New Roman" pitchFamily="18" charset="0"/>
                </a:endParaRPr>
              </a:p>
            </p:txBody>
          </p:sp>
          <p:sp>
            <p:nvSpPr>
              <p:cNvPr id="88" name="Rectangle 87"/>
              <p:cNvSpPr/>
              <p:nvPr/>
            </p:nvSpPr>
            <p:spPr bwMode="auto">
              <a:xfrm>
                <a:off x="5593915" y="2194144"/>
                <a:ext cx="275573" cy="137786"/>
              </a:xfrm>
              <a:prstGeom prst="rect">
                <a:avLst/>
              </a:prstGeom>
              <a:noFill/>
              <a:ln w="25400" cap="flat" cmpd="sng" algn="ctr">
                <a:solidFill>
                  <a:srgbClr val="0099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90000"/>
                  </a:lnSpc>
                  <a:defRPr/>
                </a:pPr>
                <a:endParaRPr lang="en-US" sz="3200" b="1" baseline="-25000">
                  <a:solidFill>
                    <a:srgbClr val="FFFFFF"/>
                  </a:solidFill>
                  <a:ea typeface="宋体" pitchFamily="2" charset="-122"/>
                  <a:cs typeface="Times New Roman" pitchFamily="18" charset="0"/>
                </a:endParaRPr>
              </a:p>
            </p:txBody>
          </p:sp>
        </p:grpSp>
        <p:sp>
          <p:nvSpPr>
            <p:cNvPr id="69" name="Oval 68"/>
            <p:cNvSpPr>
              <a:spLocks noChangeAspect="1"/>
            </p:cNvSpPr>
            <p:nvPr/>
          </p:nvSpPr>
          <p:spPr bwMode="auto">
            <a:xfrm>
              <a:off x="843374" y="3455244"/>
              <a:ext cx="172810" cy="172810"/>
            </a:xfrm>
            <a:prstGeom prst="ellipse">
              <a:avLst/>
            </a:prstGeom>
            <a:solidFill>
              <a:srgbClr val="FF0000"/>
            </a:solidFill>
            <a:ln w="38100" cap="flat" cmpd="sng" algn="ctr">
              <a:solidFill>
                <a:srgbClr val="FC0128"/>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lnSpc>
                  <a:spcPct val="90000"/>
                </a:lnSpc>
                <a:defRPr/>
              </a:pPr>
              <a:endParaRPr lang="en-US" sz="3200" b="1" baseline="-25000">
                <a:solidFill>
                  <a:srgbClr val="FFFFFF"/>
                </a:solidFill>
                <a:ea typeface="宋体" pitchFamily="2" charset="-122"/>
                <a:cs typeface="Times New Roman" pitchFamily="18" charset="0"/>
              </a:endParaRPr>
            </a:p>
          </p:txBody>
        </p:sp>
        <p:sp>
          <p:nvSpPr>
            <p:cNvPr id="89" name="Rectangle 14"/>
            <p:cNvSpPr>
              <a:spLocks noChangeArrowheads="1"/>
            </p:cNvSpPr>
            <p:nvPr/>
          </p:nvSpPr>
          <p:spPr bwMode="auto">
            <a:xfrm>
              <a:off x="2305528" y="3954128"/>
              <a:ext cx="764826" cy="341504"/>
            </a:xfrm>
            <a:prstGeom prst="rect">
              <a:avLst/>
            </a:prstGeom>
            <a:noFill/>
            <a:ln w="50800">
              <a:noFill/>
              <a:miter lim="800000"/>
              <a:headEnd/>
              <a:tailEnd/>
            </a:ln>
          </p:spPr>
          <p:txBody>
            <a:bodyPr wrap="none" lIns="90488" tIns="44450" rIns="90488" bIns="44450">
              <a:spAutoFit/>
            </a:bodyPr>
            <a:lstStyle/>
            <a:p>
              <a:pPr algn="ctr">
                <a:lnSpc>
                  <a:spcPct val="90000"/>
                </a:lnSpc>
                <a:defRPr/>
              </a:pPr>
              <a:r>
                <a:rPr lang="en-US" altLang="zh-CN" sz="1800">
                  <a:solidFill>
                    <a:srgbClr val="FF0000"/>
                  </a:solidFill>
                  <a:latin typeface="Garamond" pitchFamily="18" charset="0"/>
                  <a:ea typeface="ＭＳ Ｐゴシック"/>
                  <a:cs typeface="Times New Roman" pitchFamily="18" charset="0"/>
                </a:rPr>
                <a:t>X-rays</a:t>
              </a:r>
              <a:endParaRPr lang="en-US" altLang="zh-CN" sz="1800">
                <a:solidFill>
                  <a:srgbClr val="00FF00"/>
                </a:solidFill>
                <a:latin typeface="Garamond" pitchFamily="18" charset="0"/>
                <a:ea typeface="ＭＳ Ｐゴシック"/>
                <a:cs typeface="Times New Roman" pitchFamily="18" charset="0"/>
              </a:endParaRPr>
            </a:p>
          </p:txBody>
        </p:sp>
      </p:grpSp>
      <p:pic>
        <p:nvPicPr>
          <p:cNvPr id="30" name="Picture 12" descr="http://www.magic-emoji.com/emoji/images/83_emoji_iphone_black_diamond_sui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253714" y="656408"/>
            <a:ext cx="2046695" cy="2046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5815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1000" fill="hold"/>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 vs Interior Tomography</a:t>
            </a:r>
          </a:p>
        </p:txBody>
      </p:sp>
      <p:sp>
        <p:nvSpPr>
          <p:cNvPr id="3" name="Content Placeholder 2"/>
          <p:cNvSpPr>
            <a:spLocks noGrp="1"/>
          </p:cNvSpPr>
          <p:nvPr>
            <p:ph idx="1"/>
          </p:nvPr>
        </p:nvSpPr>
        <p:spPr>
          <a:xfrm>
            <a:off x="116089" y="1143918"/>
            <a:ext cx="8092808" cy="4617905"/>
          </a:xfrm>
        </p:spPr>
        <p:txBody>
          <a:bodyPr/>
          <a:lstStyle/>
          <a:p>
            <a:pPr>
              <a:buClrTx/>
            </a:pPr>
            <a:r>
              <a:rPr lang="en-US" sz="2400" dirty="0">
                <a:solidFill>
                  <a:schemeClr val="tx1"/>
                </a:solidFill>
              </a:rPr>
              <a:t>The Generic Interior Problem Has No Unique Solution in an Unconstrained Functional Space.  An Additional Assumption is Needed:</a:t>
            </a:r>
          </a:p>
          <a:p>
            <a:pPr>
              <a:buClrTx/>
            </a:pPr>
            <a:r>
              <a:rPr lang="en-US" sz="2000" b="0" dirty="0">
                <a:solidFill>
                  <a:schemeClr val="tx1"/>
                </a:solidFill>
              </a:rPr>
              <a:t>(1) There Is a Small Sub-region Over Which CT Number is Known; or</a:t>
            </a:r>
          </a:p>
          <a:p>
            <a:pPr>
              <a:buClrTx/>
            </a:pPr>
            <a:r>
              <a:rPr lang="en-US" sz="2000" b="0" dirty="0">
                <a:solidFill>
                  <a:schemeClr val="tx1"/>
                </a:solidFill>
              </a:rPr>
              <a:t>(2) The Region of Interest (ROI) is Piecewise Polynomial, or</a:t>
            </a:r>
          </a:p>
          <a:p>
            <a:pPr>
              <a:buClrTx/>
            </a:pPr>
            <a:r>
              <a:rPr lang="en-US" sz="2000" b="0" dirty="0">
                <a:solidFill>
                  <a:schemeClr val="tx1"/>
                </a:solidFill>
              </a:rPr>
              <a:t>… …</a:t>
            </a:r>
          </a:p>
          <a:p>
            <a:pPr>
              <a:buClrTx/>
            </a:pPr>
            <a:endParaRPr lang="en-US" sz="2400" dirty="0">
              <a:solidFill>
                <a:schemeClr val="tx1"/>
              </a:solidFill>
            </a:endParaRPr>
          </a:p>
          <a:p>
            <a:pPr marL="342900" indent="-342900">
              <a:buClrTx/>
              <a:buFont typeface="Arial" panose="020B0604020202020204" pitchFamily="34" charset="0"/>
              <a:buChar char="•"/>
            </a:pPr>
            <a:r>
              <a:rPr lang="en-US" sz="2400" dirty="0">
                <a:solidFill>
                  <a:schemeClr val="tx1"/>
                </a:solidFill>
              </a:rPr>
              <a:t>All Data vs Partial Data (Truncated Both Sides)</a:t>
            </a:r>
          </a:p>
          <a:p>
            <a:pPr marL="342900" indent="-342900">
              <a:buClrTx/>
              <a:buFont typeface="Arial" panose="020B0604020202020204" pitchFamily="34" charset="0"/>
              <a:buChar char="•"/>
            </a:pPr>
            <a:r>
              <a:rPr lang="en-US" sz="2400" dirty="0">
                <a:solidFill>
                  <a:schemeClr val="tx1"/>
                </a:solidFill>
              </a:rPr>
              <a:t>Global vs Local Reconstruction</a:t>
            </a:r>
          </a:p>
          <a:p>
            <a:pPr marL="342900" indent="-342900">
              <a:buClrTx/>
              <a:buFont typeface="Arial" panose="020B0604020202020204" pitchFamily="34" charset="0"/>
              <a:buChar char="•"/>
            </a:pPr>
            <a:r>
              <a:rPr lang="en-US" sz="2400" dirty="0">
                <a:solidFill>
                  <a:schemeClr val="tx1"/>
                </a:solidFill>
              </a:rPr>
              <a:t>Whole Sale vs Retail</a:t>
            </a:r>
          </a:p>
          <a:p>
            <a:pPr marL="342900" indent="-342900">
              <a:buClrTx/>
              <a:buFont typeface="Arial" panose="020B0604020202020204" pitchFamily="34" charset="0"/>
              <a:buChar char="•"/>
            </a:pPr>
            <a:r>
              <a:rPr lang="en-US" sz="2400" dirty="0">
                <a:solidFill>
                  <a:schemeClr val="tx1"/>
                </a:solidFill>
              </a:rPr>
              <a:t>Door to New Opportunities</a:t>
            </a:r>
          </a:p>
        </p:txBody>
      </p:sp>
      <p:sp>
        <p:nvSpPr>
          <p:cNvPr id="7" name="Rectangle 6"/>
          <p:cNvSpPr/>
          <p:nvPr/>
        </p:nvSpPr>
        <p:spPr>
          <a:xfrm>
            <a:off x="497091" y="5880508"/>
            <a:ext cx="7711807" cy="400110"/>
          </a:xfrm>
          <a:prstGeom prst="rect">
            <a:avLst/>
          </a:prstGeom>
        </p:spPr>
        <p:txBody>
          <a:bodyPr wrap="square">
            <a:spAutoFit/>
          </a:bodyPr>
          <a:lstStyle/>
          <a:p>
            <a:pPr algn="r"/>
            <a:r>
              <a:rPr lang="en-US" sz="2000" dirty="0">
                <a:hlinkClick r:id="rId3"/>
              </a:rPr>
              <a:t>http://iopscience.iop.org/article/10.1088/0031-9155/58/16/R161/pdf</a:t>
            </a:r>
            <a:r>
              <a:rPr lang="en-US" sz="2000" dirty="0"/>
              <a:t> </a:t>
            </a:r>
          </a:p>
        </p:txBody>
      </p:sp>
      <p:pic>
        <p:nvPicPr>
          <p:cNvPr id="8" name="Picture 4" descr="http://www.wpclipart.com/blanks/buttons/round/button_round_gree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96049" y="4330211"/>
            <a:ext cx="1490954" cy="1490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288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 name="Curved Connector 60"/>
          <p:cNvCxnSpPr/>
          <p:nvPr/>
        </p:nvCxnSpPr>
        <p:spPr bwMode="auto">
          <a:xfrm rot="16200000" flipH="1" flipV="1">
            <a:off x="4431618" y="550832"/>
            <a:ext cx="21614" cy="3630911"/>
          </a:xfrm>
          <a:prstGeom prst="curvedConnector3">
            <a:avLst>
              <a:gd name="adj1" fmla="val -1057648"/>
            </a:avLst>
          </a:prstGeom>
          <a:solidFill>
            <a:schemeClr val="accent1"/>
          </a:solidFill>
          <a:ln w="76200" cap="flat" cmpd="sng" algn="ctr">
            <a:solidFill>
              <a:schemeClr val="tx1"/>
            </a:solidFill>
            <a:prstDash val="solid"/>
            <a:round/>
            <a:headEnd type="none"/>
            <a:tailEnd type="triangle"/>
          </a:ln>
          <a:effectLst/>
        </p:spPr>
      </p:cxnSp>
      <p:cxnSp>
        <p:nvCxnSpPr>
          <p:cNvPr id="62" name="Curved Connector 61"/>
          <p:cNvCxnSpPr/>
          <p:nvPr/>
        </p:nvCxnSpPr>
        <p:spPr bwMode="auto">
          <a:xfrm rot="16200000" flipH="1" flipV="1">
            <a:off x="4431618" y="359112"/>
            <a:ext cx="21614" cy="3630911"/>
          </a:xfrm>
          <a:prstGeom prst="curvedConnector3">
            <a:avLst>
              <a:gd name="adj1" fmla="val -1057648"/>
            </a:avLst>
          </a:prstGeom>
          <a:solidFill>
            <a:schemeClr val="accent1"/>
          </a:solidFill>
          <a:ln w="76200" cap="flat" cmpd="sng" algn="ctr">
            <a:solidFill>
              <a:srgbClr val="0000FF"/>
            </a:solidFill>
            <a:prstDash val="solid"/>
            <a:round/>
            <a:headEnd type="triangle"/>
            <a:tailEnd type="none"/>
          </a:ln>
          <a:effectLst/>
        </p:spPr>
      </p:cxnSp>
      <p:graphicFrame>
        <p:nvGraphicFramePr>
          <p:cNvPr id="30" name="Object 3"/>
          <p:cNvGraphicFramePr>
            <a:graphicFrameLocks noChangeAspect="1"/>
          </p:cNvGraphicFramePr>
          <p:nvPr>
            <p:extLst>
              <p:ext uri="{D42A27DB-BD31-4B8C-83A1-F6EECF244321}">
                <p14:modId xmlns:p14="http://schemas.microsoft.com/office/powerpoint/2010/main" val="106695554"/>
              </p:ext>
            </p:extLst>
          </p:nvPr>
        </p:nvGraphicFramePr>
        <p:xfrm>
          <a:off x="1832089" y="3134078"/>
          <a:ext cx="1260475" cy="1260475"/>
        </p:xfrm>
        <a:graphic>
          <a:graphicData uri="http://schemas.openxmlformats.org/presentationml/2006/ole">
            <mc:AlternateContent xmlns:mc="http://schemas.openxmlformats.org/markup-compatibility/2006">
              <mc:Choice xmlns:v="urn:schemas-microsoft-com:vml" Requires="v">
                <p:oleObj name="Image" r:id="rId3" imgW="1855277" imgH="1855277" progId="">
                  <p:embed/>
                </p:oleObj>
              </mc:Choice>
              <mc:Fallback>
                <p:oleObj name="Image" r:id="rId3" imgW="1855277" imgH="1855277"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2089" y="3134078"/>
                        <a:ext cx="1260475" cy="126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pic>
                </p:oleObj>
              </mc:Fallback>
            </mc:AlternateContent>
          </a:graphicData>
        </a:graphic>
      </p:graphicFrame>
      <p:pic>
        <p:nvPicPr>
          <p:cNvPr id="31" name="Picture 4" descr="proj"/>
          <p:cNvPicPr>
            <a:picLocks noChangeAspect="1" noChangeArrowheads="1"/>
          </p:cNvPicPr>
          <p:nvPr/>
        </p:nvPicPr>
        <p:blipFill>
          <a:blip r:embed="rId5" cstate="print"/>
          <a:srcRect/>
          <a:stretch>
            <a:fillRect/>
          </a:stretch>
        </p:blipFill>
        <p:spPr bwMode="auto">
          <a:xfrm>
            <a:off x="5486514" y="3100740"/>
            <a:ext cx="1957387" cy="1414462"/>
          </a:xfrm>
          <a:prstGeom prst="rect">
            <a:avLst/>
          </a:prstGeom>
          <a:solidFill>
            <a:schemeClr val="bg1"/>
          </a:solidFill>
          <a:ln w="28575">
            <a:noFill/>
            <a:miter lim="800000"/>
            <a:headEnd/>
            <a:tailEnd/>
          </a:ln>
        </p:spPr>
      </p:pic>
      <p:sp>
        <p:nvSpPr>
          <p:cNvPr id="33" name="Line 6"/>
          <p:cNvSpPr>
            <a:spLocks noChangeShapeType="1"/>
          </p:cNvSpPr>
          <p:nvPr/>
        </p:nvSpPr>
        <p:spPr bwMode="auto">
          <a:xfrm flipH="1">
            <a:off x="6466000" y="2367897"/>
            <a:ext cx="1588" cy="2146300"/>
          </a:xfrm>
          <a:prstGeom prst="line">
            <a:avLst/>
          </a:prstGeom>
          <a:noFill/>
          <a:ln w="50800">
            <a:solidFill>
              <a:schemeClr val="tx1"/>
            </a:solidFill>
            <a:round/>
            <a:headEnd type="triangle" w="med" len="med"/>
            <a:tailEnd/>
          </a:ln>
        </p:spPr>
        <p:txBody>
          <a:bodyPr wrap="none" anchor="ctr"/>
          <a:lstStyle/>
          <a:p>
            <a:endParaRPr lang="en-US" sz="1400" i="1"/>
          </a:p>
        </p:txBody>
      </p:sp>
      <p:sp>
        <p:nvSpPr>
          <p:cNvPr id="34" name="Rectangle 7"/>
          <p:cNvSpPr>
            <a:spLocks noChangeArrowheads="1"/>
          </p:cNvSpPr>
          <p:nvPr/>
        </p:nvSpPr>
        <p:spPr bwMode="auto">
          <a:xfrm>
            <a:off x="8235732" y="4346928"/>
            <a:ext cx="232436" cy="283667"/>
          </a:xfrm>
          <a:prstGeom prst="rect">
            <a:avLst/>
          </a:prstGeom>
          <a:noFill/>
          <a:ln w="50800">
            <a:noFill/>
            <a:miter lim="800000"/>
            <a:headEnd/>
            <a:tailEnd/>
          </a:ln>
        </p:spPr>
        <p:txBody>
          <a:bodyPr wrap="none" lIns="90488" tIns="44450" rIns="90488" bIns="44450">
            <a:spAutoFit/>
          </a:bodyPr>
          <a:lstStyle/>
          <a:p>
            <a:pPr algn="ctr" eaLnBrk="0" hangingPunct="0">
              <a:lnSpc>
                <a:spcPct val="90000"/>
              </a:lnSpc>
            </a:pPr>
            <a:r>
              <a:rPr lang="en-US" altLang="zh-CN" sz="1400" i="1" dirty="0"/>
              <a:t>t</a:t>
            </a:r>
          </a:p>
        </p:txBody>
      </p:sp>
      <p:sp>
        <p:nvSpPr>
          <p:cNvPr id="35" name="Rectangle 9"/>
          <p:cNvSpPr>
            <a:spLocks noChangeArrowheads="1"/>
          </p:cNvSpPr>
          <p:nvPr/>
        </p:nvSpPr>
        <p:spPr bwMode="auto">
          <a:xfrm>
            <a:off x="7014359" y="2451498"/>
            <a:ext cx="894476" cy="240900"/>
          </a:xfrm>
          <a:prstGeom prst="rect">
            <a:avLst/>
          </a:prstGeom>
          <a:noFill/>
          <a:ln w="12700">
            <a:noFill/>
            <a:miter lim="800000"/>
            <a:headEnd/>
            <a:tailEnd/>
          </a:ln>
        </p:spPr>
        <p:txBody>
          <a:bodyPr wrap="none" lIns="63500" tIns="25400" rIns="63500" bIns="25400">
            <a:spAutoFit/>
          </a:bodyPr>
          <a:lstStyle/>
          <a:p>
            <a:pPr algn="ctr" eaLnBrk="0" hangingPunct="0">
              <a:lnSpc>
                <a:spcPct val="88000"/>
              </a:lnSpc>
            </a:pPr>
            <a:r>
              <a:rPr lang="en-US" altLang="zh-CN" sz="1400" i="1" dirty="0">
                <a:solidFill>
                  <a:srgbClr val="0000FF"/>
                </a:solidFill>
              </a:rPr>
              <a:t>Sinogram</a:t>
            </a:r>
          </a:p>
        </p:txBody>
      </p:sp>
      <p:sp>
        <p:nvSpPr>
          <p:cNvPr id="36" name="Line 11"/>
          <p:cNvSpPr>
            <a:spLocks noChangeShapeType="1"/>
          </p:cNvSpPr>
          <p:nvPr/>
        </p:nvSpPr>
        <p:spPr bwMode="auto">
          <a:xfrm>
            <a:off x="1546867" y="2824515"/>
            <a:ext cx="1406525" cy="1416050"/>
          </a:xfrm>
          <a:prstGeom prst="line">
            <a:avLst/>
          </a:prstGeom>
          <a:noFill/>
          <a:ln w="50800">
            <a:solidFill>
              <a:srgbClr val="FF0000"/>
            </a:solidFill>
            <a:round/>
            <a:headEnd type="triangle" w="med" len="med"/>
            <a:tailEnd/>
          </a:ln>
        </p:spPr>
        <p:txBody>
          <a:bodyPr wrap="none" anchor="ctr"/>
          <a:lstStyle/>
          <a:p>
            <a:endParaRPr lang="en-US" sz="1400" i="1">
              <a:solidFill>
                <a:srgbClr val="FF0000"/>
              </a:solidFill>
            </a:endParaRPr>
          </a:p>
        </p:txBody>
      </p:sp>
      <p:sp>
        <p:nvSpPr>
          <p:cNvPr id="39" name="Line 16"/>
          <p:cNvSpPr>
            <a:spLocks noChangeShapeType="1"/>
          </p:cNvSpPr>
          <p:nvPr/>
        </p:nvSpPr>
        <p:spPr bwMode="auto">
          <a:xfrm>
            <a:off x="1341552" y="3037241"/>
            <a:ext cx="1400175" cy="1408112"/>
          </a:xfrm>
          <a:prstGeom prst="line">
            <a:avLst/>
          </a:prstGeom>
          <a:noFill/>
          <a:ln w="50800">
            <a:solidFill>
              <a:srgbClr val="FF0000"/>
            </a:solidFill>
            <a:round/>
            <a:headEnd type="triangle" w="med" len="med"/>
            <a:tailEnd/>
          </a:ln>
        </p:spPr>
        <p:txBody>
          <a:bodyPr wrap="none" anchor="ctr"/>
          <a:lstStyle/>
          <a:p>
            <a:endParaRPr lang="en-US" sz="1400" i="1">
              <a:solidFill>
                <a:srgbClr val="FF0000"/>
              </a:solidFill>
            </a:endParaRPr>
          </a:p>
        </p:txBody>
      </p:sp>
      <p:sp>
        <p:nvSpPr>
          <p:cNvPr id="40" name="Line 17"/>
          <p:cNvSpPr>
            <a:spLocks noChangeShapeType="1"/>
          </p:cNvSpPr>
          <p:nvPr/>
        </p:nvSpPr>
        <p:spPr bwMode="auto">
          <a:xfrm>
            <a:off x="1755888" y="2605440"/>
            <a:ext cx="1393825" cy="1416050"/>
          </a:xfrm>
          <a:prstGeom prst="line">
            <a:avLst/>
          </a:prstGeom>
          <a:noFill/>
          <a:ln w="50800">
            <a:solidFill>
              <a:srgbClr val="FF0000"/>
            </a:solidFill>
            <a:round/>
            <a:headEnd type="triangle" w="med" len="med"/>
            <a:tailEnd/>
          </a:ln>
        </p:spPr>
        <p:txBody>
          <a:bodyPr wrap="none" anchor="ctr"/>
          <a:lstStyle/>
          <a:p>
            <a:endParaRPr lang="en-US" sz="1400" i="1">
              <a:solidFill>
                <a:srgbClr val="FF0000"/>
              </a:solidFill>
            </a:endParaRPr>
          </a:p>
        </p:txBody>
      </p:sp>
      <p:sp>
        <p:nvSpPr>
          <p:cNvPr id="42" name="Line 19"/>
          <p:cNvSpPr>
            <a:spLocks noChangeShapeType="1"/>
          </p:cNvSpPr>
          <p:nvPr/>
        </p:nvSpPr>
        <p:spPr bwMode="auto">
          <a:xfrm>
            <a:off x="1685746" y="3762727"/>
            <a:ext cx="2489492" cy="0"/>
          </a:xfrm>
          <a:prstGeom prst="line">
            <a:avLst/>
          </a:prstGeom>
          <a:noFill/>
          <a:ln w="50800">
            <a:solidFill>
              <a:schemeClr val="tx1"/>
            </a:solidFill>
            <a:round/>
            <a:headEnd/>
            <a:tailEnd type="triangle" w="med" len="med"/>
          </a:ln>
        </p:spPr>
        <p:txBody>
          <a:bodyPr wrap="none" anchor="ctr"/>
          <a:lstStyle/>
          <a:p>
            <a:endParaRPr lang="en-US" sz="1400" i="1"/>
          </a:p>
        </p:txBody>
      </p:sp>
      <p:sp>
        <p:nvSpPr>
          <p:cNvPr id="43" name="Line 20"/>
          <p:cNvSpPr>
            <a:spLocks noChangeShapeType="1"/>
          </p:cNvSpPr>
          <p:nvPr/>
        </p:nvSpPr>
        <p:spPr bwMode="auto">
          <a:xfrm>
            <a:off x="2471851" y="2476853"/>
            <a:ext cx="0" cy="2123118"/>
          </a:xfrm>
          <a:prstGeom prst="line">
            <a:avLst/>
          </a:prstGeom>
          <a:noFill/>
          <a:ln w="50800">
            <a:solidFill>
              <a:schemeClr val="tx1"/>
            </a:solidFill>
            <a:round/>
            <a:headEnd type="triangle" w="med" len="med"/>
            <a:tailEnd/>
          </a:ln>
        </p:spPr>
        <p:txBody>
          <a:bodyPr wrap="none" anchor="ctr"/>
          <a:lstStyle/>
          <a:p>
            <a:endParaRPr lang="en-US" sz="1400" i="1"/>
          </a:p>
        </p:txBody>
      </p:sp>
      <p:sp>
        <p:nvSpPr>
          <p:cNvPr id="44" name="Arc 21"/>
          <p:cNvSpPr>
            <a:spLocks/>
          </p:cNvSpPr>
          <p:nvPr/>
        </p:nvSpPr>
        <p:spPr bwMode="auto">
          <a:xfrm>
            <a:off x="3230676" y="3068990"/>
            <a:ext cx="412750" cy="67945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cap="rnd">
            <a:solidFill>
              <a:srgbClr val="FF0000"/>
            </a:solidFill>
            <a:round/>
            <a:headEnd type="triangle" w="med" len="med"/>
            <a:tailEnd/>
          </a:ln>
        </p:spPr>
        <p:txBody>
          <a:bodyPr wrap="none" anchor="ctr"/>
          <a:lstStyle/>
          <a:p>
            <a:pPr algn="ctr" eaLnBrk="0" hangingPunct="0">
              <a:lnSpc>
                <a:spcPct val="90000"/>
              </a:lnSpc>
            </a:pPr>
            <a:endParaRPr lang="en-US" sz="1400" i="1">
              <a:solidFill>
                <a:srgbClr val="FF0000"/>
              </a:solidFill>
            </a:endParaRPr>
          </a:p>
        </p:txBody>
      </p:sp>
      <p:sp>
        <p:nvSpPr>
          <p:cNvPr id="48" name="Line 26"/>
          <p:cNvSpPr>
            <a:spLocks noChangeShapeType="1"/>
          </p:cNvSpPr>
          <p:nvPr/>
        </p:nvSpPr>
        <p:spPr bwMode="auto">
          <a:xfrm flipV="1">
            <a:off x="2508364" y="2683227"/>
            <a:ext cx="1089025" cy="1085850"/>
          </a:xfrm>
          <a:prstGeom prst="line">
            <a:avLst/>
          </a:prstGeom>
          <a:noFill/>
          <a:ln w="50800">
            <a:solidFill>
              <a:srgbClr val="FF0000"/>
            </a:solidFill>
            <a:round/>
            <a:headEnd/>
            <a:tailEnd type="triangle" w="med" len="med"/>
          </a:ln>
        </p:spPr>
        <p:txBody>
          <a:bodyPr wrap="none" anchor="ctr"/>
          <a:lstStyle/>
          <a:p>
            <a:endParaRPr lang="en-US" sz="1400" i="1">
              <a:solidFill>
                <a:srgbClr val="FF0000"/>
              </a:solidFill>
            </a:endParaRPr>
          </a:p>
        </p:txBody>
      </p:sp>
      <p:sp>
        <p:nvSpPr>
          <p:cNvPr id="53" name="Rectangle 32"/>
          <p:cNvSpPr>
            <a:spLocks noChangeArrowheads="1"/>
          </p:cNvSpPr>
          <p:nvPr/>
        </p:nvSpPr>
        <p:spPr bwMode="auto">
          <a:xfrm rot="18900000">
            <a:off x="723720" y="2557096"/>
            <a:ext cx="1330237" cy="283667"/>
          </a:xfrm>
          <a:prstGeom prst="rect">
            <a:avLst/>
          </a:prstGeom>
          <a:noFill/>
          <a:ln w="50800">
            <a:noFill/>
            <a:miter lim="800000"/>
            <a:headEnd/>
            <a:tailEnd/>
          </a:ln>
        </p:spPr>
        <p:txBody>
          <a:bodyPr wrap="none" lIns="90488" tIns="44450" rIns="90488" bIns="44450">
            <a:spAutoFit/>
          </a:bodyPr>
          <a:lstStyle/>
          <a:p>
            <a:pPr algn="ctr" eaLnBrk="0" hangingPunct="0">
              <a:lnSpc>
                <a:spcPct val="90000"/>
              </a:lnSpc>
            </a:pPr>
            <a:r>
              <a:rPr lang="en-US" altLang="zh-CN" sz="1400" i="1" dirty="0">
                <a:solidFill>
                  <a:srgbClr val="0033CC"/>
                </a:solidFill>
              </a:rPr>
              <a:t>Detector Array</a:t>
            </a:r>
          </a:p>
        </p:txBody>
      </p:sp>
      <p:graphicFrame>
        <p:nvGraphicFramePr>
          <p:cNvPr id="54" name="Object 32"/>
          <p:cNvGraphicFramePr>
            <a:graphicFrameLocks noChangeAspect="1"/>
          </p:cNvGraphicFramePr>
          <p:nvPr>
            <p:extLst>
              <p:ext uri="{D42A27DB-BD31-4B8C-83A1-F6EECF244321}">
                <p14:modId xmlns:p14="http://schemas.microsoft.com/office/powerpoint/2010/main" val="1001278434"/>
              </p:ext>
            </p:extLst>
          </p:nvPr>
        </p:nvGraphicFramePr>
        <p:xfrm>
          <a:off x="927084" y="4124656"/>
          <a:ext cx="877888" cy="377825"/>
        </p:xfrm>
        <a:graphic>
          <a:graphicData uri="http://schemas.openxmlformats.org/presentationml/2006/ole">
            <mc:AlternateContent xmlns:mc="http://schemas.openxmlformats.org/markup-compatibility/2006">
              <mc:Choice xmlns:v="urn:schemas-microsoft-com:vml" Requires="v">
                <p:oleObj name="Equation" r:id="rId6" imgW="482391" imgH="203112" progId="Equation.3">
                  <p:embed/>
                </p:oleObj>
              </mc:Choice>
              <mc:Fallback>
                <p:oleObj name="Equation" r:id="rId6" imgW="482391" imgH="203112"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7084" y="4124656"/>
                        <a:ext cx="877888" cy="3778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08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 name="Object 33"/>
          <p:cNvGraphicFramePr>
            <a:graphicFrameLocks noChangeAspect="1"/>
          </p:cNvGraphicFramePr>
          <p:nvPr>
            <p:extLst>
              <p:ext uri="{D42A27DB-BD31-4B8C-83A1-F6EECF244321}">
                <p14:modId xmlns:p14="http://schemas.microsoft.com/office/powerpoint/2010/main" val="516790633"/>
              </p:ext>
            </p:extLst>
          </p:nvPr>
        </p:nvGraphicFramePr>
        <p:xfrm>
          <a:off x="7014360" y="2661003"/>
          <a:ext cx="808037" cy="377825"/>
        </p:xfrm>
        <a:graphic>
          <a:graphicData uri="http://schemas.openxmlformats.org/presentationml/2006/ole">
            <mc:AlternateContent xmlns:mc="http://schemas.openxmlformats.org/markup-compatibility/2006">
              <mc:Choice xmlns:v="urn:schemas-microsoft-com:vml" Requires="v">
                <p:oleObj name="Equation" r:id="rId8" imgW="444307" imgH="203112" progId="Equation.3">
                  <p:embed/>
                </p:oleObj>
              </mc:Choice>
              <mc:Fallback>
                <p:oleObj name="Equation" r:id="rId8" imgW="444307" imgH="203112"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14360" y="2661003"/>
                        <a:ext cx="808037" cy="3778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08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 name="Oval 35"/>
          <p:cNvSpPr>
            <a:spLocks noChangeArrowheads="1"/>
          </p:cNvSpPr>
          <p:nvPr/>
        </p:nvSpPr>
        <p:spPr bwMode="auto">
          <a:xfrm>
            <a:off x="2165463" y="3446815"/>
            <a:ext cx="601662" cy="601662"/>
          </a:xfrm>
          <a:prstGeom prst="ellipse">
            <a:avLst/>
          </a:prstGeom>
          <a:solidFill>
            <a:srgbClr val="FF0000">
              <a:alpha val="50000"/>
            </a:srgbClr>
          </a:solidFill>
          <a:ln w="38100" algn="ctr">
            <a:noFill/>
            <a:round/>
            <a:headEnd/>
            <a:tailEnd/>
          </a:ln>
        </p:spPr>
        <p:txBody>
          <a:bodyPr/>
          <a:lstStyle/>
          <a:p>
            <a:pPr algn="ctr" eaLnBrk="0" hangingPunct="0">
              <a:lnSpc>
                <a:spcPct val="90000"/>
              </a:lnSpc>
            </a:pPr>
            <a:endParaRPr lang="en-US" sz="1400" i="1"/>
          </a:p>
        </p:txBody>
      </p:sp>
      <p:sp>
        <p:nvSpPr>
          <p:cNvPr id="57" name="Rectangle 36"/>
          <p:cNvSpPr>
            <a:spLocks noChangeArrowheads="1"/>
          </p:cNvSpPr>
          <p:nvPr/>
        </p:nvSpPr>
        <p:spPr bwMode="auto">
          <a:xfrm>
            <a:off x="6196125" y="3097565"/>
            <a:ext cx="541338" cy="1395412"/>
          </a:xfrm>
          <a:prstGeom prst="rect">
            <a:avLst/>
          </a:prstGeom>
          <a:solidFill>
            <a:srgbClr val="FF0000">
              <a:alpha val="50000"/>
            </a:srgbClr>
          </a:solidFill>
          <a:ln w="38100" algn="ctr">
            <a:noFill/>
            <a:round/>
            <a:headEnd/>
            <a:tailEnd/>
          </a:ln>
        </p:spPr>
        <p:txBody>
          <a:bodyPr/>
          <a:lstStyle/>
          <a:p>
            <a:pPr algn="ctr" eaLnBrk="0" hangingPunct="0">
              <a:lnSpc>
                <a:spcPct val="90000"/>
              </a:lnSpc>
            </a:pPr>
            <a:endParaRPr lang="en-US" sz="1400" i="1"/>
          </a:p>
        </p:txBody>
      </p:sp>
      <p:graphicFrame>
        <p:nvGraphicFramePr>
          <p:cNvPr id="63" name="Object 34"/>
          <p:cNvGraphicFramePr>
            <a:graphicFrameLocks noChangeAspect="1"/>
          </p:cNvGraphicFramePr>
          <p:nvPr>
            <p:extLst>
              <p:ext uri="{D42A27DB-BD31-4B8C-83A1-F6EECF244321}">
                <p14:modId xmlns:p14="http://schemas.microsoft.com/office/powerpoint/2010/main" val="3082475339"/>
              </p:ext>
            </p:extLst>
          </p:nvPr>
        </p:nvGraphicFramePr>
        <p:xfrm>
          <a:off x="6583964" y="2296489"/>
          <a:ext cx="254000" cy="331787"/>
        </p:xfrm>
        <a:graphic>
          <a:graphicData uri="http://schemas.openxmlformats.org/presentationml/2006/ole">
            <mc:AlternateContent xmlns:mc="http://schemas.openxmlformats.org/markup-compatibility/2006">
              <mc:Choice xmlns:v="urn:schemas-microsoft-com:vml" Requires="v">
                <p:oleObj name="Equation" r:id="rId10" imgW="139579" imgH="177646" progId="Equation.3">
                  <p:embed/>
                </p:oleObj>
              </mc:Choice>
              <mc:Fallback>
                <p:oleObj name="Equation" r:id="rId10" imgW="139579" imgH="177646"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83964" y="2296489"/>
                        <a:ext cx="254000" cy="33178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08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4" name="Object 35"/>
          <p:cNvGraphicFramePr>
            <a:graphicFrameLocks noChangeAspect="1"/>
          </p:cNvGraphicFramePr>
          <p:nvPr>
            <p:extLst>
              <p:ext uri="{D42A27DB-BD31-4B8C-83A1-F6EECF244321}">
                <p14:modId xmlns:p14="http://schemas.microsoft.com/office/powerpoint/2010/main" val="2984533945"/>
              </p:ext>
            </p:extLst>
          </p:nvPr>
        </p:nvGraphicFramePr>
        <p:xfrm>
          <a:off x="3292587" y="3347854"/>
          <a:ext cx="254000" cy="331788"/>
        </p:xfrm>
        <a:graphic>
          <a:graphicData uri="http://schemas.openxmlformats.org/presentationml/2006/ole">
            <mc:AlternateContent xmlns:mc="http://schemas.openxmlformats.org/markup-compatibility/2006">
              <mc:Choice xmlns:v="urn:schemas-microsoft-com:vml" Requires="v">
                <p:oleObj name="Equation" r:id="rId12" imgW="139579" imgH="177646" progId="Equation.3">
                  <p:embed/>
                </p:oleObj>
              </mc:Choice>
              <mc:Fallback>
                <p:oleObj name="Equation" r:id="rId12" imgW="139579" imgH="177646"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92587" y="3347854"/>
                        <a:ext cx="254000" cy="3317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08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Rectangle 2"/>
          <p:cNvSpPr/>
          <p:nvPr/>
        </p:nvSpPr>
        <p:spPr bwMode="auto">
          <a:xfrm>
            <a:off x="6737463" y="3097566"/>
            <a:ext cx="882552" cy="1401629"/>
          </a:xfrm>
          <a:prstGeom prst="rect">
            <a:avLst/>
          </a:prstGeom>
          <a:solidFill>
            <a:srgbClr val="00CC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400" i="1" dirty="0" err="1"/>
          </a:p>
        </p:txBody>
      </p:sp>
      <p:sp>
        <p:nvSpPr>
          <p:cNvPr id="65" name="Rectangle 64"/>
          <p:cNvSpPr/>
          <p:nvPr/>
        </p:nvSpPr>
        <p:spPr bwMode="auto">
          <a:xfrm>
            <a:off x="5313573" y="3097566"/>
            <a:ext cx="882552" cy="1401629"/>
          </a:xfrm>
          <a:prstGeom prst="rect">
            <a:avLst/>
          </a:prstGeom>
          <a:solidFill>
            <a:srgbClr val="00CC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400" i="1" dirty="0" err="1"/>
          </a:p>
        </p:txBody>
      </p:sp>
      <p:sp>
        <p:nvSpPr>
          <p:cNvPr id="32" name="Line 5"/>
          <p:cNvSpPr>
            <a:spLocks noChangeShapeType="1"/>
          </p:cNvSpPr>
          <p:nvPr/>
        </p:nvSpPr>
        <p:spPr bwMode="auto">
          <a:xfrm>
            <a:off x="4811502" y="4515202"/>
            <a:ext cx="3413449" cy="0"/>
          </a:xfrm>
          <a:prstGeom prst="line">
            <a:avLst/>
          </a:prstGeom>
          <a:noFill/>
          <a:ln w="50800">
            <a:solidFill>
              <a:schemeClr val="tx1"/>
            </a:solidFill>
            <a:round/>
            <a:headEnd/>
            <a:tailEnd type="triangle" w="med" len="med"/>
          </a:ln>
        </p:spPr>
        <p:txBody>
          <a:bodyPr wrap="none" anchor="ctr"/>
          <a:lstStyle/>
          <a:p>
            <a:endParaRPr lang="en-US" sz="1400" i="1"/>
          </a:p>
        </p:txBody>
      </p:sp>
      <p:sp>
        <p:nvSpPr>
          <p:cNvPr id="59" name="Rectangle 30"/>
          <p:cNvSpPr>
            <a:spLocks noChangeArrowheads="1"/>
          </p:cNvSpPr>
          <p:nvPr/>
        </p:nvSpPr>
        <p:spPr bwMode="auto">
          <a:xfrm>
            <a:off x="3910399" y="1660921"/>
            <a:ext cx="1202253" cy="240900"/>
          </a:xfrm>
          <a:prstGeom prst="rect">
            <a:avLst/>
          </a:prstGeom>
          <a:noFill/>
          <a:ln w="12700">
            <a:noFill/>
            <a:miter lim="800000"/>
            <a:headEnd/>
            <a:tailEnd/>
          </a:ln>
        </p:spPr>
        <p:txBody>
          <a:bodyPr wrap="none" lIns="63500" tIns="25400" rIns="63500" bIns="25400">
            <a:spAutoFit/>
          </a:bodyPr>
          <a:lstStyle/>
          <a:p>
            <a:pPr algn="ctr" eaLnBrk="0" hangingPunct="0">
              <a:lnSpc>
                <a:spcPct val="88000"/>
              </a:lnSpc>
            </a:pPr>
            <a:r>
              <a:rPr lang="en-US" altLang="zh-CN" sz="1400" i="1" dirty="0">
                <a:solidFill>
                  <a:srgbClr val="0000FF"/>
                </a:solidFill>
              </a:rPr>
              <a:t>Line Integrals</a:t>
            </a:r>
          </a:p>
        </p:txBody>
      </p:sp>
      <p:sp>
        <p:nvSpPr>
          <p:cNvPr id="60" name="Rectangle 31"/>
          <p:cNvSpPr>
            <a:spLocks noChangeArrowheads="1"/>
          </p:cNvSpPr>
          <p:nvPr/>
        </p:nvSpPr>
        <p:spPr bwMode="auto">
          <a:xfrm>
            <a:off x="3850284" y="2197957"/>
            <a:ext cx="1322478" cy="240900"/>
          </a:xfrm>
          <a:prstGeom prst="rect">
            <a:avLst/>
          </a:prstGeom>
          <a:noFill/>
          <a:ln w="12700">
            <a:noFill/>
            <a:miter lim="800000"/>
            <a:headEnd/>
            <a:tailEnd/>
          </a:ln>
        </p:spPr>
        <p:txBody>
          <a:bodyPr wrap="none" lIns="63500" tIns="25400" rIns="63500" bIns="25400">
            <a:spAutoFit/>
          </a:bodyPr>
          <a:lstStyle/>
          <a:p>
            <a:pPr algn="ctr" eaLnBrk="0" hangingPunct="0">
              <a:lnSpc>
                <a:spcPct val="88000"/>
              </a:lnSpc>
            </a:pPr>
            <a:r>
              <a:rPr lang="en-US" altLang="zh-CN" sz="1400" i="1" dirty="0"/>
              <a:t>Reconstruction</a:t>
            </a:r>
          </a:p>
        </p:txBody>
      </p:sp>
      <p:sp>
        <p:nvSpPr>
          <p:cNvPr id="49" name="Rectangle 32"/>
          <p:cNvSpPr>
            <a:spLocks noChangeArrowheads="1"/>
          </p:cNvSpPr>
          <p:nvPr/>
        </p:nvSpPr>
        <p:spPr bwMode="auto">
          <a:xfrm>
            <a:off x="3185637" y="4021491"/>
            <a:ext cx="700514" cy="283667"/>
          </a:xfrm>
          <a:prstGeom prst="rect">
            <a:avLst/>
          </a:prstGeom>
          <a:noFill/>
          <a:ln w="50800">
            <a:noFill/>
            <a:miter lim="800000"/>
            <a:headEnd/>
            <a:tailEnd/>
          </a:ln>
        </p:spPr>
        <p:txBody>
          <a:bodyPr wrap="none" lIns="90488" tIns="44450" rIns="90488" bIns="44450">
            <a:spAutoFit/>
          </a:bodyPr>
          <a:lstStyle/>
          <a:p>
            <a:pPr algn="ctr" eaLnBrk="0" hangingPunct="0">
              <a:lnSpc>
                <a:spcPct val="90000"/>
              </a:lnSpc>
            </a:pPr>
            <a:r>
              <a:rPr lang="en-US" altLang="zh-CN" sz="1400" i="1" dirty="0">
                <a:solidFill>
                  <a:srgbClr val="FF0000"/>
                </a:solidFill>
              </a:rPr>
              <a:t>X-rays</a:t>
            </a:r>
          </a:p>
        </p:txBody>
      </p:sp>
      <p:sp>
        <p:nvSpPr>
          <p:cNvPr id="50" name="Rectangle 32"/>
          <p:cNvSpPr>
            <a:spLocks noChangeArrowheads="1"/>
          </p:cNvSpPr>
          <p:nvPr/>
        </p:nvSpPr>
        <p:spPr bwMode="auto">
          <a:xfrm>
            <a:off x="1071410" y="3906501"/>
            <a:ext cx="700513" cy="283667"/>
          </a:xfrm>
          <a:prstGeom prst="rect">
            <a:avLst/>
          </a:prstGeom>
          <a:noFill/>
          <a:ln w="50800">
            <a:noFill/>
            <a:miter lim="800000"/>
            <a:headEnd/>
            <a:tailEnd/>
          </a:ln>
        </p:spPr>
        <p:txBody>
          <a:bodyPr wrap="none" lIns="90488" tIns="44450" rIns="90488" bIns="44450">
            <a:spAutoFit/>
          </a:bodyPr>
          <a:lstStyle/>
          <a:p>
            <a:pPr algn="ctr" eaLnBrk="0" hangingPunct="0">
              <a:lnSpc>
                <a:spcPct val="90000"/>
              </a:lnSpc>
            </a:pPr>
            <a:r>
              <a:rPr lang="en-US" altLang="zh-CN" sz="1400" i="1" dirty="0"/>
              <a:t>Object</a:t>
            </a:r>
          </a:p>
        </p:txBody>
      </p:sp>
      <p:sp>
        <p:nvSpPr>
          <p:cNvPr id="37" name="Line 13"/>
          <p:cNvSpPr>
            <a:spLocks noChangeShapeType="1"/>
          </p:cNvSpPr>
          <p:nvPr/>
        </p:nvSpPr>
        <p:spPr bwMode="auto">
          <a:xfrm flipH="1">
            <a:off x="822963" y="2089503"/>
            <a:ext cx="1422400" cy="1419225"/>
          </a:xfrm>
          <a:prstGeom prst="line">
            <a:avLst/>
          </a:prstGeom>
          <a:noFill/>
          <a:ln w="76200">
            <a:solidFill>
              <a:srgbClr val="0000FF"/>
            </a:solidFill>
            <a:round/>
            <a:headEnd/>
            <a:tailEnd/>
          </a:ln>
        </p:spPr>
        <p:txBody>
          <a:bodyPr wrap="none" anchor="ctr"/>
          <a:lstStyle/>
          <a:p>
            <a:endParaRPr lang="en-US" sz="1400" i="1">
              <a:solidFill>
                <a:srgbClr val="FF0000"/>
              </a:solidFill>
            </a:endParaRPr>
          </a:p>
        </p:txBody>
      </p:sp>
      <p:sp>
        <p:nvSpPr>
          <p:cNvPr id="51" name="Rectangle 7"/>
          <p:cNvSpPr>
            <a:spLocks noChangeArrowheads="1"/>
          </p:cNvSpPr>
          <p:nvPr/>
        </p:nvSpPr>
        <p:spPr bwMode="auto">
          <a:xfrm>
            <a:off x="3537609" y="2746430"/>
            <a:ext cx="232436" cy="283667"/>
          </a:xfrm>
          <a:prstGeom prst="rect">
            <a:avLst/>
          </a:prstGeom>
          <a:noFill/>
          <a:ln w="50800">
            <a:noFill/>
            <a:miter lim="800000"/>
            <a:headEnd/>
            <a:tailEnd/>
          </a:ln>
        </p:spPr>
        <p:txBody>
          <a:bodyPr wrap="none" lIns="90488" tIns="44450" rIns="90488" bIns="44450">
            <a:spAutoFit/>
          </a:bodyPr>
          <a:lstStyle/>
          <a:p>
            <a:pPr algn="ctr" eaLnBrk="0" hangingPunct="0">
              <a:lnSpc>
                <a:spcPct val="90000"/>
              </a:lnSpc>
            </a:pPr>
            <a:r>
              <a:rPr lang="en-US" altLang="zh-CN" sz="1400" i="1" dirty="0"/>
              <a:t>t</a:t>
            </a:r>
          </a:p>
        </p:txBody>
      </p:sp>
      <p:graphicFrame>
        <p:nvGraphicFramePr>
          <p:cNvPr id="52" name="Object 32"/>
          <p:cNvGraphicFramePr>
            <a:graphicFrameLocks noChangeAspect="1"/>
          </p:cNvGraphicFramePr>
          <p:nvPr>
            <p:extLst>
              <p:ext uri="{D42A27DB-BD31-4B8C-83A1-F6EECF244321}">
                <p14:modId xmlns:p14="http://schemas.microsoft.com/office/powerpoint/2010/main" val="319664842"/>
              </p:ext>
            </p:extLst>
          </p:nvPr>
        </p:nvGraphicFramePr>
        <p:xfrm>
          <a:off x="3990975" y="3863470"/>
          <a:ext cx="207962" cy="236538"/>
        </p:xfrm>
        <a:graphic>
          <a:graphicData uri="http://schemas.openxmlformats.org/presentationml/2006/ole">
            <mc:AlternateContent xmlns:mc="http://schemas.openxmlformats.org/markup-compatibility/2006">
              <mc:Choice xmlns:v="urn:schemas-microsoft-com:vml" Requires="v">
                <p:oleObj name="Equation" r:id="rId13" imgW="114120" imgH="126720" progId="Equation.DSMT4">
                  <p:embed/>
                </p:oleObj>
              </mc:Choice>
              <mc:Fallback>
                <p:oleObj name="Equation" r:id="rId13" imgW="114120" imgH="126720" progId="Equation.DSMT4">
                  <p:embed/>
                  <p:pic>
                    <p:nvPicPr>
                      <p:cNvPr id="0" name=""/>
                      <p:cNvPicPr>
                        <a:picLocks noChangeAspect="1" noChangeArrowheads="1"/>
                      </p:cNvPicPr>
                      <p:nvPr/>
                    </p:nvPicPr>
                    <p:blipFill>
                      <a:blip r:embed="rId14"/>
                      <a:srcRect/>
                      <a:stretch>
                        <a:fillRect/>
                      </a:stretch>
                    </p:blipFill>
                    <p:spPr bwMode="auto">
                      <a:xfrm>
                        <a:off x="3990975" y="3863470"/>
                        <a:ext cx="207962" cy="2365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08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8" name="Object 32"/>
          <p:cNvGraphicFramePr>
            <a:graphicFrameLocks noChangeAspect="1"/>
          </p:cNvGraphicFramePr>
          <p:nvPr>
            <p:extLst>
              <p:ext uri="{D42A27DB-BD31-4B8C-83A1-F6EECF244321}">
                <p14:modId xmlns:p14="http://schemas.microsoft.com/office/powerpoint/2010/main" val="51835355"/>
              </p:ext>
            </p:extLst>
          </p:nvPr>
        </p:nvGraphicFramePr>
        <p:xfrm>
          <a:off x="2547894" y="2460471"/>
          <a:ext cx="230187" cy="282575"/>
        </p:xfrm>
        <a:graphic>
          <a:graphicData uri="http://schemas.openxmlformats.org/presentationml/2006/ole">
            <mc:AlternateContent xmlns:mc="http://schemas.openxmlformats.org/markup-compatibility/2006">
              <mc:Choice xmlns:v="urn:schemas-microsoft-com:vml" Requires="v">
                <p:oleObj name="Equation" r:id="rId15" imgW="126720" imgH="152280" progId="Equation.DSMT4">
                  <p:embed/>
                </p:oleObj>
              </mc:Choice>
              <mc:Fallback>
                <p:oleObj name="Equation" r:id="rId15" imgW="126720" imgH="152280" progId="Equation.DSMT4">
                  <p:embed/>
                  <p:pic>
                    <p:nvPicPr>
                      <p:cNvPr id="0" name=""/>
                      <p:cNvPicPr>
                        <a:picLocks noChangeAspect="1" noChangeArrowheads="1"/>
                      </p:cNvPicPr>
                      <p:nvPr/>
                    </p:nvPicPr>
                    <p:blipFill>
                      <a:blip r:embed="rId16"/>
                      <a:srcRect/>
                      <a:stretch>
                        <a:fillRect/>
                      </a:stretch>
                    </p:blipFill>
                    <p:spPr bwMode="auto">
                      <a:xfrm>
                        <a:off x="2547894" y="2460471"/>
                        <a:ext cx="230187" cy="2825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508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 name="Title 1"/>
          <p:cNvSpPr>
            <a:spLocks noGrp="1"/>
          </p:cNvSpPr>
          <p:nvPr>
            <p:ph type="title"/>
          </p:nvPr>
        </p:nvSpPr>
        <p:spPr>
          <a:xfrm>
            <a:off x="1676400" y="152400"/>
            <a:ext cx="8839200" cy="838200"/>
          </a:xfrm>
        </p:spPr>
        <p:txBody>
          <a:bodyPr/>
          <a:lstStyle/>
          <a:p>
            <a:pPr algn="ctr"/>
            <a:r>
              <a:rPr lang="en-US" dirty="0"/>
              <a:t>Interior Tomography</a:t>
            </a:r>
          </a:p>
        </p:txBody>
      </p:sp>
      <p:sp>
        <p:nvSpPr>
          <p:cNvPr id="41" name="Title 1"/>
          <p:cNvSpPr txBox="1">
            <a:spLocks/>
          </p:cNvSpPr>
          <p:nvPr/>
        </p:nvSpPr>
        <p:spPr bwMode="auto">
          <a:xfrm>
            <a:off x="117430" y="5089556"/>
            <a:ext cx="7899557" cy="1724377"/>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0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just" eaLnBrk="1" hangingPunct="1"/>
            <a:r>
              <a:rPr lang="en-US" sz="2400" kern="0" dirty="0"/>
              <a:t>We Revisited the Long-Standing Interior Problem and Developed the Theory of Interior Tomography to Enable Exact Image Reconstruction over an Interior Region of Interest from Truncated Projection Data.</a:t>
            </a:r>
            <a:endParaRPr lang="en-US" sz="2400" kern="0" dirty="0">
              <a:solidFill>
                <a:srgbClr val="FF0000"/>
              </a:solidFill>
            </a:endParaRPr>
          </a:p>
        </p:txBody>
      </p:sp>
    </p:spTree>
    <p:extLst>
      <p:ext uri="{BB962C8B-B14F-4D97-AF65-F5344CB8AC3E}">
        <p14:creationId xmlns:p14="http://schemas.microsoft.com/office/powerpoint/2010/main" val="463712586"/>
      </p:ext>
    </p:extLst>
  </p:cSld>
  <p:clrMapOvr>
    <a:masterClrMapping/>
  </p:clrMapOvr>
  <mc:AlternateContent xmlns:mc="http://schemas.openxmlformats.org/markup-compatibility/2006" xmlns:p14="http://schemas.microsoft.com/office/powerpoint/2010/main">
    <mc:Choice Requires="p14">
      <p:transition spd="slow" p14:dur="8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671734" y="151015"/>
            <a:ext cx="8839200" cy="838200"/>
          </a:xfrm>
        </p:spPr>
        <p:txBody>
          <a:bodyPr/>
          <a:lstStyle/>
          <a:p>
            <a:pPr algn="ctr"/>
            <a:r>
              <a:rPr lang="en-US" dirty="0"/>
              <a:t>Less = Faster</a:t>
            </a:r>
          </a:p>
        </p:txBody>
      </p:sp>
      <p:sp>
        <p:nvSpPr>
          <p:cNvPr id="4" name="Rectangle 3"/>
          <p:cNvSpPr>
            <a:spLocks noChangeArrowheads="1"/>
          </p:cNvSpPr>
          <p:nvPr/>
        </p:nvSpPr>
        <p:spPr bwMode="auto">
          <a:xfrm>
            <a:off x="879716" y="5158790"/>
            <a:ext cx="8199326" cy="1384995"/>
          </a:xfrm>
          <a:prstGeom prst="rect">
            <a:avLst/>
          </a:prstGeom>
          <a:noFill/>
          <a:ln w="12700">
            <a:noFill/>
            <a:miter lim="800000"/>
            <a:headEnd/>
            <a:tailEnd/>
          </a:ln>
        </p:spPr>
        <p:txBody>
          <a:bodyPr wrap="square" lIns="0" tIns="0" rIns="0" bIns="0">
            <a:spAutoFit/>
          </a:bodyPr>
          <a:lstStyle/>
          <a:p>
            <a:pPr marL="914400" indent="-914400" defTabSz="869950">
              <a:spcAft>
                <a:spcPts val="600"/>
              </a:spcAft>
            </a:pPr>
            <a:r>
              <a:rPr lang="en-US" altLang="zh-CN" sz="1600" i="1" dirty="0"/>
              <a:t>Wang G, Yu HY, Ye YB: A scheme for multi-source interior tomography. Med. Phys. 36:3575-3581, 2009</a:t>
            </a:r>
          </a:p>
          <a:p>
            <a:pPr marL="914400" indent="-914400" defTabSz="869950">
              <a:spcAft>
                <a:spcPts val="600"/>
              </a:spcAft>
            </a:pPr>
            <a:r>
              <a:rPr lang="en-US" altLang="zh-CN" sz="1600" i="1" dirty="0"/>
              <a:t>Wang G: The meaning of interior tomography. Proc. of ICASSP, 5764-5767, 2011</a:t>
            </a:r>
          </a:p>
          <a:p>
            <a:pPr marL="914400" indent="-914400" defTabSz="869950">
              <a:spcAft>
                <a:spcPts val="600"/>
              </a:spcAft>
            </a:pPr>
            <a:r>
              <a:rPr lang="en-US" sz="1600" i="1" dirty="0"/>
              <a:t>Ritman EL, Kinsey JH, Robb RA, Gilbert BK, Harris LD, Wood EH: Three-dimensional image of the heart, lungs, and circulatory. Science 210:273-280, 1980</a:t>
            </a:r>
            <a:endParaRPr lang="en-US" altLang="zh-CN" sz="1600" i="1" dirty="0"/>
          </a:p>
        </p:txBody>
      </p:sp>
      <p:pic>
        <p:nvPicPr>
          <p:cNvPr id="1536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4635" y="1175844"/>
            <a:ext cx="4908453" cy="3807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bwMode="auto">
          <a:xfrm>
            <a:off x="124635" y="1151811"/>
            <a:ext cx="7696767" cy="6880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p>
        </p:txBody>
      </p:sp>
      <p:sp>
        <p:nvSpPr>
          <p:cNvPr id="6" name="Content Placeholder 2"/>
          <p:cNvSpPr>
            <a:spLocks noGrp="1"/>
          </p:cNvSpPr>
          <p:nvPr>
            <p:ph idx="1"/>
          </p:nvPr>
        </p:nvSpPr>
        <p:spPr>
          <a:xfrm>
            <a:off x="5033088" y="1279636"/>
            <a:ext cx="4075939" cy="3703358"/>
          </a:xfrm>
        </p:spPr>
        <p:txBody>
          <a:bodyPr/>
          <a:lstStyle/>
          <a:p>
            <a:pPr>
              <a:spcBef>
                <a:spcPts val="0"/>
              </a:spcBef>
            </a:pPr>
            <a:r>
              <a:rPr lang="en-US" sz="3200" dirty="0">
                <a:solidFill>
                  <a:srgbClr val="FF0000"/>
                </a:solidFill>
              </a:rPr>
              <a:t>Less =</a:t>
            </a:r>
          </a:p>
          <a:p>
            <a:pPr>
              <a:spcBef>
                <a:spcPts val="0"/>
              </a:spcBef>
            </a:pPr>
            <a:r>
              <a:rPr lang="en-US" dirty="0">
                <a:solidFill>
                  <a:srgbClr val="0000FF"/>
                </a:solidFill>
              </a:rPr>
              <a:t>Deeper </a:t>
            </a:r>
            <a:r>
              <a:rPr lang="en-US" dirty="0">
                <a:solidFill>
                  <a:schemeClr val="tx1"/>
                </a:solidFill>
              </a:rPr>
              <a:t>understanding</a:t>
            </a:r>
          </a:p>
          <a:p>
            <a:pPr>
              <a:spcBef>
                <a:spcPts val="0"/>
              </a:spcBef>
            </a:pPr>
            <a:r>
              <a:rPr lang="en-US" dirty="0">
                <a:solidFill>
                  <a:srgbClr val="0000FF"/>
                </a:solidFill>
              </a:rPr>
              <a:t>Larger </a:t>
            </a:r>
            <a:r>
              <a:rPr lang="en-US" dirty="0">
                <a:solidFill>
                  <a:schemeClr val="tx1"/>
                </a:solidFill>
              </a:rPr>
              <a:t>object</a:t>
            </a:r>
          </a:p>
          <a:p>
            <a:pPr>
              <a:spcBef>
                <a:spcPts val="0"/>
              </a:spcBef>
            </a:pPr>
            <a:r>
              <a:rPr lang="en-US" dirty="0">
                <a:solidFill>
                  <a:srgbClr val="0000FF"/>
                </a:solidFill>
              </a:rPr>
              <a:t>Less </a:t>
            </a:r>
            <a:r>
              <a:rPr lang="en-US" dirty="0">
                <a:solidFill>
                  <a:schemeClr val="tx1"/>
                </a:solidFill>
              </a:rPr>
              <a:t>radiation dose</a:t>
            </a:r>
          </a:p>
          <a:p>
            <a:pPr>
              <a:spcBef>
                <a:spcPts val="0"/>
              </a:spcBef>
            </a:pPr>
            <a:r>
              <a:rPr lang="en-US" dirty="0">
                <a:solidFill>
                  <a:srgbClr val="009900"/>
                </a:solidFill>
              </a:rPr>
              <a:t>Finer </a:t>
            </a:r>
            <a:r>
              <a:rPr lang="en-US" dirty="0">
                <a:solidFill>
                  <a:schemeClr val="tx1"/>
                </a:solidFill>
              </a:rPr>
              <a:t>image resolution</a:t>
            </a:r>
          </a:p>
          <a:p>
            <a:pPr>
              <a:spcBef>
                <a:spcPts val="0"/>
              </a:spcBef>
            </a:pPr>
            <a:r>
              <a:rPr lang="en-US" dirty="0">
                <a:solidFill>
                  <a:srgbClr val="009900"/>
                </a:solidFill>
              </a:rPr>
              <a:t>Wider </a:t>
            </a:r>
            <a:r>
              <a:rPr lang="en-US" dirty="0">
                <a:solidFill>
                  <a:schemeClr val="tx1"/>
                </a:solidFill>
              </a:rPr>
              <a:t>dynamic range</a:t>
            </a:r>
          </a:p>
          <a:p>
            <a:pPr>
              <a:spcBef>
                <a:spcPts val="0"/>
              </a:spcBef>
            </a:pPr>
            <a:r>
              <a:rPr lang="en-US" dirty="0">
                <a:solidFill>
                  <a:schemeClr val="tx1"/>
                </a:solidFill>
              </a:rPr>
              <a:t>… …</a:t>
            </a:r>
          </a:p>
          <a:p>
            <a:pPr>
              <a:spcBef>
                <a:spcPts val="0"/>
              </a:spcBef>
            </a:pPr>
            <a:r>
              <a:rPr lang="en-US" sz="3200" i="1" dirty="0">
                <a:solidFill>
                  <a:srgbClr val="FF0000"/>
                </a:solidFill>
              </a:rPr>
              <a:t>Faster</a:t>
            </a:r>
            <a:r>
              <a:rPr lang="en-US" sz="3200" dirty="0">
                <a:solidFill>
                  <a:schemeClr val="tx1"/>
                </a:solidFill>
              </a:rPr>
              <a:t> </a:t>
            </a:r>
            <a:r>
              <a:rPr lang="en-US" dirty="0">
                <a:solidFill>
                  <a:schemeClr val="tx1"/>
                </a:solidFill>
              </a:rPr>
              <a:t>imaging speed</a:t>
            </a:r>
          </a:p>
          <a:p>
            <a:pPr>
              <a:spcBef>
                <a:spcPts val="0"/>
              </a:spcBef>
            </a:pPr>
            <a:endParaRPr lang="en-US" dirty="0">
              <a:solidFill>
                <a:schemeClr val="tx1"/>
              </a:solidFill>
            </a:endParaRPr>
          </a:p>
        </p:txBody>
      </p:sp>
    </p:spTree>
    <p:extLst>
      <p:ext uri="{BB962C8B-B14F-4D97-AF65-F5344CB8AC3E}">
        <p14:creationId xmlns:p14="http://schemas.microsoft.com/office/powerpoint/2010/main" val="31718316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 Scanner Architecture</a:t>
            </a:r>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62053" y="1561570"/>
            <a:ext cx="4221911" cy="4052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4" name="Picture 4" descr="https://ufhealth.org/sites/default/files/graphics/images/en/23269.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28" y="2136645"/>
            <a:ext cx="4347125" cy="34777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http://www.magic-emoji.com/emoji/images/83_emoji_iphone_black_diamond_sui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2415358" y="935516"/>
            <a:ext cx="2046695" cy="2046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74221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Diagram</a:t>
            </a:r>
          </a:p>
        </p:txBody>
      </p:sp>
      <p:pic>
        <p:nvPicPr>
          <p:cNvPr id="4" name="Picture 3"/>
          <p:cNvPicPr>
            <a:picLocks noChangeAspect="1"/>
          </p:cNvPicPr>
          <p:nvPr/>
        </p:nvPicPr>
        <p:blipFill>
          <a:blip r:embed="rId3"/>
          <a:stretch>
            <a:fillRect/>
          </a:stretch>
        </p:blipFill>
        <p:spPr>
          <a:xfrm>
            <a:off x="1328797" y="1079677"/>
            <a:ext cx="5457090" cy="5698391"/>
          </a:xfrm>
          <a:prstGeom prst="rect">
            <a:avLst/>
          </a:prstGeom>
        </p:spPr>
      </p:pic>
    </p:spTree>
    <p:extLst>
      <p:ext uri="{BB962C8B-B14F-4D97-AF65-F5344CB8AC3E}">
        <p14:creationId xmlns:p14="http://schemas.microsoft.com/office/powerpoint/2010/main" val="5245189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8414479" cy="6310859"/>
          </a:xfrm>
          <a:prstGeom prst="rect">
            <a:avLst/>
          </a:prstGeom>
        </p:spPr>
      </p:pic>
    </p:spTree>
    <p:extLst>
      <p:ext uri="{BB962C8B-B14F-4D97-AF65-F5344CB8AC3E}">
        <p14:creationId xmlns:p14="http://schemas.microsoft.com/office/powerpoint/2010/main" val="13230136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 Scanner</a:t>
            </a:r>
          </a:p>
        </p:txBody>
      </p:sp>
      <p:sp>
        <p:nvSpPr>
          <p:cNvPr id="4" name="TextBox 3"/>
          <p:cNvSpPr txBox="1"/>
          <p:nvPr/>
        </p:nvSpPr>
        <p:spPr>
          <a:xfrm>
            <a:off x="2697103" y="1012954"/>
            <a:ext cx="4302973" cy="4832092"/>
          </a:xfrm>
          <a:prstGeom prst="rect">
            <a:avLst/>
          </a:prstGeom>
          <a:noFill/>
        </p:spPr>
        <p:txBody>
          <a:bodyPr wrap="none" rtlCol="0">
            <a:spAutoFit/>
          </a:bodyPr>
          <a:lstStyle/>
          <a:p>
            <a:pPr marL="342900" indent="-342900">
              <a:buFont typeface="Arial" panose="020B0604020202020204" pitchFamily="34" charset="0"/>
              <a:buChar char="•"/>
            </a:pPr>
            <a:r>
              <a:rPr lang="en-US" sz="2800" b="1" dirty="0">
                <a:solidFill>
                  <a:srgbClr val="FF0000"/>
                </a:solidFill>
              </a:rPr>
              <a:t>Data Truncation</a:t>
            </a:r>
            <a:endParaRPr lang="en-US" sz="2800" dirty="0">
              <a:solidFill>
                <a:srgbClr val="FF0000"/>
              </a:solidFill>
            </a:endParaRPr>
          </a:p>
          <a:p>
            <a:pPr marL="342900" indent="-342900">
              <a:buFont typeface="Arial" panose="020B0604020202020204" pitchFamily="34" charset="0"/>
              <a:buChar char="•"/>
            </a:pPr>
            <a:r>
              <a:rPr lang="en-US" sz="2800" b="1" dirty="0"/>
              <a:t>CT Scanning</a:t>
            </a:r>
          </a:p>
          <a:p>
            <a:r>
              <a:rPr lang="en-US" sz="2800" b="1" dirty="0"/>
              <a:t>	</a:t>
            </a:r>
            <a:r>
              <a:rPr lang="en-US" sz="2800" dirty="0"/>
              <a:t>CT Generations</a:t>
            </a:r>
          </a:p>
          <a:p>
            <a:r>
              <a:rPr lang="en-US" sz="2800" b="1" dirty="0"/>
              <a:t>	</a:t>
            </a:r>
            <a:r>
              <a:rPr lang="en-US" sz="2800" dirty="0"/>
              <a:t>Spiral/Helical CT</a:t>
            </a:r>
          </a:p>
          <a:p>
            <a:r>
              <a:rPr lang="en-US" sz="2800" b="1" dirty="0"/>
              <a:t>	</a:t>
            </a:r>
            <a:r>
              <a:rPr lang="en-US" sz="2800" dirty="0"/>
              <a:t>Interior Tomography</a:t>
            </a:r>
          </a:p>
          <a:p>
            <a:pPr marL="342900" indent="-342900">
              <a:buFont typeface="Arial" panose="020B0604020202020204" pitchFamily="34" charset="0"/>
              <a:buChar char="•"/>
            </a:pPr>
            <a:r>
              <a:rPr lang="en-US" sz="2800" b="1" dirty="0"/>
              <a:t>CT Image Artifacts</a:t>
            </a:r>
          </a:p>
          <a:p>
            <a:r>
              <a:rPr lang="en-US" sz="2800" b="1" dirty="0"/>
              <a:t>	</a:t>
            </a:r>
            <a:r>
              <a:rPr lang="en-US" sz="2800" dirty="0"/>
              <a:t>Image Quality</a:t>
            </a:r>
          </a:p>
          <a:p>
            <a:r>
              <a:rPr lang="en-US" sz="2800" dirty="0"/>
              <a:t>	Image Artifacts</a:t>
            </a:r>
          </a:p>
          <a:p>
            <a:pPr marL="342900" indent="-342900">
              <a:buFont typeface="Arial" panose="020B0604020202020204" pitchFamily="34" charset="0"/>
              <a:buChar char="•"/>
            </a:pPr>
            <a:r>
              <a:rPr lang="en-US" sz="2800" b="1" dirty="0"/>
              <a:t>X-ray Radiation Dose</a:t>
            </a:r>
          </a:p>
          <a:p>
            <a:r>
              <a:rPr lang="en-US" sz="2800" b="1" dirty="0"/>
              <a:t>	</a:t>
            </a:r>
            <a:r>
              <a:rPr lang="en-US" sz="2800" dirty="0"/>
              <a:t>Dose Measures</a:t>
            </a:r>
          </a:p>
          <a:p>
            <a:r>
              <a:rPr lang="en-US" sz="2800" dirty="0"/>
              <a:t>	Low-dose CT</a:t>
            </a:r>
          </a:p>
        </p:txBody>
      </p:sp>
    </p:spTree>
    <p:extLst>
      <p:ext uri="{BB962C8B-B14F-4D97-AF65-F5344CB8AC3E}">
        <p14:creationId xmlns:p14="http://schemas.microsoft.com/office/powerpoint/2010/main" val="25838678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cardiac ct scanner general electri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96370" y="3813186"/>
            <a:ext cx="4591050" cy="258127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nstant CT Sche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379046" y="4334969"/>
            <a:ext cx="2927566" cy="1537713"/>
          </a:xfrm>
          <a:prstGeom prst="rect">
            <a:avLst/>
          </a:prstGeom>
          <a:noFill/>
          <a:extLst>
            <a:ext uri="{909E8E84-426E-40DD-AFC4-6F175D3DCCD1}">
              <a14:hiddenFill xmlns:a14="http://schemas.microsoft.com/office/drawing/2010/main">
                <a:solidFill>
                  <a:srgbClr val="FFFFFF"/>
                </a:solidFill>
              </a14:hiddenFill>
            </a:ext>
          </a:extLst>
        </p:spPr>
      </p:pic>
      <p:sp>
        <p:nvSpPr>
          <p:cNvPr id="2" name="Left-Right Arrow 1"/>
          <p:cNvSpPr/>
          <p:nvPr/>
        </p:nvSpPr>
        <p:spPr>
          <a:xfrm>
            <a:off x="4413529" y="4714863"/>
            <a:ext cx="1564909" cy="777922"/>
          </a:xfrm>
          <a:prstGeom prst="lef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96370" y="1249691"/>
            <a:ext cx="8044766" cy="2246769"/>
          </a:xfrm>
          <a:prstGeom prst="rect">
            <a:avLst/>
          </a:prstGeom>
          <a:noFill/>
        </p:spPr>
        <p:txBody>
          <a:bodyPr wrap="none" rtlCol="0">
            <a:spAutoFit/>
          </a:bodyPr>
          <a:lstStyle/>
          <a:p>
            <a:pPr marL="457200" indent="-457200">
              <a:buFont typeface="Arial" panose="020B0604020202020204" pitchFamily="34" charset="0"/>
              <a:buChar char="•"/>
            </a:pPr>
            <a:r>
              <a:rPr lang="en-US" sz="2800" b="1" dirty="0">
                <a:solidFill>
                  <a:srgbClr val="FF0000"/>
                </a:solidFill>
              </a:rPr>
              <a:t>Background from Best Conventional CT</a:t>
            </a:r>
          </a:p>
          <a:p>
            <a:pPr marL="457200" indent="-457200">
              <a:buFont typeface="Arial" panose="020B0604020202020204" pitchFamily="34" charset="0"/>
              <a:buChar char="•"/>
            </a:pPr>
            <a:r>
              <a:rPr lang="en-US" sz="2800" b="1" dirty="0">
                <a:solidFill>
                  <a:srgbClr val="FF0000"/>
                </a:solidFill>
              </a:rPr>
              <a:t>ROI Info from Spectral Interior Tomography</a:t>
            </a:r>
          </a:p>
          <a:p>
            <a:pPr marL="457200" indent="-457200">
              <a:buFont typeface="Arial" panose="020B0604020202020204" pitchFamily="34" charset="0"/>
              <a:buChar char="•"/>
            </a:pPr>
            <a:r>
              <a:rPr lang="en-US" sz="2800" b="1" dirty="0">
                <a:solidFill>
                  <a:srgbClr val="FF0000"/>
                </a:solidFill>
              </a:rPr>
              <a:t>In-vivo Spectral Micro-CT Enabled with</a:t>
            </a:r>
          </a:p>
          <a:p>
            <a:r>
              <a:rPr lang="en-US" sz="2800" b="1" dirty="0">
                <a:solidFill>
                  <a:srgbClr val="0000FF"/>
                </a:solidFill>
              </a:rPr>
              <a:t>	– Parallel Localized Data Acquisition</a:t>
            </a:r>
          </a:p>
          <a:p>
            <a:r>
              <a:rPr lang="en-US" sz="2800" b="1" dirty="0">
                <a:solidFill>
                  <a:srgbClr val="0000FF"/>
                </a:solidFill>
              </a:rPr>
              <a:t>	– Hybrid Advanced Reconstruction</a:t>
            </a:r>
          </a:p>
        </p:txBody>
      </p:sp>
      <p:sp>
        <p:nvSpPr>
          <p:cNvPr id="6" name="Title 1"/>
          <p:cNvSpPr txBox="1">
            <a:spLocks/>
          </p:cNvSpPr>
          <p:nvPr/>
        </p:nvSpPr>
        <p:spPr>
          <a:xfrm>
            <a:off x="1676400" y="152400"/>
            <a:ext cx="8839200" cy="838200"/>
          </a:xfrm>
          <a:prstGeom prst="rect">
            <a:avLst/>
          </a:prstGeom>
        </p:spPr>
        <p:txBody>
          <a:bodyPr/>
          <a:lst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ctr" eaLnBrk="1" hangingPunct="1"/>
            <a:r>
              <a:rPr lang="en-US" sz="4000" b="1" kern="0" dirty="0"/>
              <a:t>Cardiac CT Architecture</a:t>
            </a:r>
          </a:p>
        </p:txBody>
      </p:sp>
    </p:spTree>
    <p:extLst>
      <p:ext uri="{BB962C8B-B14F-4D97-AF65-F5344CB8AC3E}">
        <p14:creationId xmlns:p14="http://schemas.microsoft.com/office/powerpoint/2010/main" val="20632748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 Scanner</a:t>
            </a:r>
          </a:p>
        </p:txBody>
      </p:sp>
      <p:sp>
        <p:nvSpPr>
          <p:cNvPr id="4" name="TextBox 3"/>
          <p:cNvSpPr txBox="1"/>
          <p:nvPr/>
        </p:nvSpPr>
        <p:spPr>
          <a:xfrm>
            <a:off x="4271071" y="1167580"/>
            <a:ext cx="4302973" cy="4832092"/>
          </a:xfrm>
          <a:prstGeom prst="rect">
            <a:avLst/>
          </a:prstGeom>
          <a:noFill/>
        </p:spPr>
        <p:txBody>
          <a:bodyPr wrap="none" rtlCol="0">
            <a:spAutoFit/>
          </a:bodyPr>
          <a:lstStyle/>
          <a:p>
            <a:pPr marL="342900" indent="-342900">
              <a:buFont typeface="Arial" panose="020B0604020202020204" pitchFamily="34" charset="0"/>
              <a:buChar char="•"/>
            </a:pPr>
            <a:r>
              <a:rPr lang="en-US" sz="2800" b="1" dirty="0"/>
              <a:t>Data Truncation</a:t>
            </a:r>
            <a:endParaRPr lang="en-US" sz="2800" dirty="0"/>
          </a:p>
          <a:p>
            <a:pPr marL="342900" indent="-342900">
              <a:buFont typeface="Arial" panose="020B0604020202020204" pitchFamily="34" charset="0"/>
              <a:buChar char="•"/>
            </a:pPr>
            <a:r>
              <a:rPr lang="en-US" sz="2800" b="1" dirty="0"/>
              <a:t>CT Scanning</a:t>
            </a:r>
          </a:p>
          <a:p>
            <a:r>
              <a:rPr lang="en-US" sz="2800" b="1" dirty="0"/>
              <a:t>	</a:t>
            </a:r>
            <a:r>
              <a:rPr lang="en-US" sz="2800" dirty="0"/>
              <a:t>CT Generations</a:t>
            </a:r>
          </a:p>
          <a:p>
            <a:r>
              <a:rPr lang="en-US" sz="2800" b="1" dirty="0"/>
              <a:t>	</a:t>
            </a:r>
            <a:r>
              <a:rPr lang="en-US" sz="2800" dirty="0"/>
              <a:t>Spiral/Helical CT</a:t>
            </a:r>
          </a:p>
          <a:p>
            <a:r>
              <a:rPr lang="en-US" sz="2800" b="1" dirty="0"/>
              <a:t>	</a:t>
            </a:r>
            <a:r>
              <a:rPr lang="en-US" sz="2800" dirty="0"/>
              <a:t>Interior Tomography</a:t>
            </a:r>
          </a:p>
          <a:p>
            <a:pPr marL="342900" indent="-342900">
              <a:buFont typeface="Arial" panose="020B0604020202020204" pitchFamily="34" charset="0"/>
              <a:buChar char="•"/>
            </a:pPr>
            <a:r>
              <a:rPr lang="en-US" sz="2800" b="1" dirty="0">
                <a:solidFill>
                  <a:srgbClr val="FF0000"/>
                </a:solidFill>
              </a:rPr>
              <a:t>CT Image Artifacts</a:t>
            </a:r>
          </a:p>
          <a:p>
            <a:r>
              <a:rPr lang="en-US" sz="2800" b="1" dirty="0">
                <a:solidFill>
                  <a:srgbClr val="FF0000"/>
                </a:solidFill>
              </a:rPr>
              <a:t>	</a:t>
            </a:r>
            <a:r>
              <a:rPr lang="en-US" sz="2800" dirty="0">
                <a:solidFill>
                  <a:srgbClr val="FF0000"/>
                </a:solidFill>
              </a:rPr>
              <a:t>Image Quality</a:t>
            </a:r>
          </a:p>
          <a:p>
            <a:r>
              <a:rPr lang="en-US" sz="2800" dirty="0">
                <a:solidFill>
                  <a:srgbClr val="FF0000"/>
                </a:solidFill>
              </a:rPr>
              <a:t>	Image Artifacts</a:t>
            </a:r>
          </a:p>
          <a:p>
            <a:pPr marL="342900" indent="-342900">
              <a:buFont typeface="Arial" panose="020B0604020202020204" pitchFamily="34" charset="0"/>
              <a:buChar char="•"/>
            </a:pPr>
            <a:r>
              <a:rPr lang="en-US" sz="2800" b="1" dirty="0"/>
              <a:t>X-ray Radiation Dose</a:t>
            </a:r>
          </a:p>
          <a:p>
            <a:r>
              <a:rPr lang="en-US" sz="2800" b="1" dirty="0"/>
              <a:t>	</a:t>
            </a:r>
            <a:r>
              <a:rPr lang="en-US" sz="2800" dirty="0"/>
              <a:t>Dose Measures</a:t>
            </a:r>
          </a:p>
          <a:p>
            <a:r>
              <a:rPr lang="en-US" sz="2800" dirty="0"/>
              <a:t>	Low-dose CT</a:t>
            </a:r>
          </a:p>
        </p:txBody>
      </p:sp>
    </p:spTree>
    <p:extLst>
      <p:ext uri="{BB962C8B-B14F-4D97-AF65-F5344CB8AC3E}">
        <p14:creationId xmlns:p14="http://schemas.microsoft.com/office/powerpoint/2010/main" val="23269187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Sampling</a:t>
            </a:r>
          </a:p>
        </p:txBody>
      </p:sp>
      <p:sp>
        <p:nvSpPr>
          <p:cNvPr id="6" name="Rectangle 3"/>
          <p:cNvSpPr txBox="1">
            <a:spLocks noChangeArrowheads="1"/>
          </p:cNvSpPr>
          <p:nvPr/>
        </p:nvSpPr>
        <p:spPr>
          <a:xfrm>
            <a:off x="1856190" y="1028307"/>
            <a:ext cx="8543925" cy="5312168"/>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eaLnBrk="1" hangingPunct="1">
              <a:lnSpc>
                <a:spcPct val="90000"/>
              </a:lnSpc>
              <a:defRPr/>
            </a:pPr>
            <a:r>
              <a:rPr lang="en-US" sz="2400" b="1" dirty="0">
                <a:solidFill>
                  <a:srgbClr val="000000"/>
                </a:solidFill>
                <a:ea typeface="ＭＳ Ｐゴシック"/>
              </a:rPr>
              <a:t>~1K Rays per View, ~1K Views</a:t>
            </a:r>
          </a:p>
          <a:p>
            <a:pPr eaLnBrk="1" hangingPunct="1">
              <a:lnSpc>
                <a:spcPct val="90000"/>
              </a:lnSpc>
              <a:defRPr/>
            </a:pPr>
            <a:r>
              <a:rPr lang="en-US" sz="2400" b="1" dirty="0">
                <a:solidFill>
                  <a:srgbClr val="000000"/>
                </a:solidFill>
                <a:ea typeface="ＭＳ Ｐゴシック"/>
              </a:rPr>
              <a:t>Cross-sectional Image: 512x512 Pixels, ~4K Levels</a:t>
            </a:r>
            <a:endParaRPr lang="en-US" sz="2400" dirty="0">
              <a:solidFill>
                <a:srgbClr val="000000"/>
              </a:solidFill>
              <a:latin typeface="Garamond" pitchFamily="18" charset="0"/>
              <a:ea typeface="ＭＳ Ｐゴシック"/>
            </a:endParaRPr>
          </a:p>
          <a:p>
            <a:pPr eaLnBrk="1" hangingPunct="1">
              <a:lnSpc>
                <a:spcPct val="90000"/>
              </a:lnSpc>
              <a:defRPr/>
            </a:pPr>
            <a:endParaRPr lang="en-US" sz="2400" b="1" dirty="0">
              <a:solidFill>
                <a:srgbClr val="000000"/>
              </a:solidFill>
              <a:ea typeface="ＭＳ Ｐゴシック"/>
            </a:endParaRPr>
          </a:p>
        </p:txBody>
      </p:sp>
      <p:pic>
        <p:nvPicPr>
          <p:cNvPr id="7" name="Picture 4" descr="bush_13_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3551084" y="1945326"/>
            <a:ext cx="4678516" cy="218636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4" descr="bush_13_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3560916" y="4169399"/>
            <a:ext cx="4678516" cy="217107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3923170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 Number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2458" y="1066801"/>
                <a:ext cx="8839200" cy="1389961"/>
              </a:xfrm>
            </p:spPr>
            <p:txBody>
              <a:bodyPr/>
              <a:lstStyle/>
              <a:p>
                <a:pPr lvl="0">
                  <a:lnSpc>
                    <a:spcPct val="90000"/>
                  </a:lnSpc>
                  <a:buClrTx/>
                  <a:defRPr/>
                </a:pPr>
                <a:r>
                  <a:rPr lang="en-US" sz="2400" kern="1200" dirty="0">
                    <a:solidFill>
                      <a:srgbClr val="000000"/>
                    </a:solidFill>
                  </a:rPr>
                  <a:t>CT Image Quantized to CT Number in Hounsfield Unit:</a:t>
                </a:r>
              </a:p>
              <a:p>
                <a:pPr marL="457200" lvl="1" indent="0">
                  <a:lnSpc>
                    <a:spcPct val="90000"/>
                  </a:lnSpc>
                  <a:buClrTx/>
                  <a:buNone/>
                  <a:defRPr/>
                </a:pPr>
                <a:endParaRPr lang="en-US" sz="1200" kern="1200" dirty="0">
                  <a:solidFill>
                    <a:srgbClr val="000000"/>
                  </a:solidFill>
                </a:endParaRPr>
              </a:p>
              <a:p>
                <a:pPr marL="457200" lvl="1" indent="0" algn="ctr">
                  <a:lnSpc>
                    <a:spcPct val="90000"/>
                  </a:lnSpc>
                  <a:buClrTx/>
                  <a:buNone/>
                  <a:defRPr/>
                </a:pPr>
                <a:endParaRPr lang="en-US" sz="1800" i="1" kern="1200" dirty="0">
                  <a:solidFill>
                    <a:srgbClr val="000000"/>
                  </a:solidFill>
                  <a:latin typeface="Cambria Math" panose="02040503050406030204" pitchFamily="18" charset="0"/>
                  <a:ea typeface="Cambria Math"/>
                </a:endParaRPr>
              </a:p>
              <a:p>
                <a:pPr marL="457200" lvl="1" indent="0" algn="ctr">
                  <a:lnSpc>
                    <a:spcPct val="90000"/>
                  </a:lnSpc>
                  <a:buClrTx/>
                  <a:buNone/>
                  <a:defRPr/>
                </a:pPr>
                <a14:m>
                  <m:oMathPara xmlns:m="http://schemas.openxmlformats.org/officeDocument/2006/math">
                    <m:oMathParaPr>
                      <m:jc m:val="centerGroup"/>
                    </m:oMathParaPr>
                    <m:oMath xmlns:m="http://schemas.openxmlformats.org/officeDocument/2006/math">
                      <m:sSub>
                        <m:sSubPr>
                          <m:ctrlPr>
                            <a:rPr lang="en-US" i="1" kern="1200">
                              <a:solidFill>
                                <a:srgbClr val="000000"/>
                              </a:solidFill>
                              <a:latin typeface="Cambria Math" panose="02040503050406030204" pitchFamily="18" charset="0"/>
                              <a:ea typeface="Cambria Math"/>
                            </a:rPr>
                          </m:ctrlPr>
                        </m:sSubPr>
                        <m:e>
                          <m:r>
                            <a:rPr lang="en-US" i="1" kern="1200">
                              <a:solidFill>
                                <a:srgbClr val="000000"/>
                              </a:solidFill>
                              <a:latin typeface="Cambria Math" panose="02040503050406030204" pitchFamily="18" charset="0"/>
                              <a:ea typeface="Cambria Math"/>
                            </a:rPr>
                            <m:t>𝐶𝑇</m:t>
                          </m:r>
                        </m:e>
                        <m:sub>
                          <m:r>
                            <a:rPr lang="en-US" i="1" kern="1200">
                              <a:solidFill>
                                <a:srgbClr val="000000"/>
                              </a:solidFill>
                              <a:latin typeface="Cambria Math" panose="02040503050406030204" pitchFamily="18" charset="0"/>
                              <a:ea typeface="Cambria Math"/>
                            </a:rPr>
                            <m:t>𝑛𝑢𝑚𝑏𝑒𝑟</m:t>
                          </m:r>
                        </m:sub>
                      </m:sSub>
                      <m:r>
                        <a:rPr lang="en-US" i="1" kern="1200">
                          <a:solidFill>
                            <a:srgbClr val="000000"/>
                          </a:solidFill>
                          <a:latin typeface="Cambria Math" panose="02040503050406030204" pitchFamily="18" charset="0"/>
                          <a:ea typeface="Cambria Math"/>
                        </a:rPr>
                        <m:t>=</m:t>
                      </m:r>
                      <m:f>
                        <m:fPr>
                          <m:ctrlPr>
                            <a:rPr lang="en-US" i="1" kern="1200">
                              <a:solidFill>
                                <a:srgbClr val="000000"/>
                              </a:solidFill>
                              <a:latin typeface="Cambria Math" panose="02040503050406030204" pitchFamily="18" charset="0"/>
                              <a:ea typeface="Cambria Math"/>
                            </a:rPr>
                          </m:ctrlPr>
                        </m:fPr>
                        <m:num>
                          <m:r>
                            <a:rPr lang="en-US" i="1" kern="1200">
                              <a:solidFill>
                                <a:srgbClr val="000000"/>
                              </a:solidFill>
                              <a:latin typeface="Cambria Math" panose="02040503050406030204" pitchFamily="18" charset="0"/>
                              <a:ea typeface="Cambria Math"/>
                            </a:rPr>
                            <m:t>𝜇</m:t>
                          </m:r>
                          <m:r>
                            <a:rPr lang="en-US" i="1" kern="1200">
                              <a:solidFill>
                                <a:srgbClr val="000000"/>
                              </a:solidFill>
                              <a:latin typeface="Cambria Math" panose="02040503050406030204" pitchFamily="18" charset="0"/>
                              <a:ea typeface="Cambria Math"/>
                            </a:rPr>
                            <m:t>−</m:t>
                          </m:r>
                          <m:sSub>
                            <m:sSubPr>
                              <m:ctrlPr>
                                <a:rPr lang="en-US" i="1" kern="1200">
                                  <a:solidFill>
                                    <a:srgbClr val="000000"/>
                                  </a:solidFill>
                                  <a:latin typeface="Cambria Math" panose="02040503050406030204" pitchFamily="18" charset="0"/>
                                  <a:ea typeface="Cambria Math"/>
                                </a:rPr>
                              </m:ctrlPr>
                            </m:sSubPr>
                            <m:e>
                              <m:r>
                                <a:rPr lang="en-US" i="1" kern="1200">
                                  <a:solidFill>
                                    <a:srgbClr val="000000"/>
                                  </a:solidFill>
                                  <a:latin typeface="Cambria Math" panose="02040503050406030204" pitchFamily="18" charset="0"/>
                                  <a:ea typeface="Cambria Math"/>
                                </a:rPr>
                                <m:t>𝜇</m:t>
                              </m:r>
                            </m:e>
                            <m:sub>
                              <m:r>
                                <a:rPr lang="en-US" i="1" kern="1200">
                                  <a:solidFill>
                                    <a:srgbClr val="000000"/>
                                  </a:solidFill>
                                  <a:latin typeface="Cambria Math" panose="02040503050406030204" pitchFamily="18" charset="0"/>
                                  <a:ea typeface="Cambria Math"/>
                                </a:rPr>
                                <m:t>𝑤𝑎𝑡𝑒𝑟</m:t>
                              </m:r>
                            </m:sub>
                          </m:sSub>
                        </m:num>
                        <m:den>
                          <m:sSub>
                            <m:sSubPr>
                              <m:ctrlPr>
                                <a:rPr lang="en-US" i="1" kern="1200">
                                  <a:solidFill>
                                    <a:srgbClr val="000000"/>
                                  </a:solidFill>
                                  <a:latin typeface="Cambria Math" panose="02040503050406030204" pitchFamily="18" charset="0"/>
                                  <a:ea typeface="Cambria Math"/>
                                </a:rPr>
                              </m:ctrlPr>
                            </m:sSubPr>
                            <m:e>
                              <m:r>
                                <a:rPr lang="en-US" i="1" kern="1200">
                                  <a:solidFill>
                                    <a:srgbClr val="000000"/>
                                  </a:solidFill>
                                  <a:latin typeface="Cambria Math" panose="02040503050406030204" pitchFamily="18" charset="0"/>
                                  <a:ea typeface="Cambria Math"/>
                                </a:rPr>
                                <m:t>𝜇</m:t>
                              </m:r>
                            </m:e>
                            <m:sub>
                              <m:r>
                                <a:rPr lang="en-US" i="1" kern="1200">
                                  <a:solidFill>
                                    <a:srgbClr val="000000"/>
                                  </a:solidFill>
                                  <a:latin typeface="Cambria Math" panose="02040503050406030204" pitchFamily="18" charset="0"/>
                                  <a:ea typeface="Cambria Math"/>
                                </a:rPr>
                                <m:t>𝑤𝑎𝑡𝑒𝑟</m:t>
                              </m:r>
                            </m:sub>
                          </m:sSub>
                        </m:den>
                      </m:f>
                      <m:r>
                        <a:rPr lang="en-US" i="1" kern="1200">
                          <a:solidFill>
                            <a:srgbClr val="000000"/>
                          </a:solidFill>
                          <a:latin typeface="Cambria Math" panose="02040503050406030204" pitchFamily="18" charset="0"/>
                          <a:ea typeface="Cambria Math"/>
                        </a:rPr>
                        <m:t>×1000</m:t>
                      </m:r>
                    </m:oMath>
                  </m:oMathPara>
                </a14:m>
                <a:endParaRPr lang="en-US" kern="1200" dirty="0">
                  <a:solidFill>
                    <a:srgbClr val="000000"/>
                  </a:solidFill>
                </a:endParaRPr>
              </a:p>
              <a:p>
                <a:pPr marL="457200" lvl="1" indent="0" algn="ctr">
                  <a:lnSpc>
                    <a:spcPct val="90000"/>
                  </a:lnSpc>
                  <a:buClrTx/>
                  <a:buNone/>
                  <a:defRPr/>
                </a:pPr>
                <a:endParaRPr lang="en-US" kern="1200" dirty="0">
                  <a:solidFill>
                    <a:srgbClr val="000000"/>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2458" y="1066801"/>
                <a:ext cx="8839200" cy="1389961"/>
              </a:xfrm>
              <a:blipFill>
                <a:blip r:embed="rId3"/>
                <a:stretch>
                  <a:fillRect l="-1103" t="-5702" b="-8772"/>
                </a:stretch>
              </a:blipFill>
            </p:spPr>
            <p:txBody>
              <a:bodyPr/>
              <a:lstStyle/>
              <a:p>
                <a:r>
                  <a:rPr lang="en-US">
                    <a:noFill/>
                  </a:rPr>
                  <a:t> </a:t>
                </a:r>
              </a:p>
            </p:txBody>
          </p:sp>
        </mc:Fallback>
      </mc:AlternateContent>
      <p:pic>
        <p:nvPicPr>
          <p:cNvPr id="37890" name="Picture 2" descr="https://www.ceessentials.net/images/qualitycontrol/image0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376" y="3001193"/>
            <a:ext cx="3701678" cy="3767779"/>
          </a:xfrm>
          <a:prstGeom prst="rect">
            <a:avLst/>
          </a:prstGeom>
          <a:noFill/>
          <a:extLst>
            <a:ext uri="{909E8E84-426E-40DD-AFC4-6F175D3DCCD1}">
              <a14:hiddenFill xmlns:a14="http://schemas.microsoft.com/office/drawing/2010/main">
                <a:solidFill>
                  <a:srgbClr val="FFFFFF"/>
                </a:solidFill>
              </a14:hiddenFill>
            </a:ext>
          </a:extLst>
        </p:spPr>
      </p:pic>
      <p:pic>
        <p:nvPicPr>
          <p:cNvPr id="37892" name="Picture 4" descr="http://www.sprawls.org/resources/CTIMG/ctimg2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7736" y="2999762"/>
            <a:ext cx="5038016" cy="37706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http://www.magic-emoji.com/emoji/images/83_emoji_iphone_black_diamond_sui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6506067" y="1181057"/>
            <a:ext cx="2046695" cy="2046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0034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0291" y="990600"/>
            <a:ext cx="6933828"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39113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152400"/>
            <a:ext cx="9975121" cy="838200"/>
          </a:xfrm>
        </p:spPr>
        <p:txBody>
          <a:bodyPr/>
          <a:lstStyle/>
          <a:p>
            <a:r>
              <a:rPr lang="en-US" dirty="0"/>
              <a:t>Image Resolution</a:t>
            </a:r>
          </a:p>
        </p:txBody>
      </p:sp>
      <p:sp>
        <p:nvSpPr>
          <p:cNvPr id="11" name="Rectangle 4"/>
          <p:cNvSpPr>
            <a:spLocks noChangeArrowheads="1"/>
          </p:cNvSpPr>
          <p:nvPr/>
        </p:nvSpPr>
        <p:spPr bwMode="auto">
          <a:xfrm>
            <a:off x="2430847" y="1843119"/>
            <a:ext cx="6320897" cy="3967878"/>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614" tIns="44512" rIns="90614" bIns="44512">
            <a:spAutoFit/>
          </a:bodyPr>
          <a:lstStyle/>
          <a:p>
            <a:pPr>
              <a:lnSpc>
                <a:spcPct val="90000"/>
              </a:lnSpc>
              <a:defRPr/>
            </a:pPr>
            <a:r>
              <a:rPr lang="en-US" altLang="en-US" sz="2800" b="1" dirty="0">
                <a:latin typeface="Arial" panose="020B0604020202020204" pitchFamily="34" charset="0"/>
                <a:ea typeface="+mn-ea"/>
                <a:cs typeface="Times New Roman" pitchFamily="18" charset="0"/>
              </a:rPr>
              <a:t>High-contrast</a:t>
            </a:r>
          </a:p>
          <a:p>
            <a:pPr lvl="1">
              <a:lnSpc>
                <a:spcPct val="90000"/>
              </a:lnSpc>
              <a:defRPr/>
            </a:pPr>
            <a:r>
              <a:rPr lang="en-US" altLang="en-US" sz="2800" b="1" dirty="0">
                <a:latin typeface="Arial" panose="020B0604020202020204" pitchFamily="34" charset="0"/>
                <a:ea typeface="+mn-ea"/>
                <a:cs typeface="Times New Roman" pitchFamily="18" charset="0"/>
              </a:rPr>
              <a:t>- Distinguish small objects</a:t>
            </a:r>
          </a:p>
          <a:p>
            <a:pPr lvl="1">
              <a:lnSpc>
                <a:spcPct val="90000"/>
              </a:lnSpc>
              <a:defRPr/>
            </a:pPr>
            <a:r>
              <a:rPr lang="en-US" altLang="en-US" sz="2800" b="1" dirty="0">
                <a:latin typeface="Arial" panose="020B0604020202020204" pitchFamily="34" charset="0"/>
                <a:ea typeface="+mn-ea"/>
                <a:cs typeface="Times New Roman" pitchFamily="18" charset="0"/>
              </a:rPr>
              <a:t>	adjacent to each other</a:t>
            </a:r>
          </a:p>
          <a:p>
            <a:pPr lvl="2">
              <a:lnSpc>
                <a:spcPct val="90000"/>
              </a:lnSpc>
              <a:defRPr/>
            </a:pPr>
            <a:endParaRPr lang="en-US" altLang="en-US" sz="2800" b="1" dirty="0">
              <a:latin typeface="Arial" panose="020B0604020202020204" pitchFamily="34" charset="0"/>
              <a:ea typeface="+mn-ea"/>
              <a:cs typeface="Times New Roman" pitchFamily="18" charset="0"/>
            </a:endParaRPr>
          </a:p>
          <a:p>
            <a:pPr>
              <a:lnSpc>
                <a:spcPct val="90000"/>
              </a:lnSpc>
              <a:defRPr/>
            </a:pPr>
            <a:r>
              <a:rPr lang="en-US" altLang="en-US" sz="2800" b="1" dirty="0">
                <a:latin typeface="Arial" panose="020B0604020202020204" pitchFamily="34" charset="0"/>
                <a:ea typeface="+mn-ea"/>
                <a:cs typeface="Times New Roman" pitchFamily="18" charset="0"/>
              </a:rPr>
              <a:t>Low-contrast</a:t>
            </a:r>
          </a:p>
          <a:p>
            <a:pPr lvl="1">
              <a:lnSpc>
                <a:spcPct val="90000"/>
              </a:lnSpc>
              <a:defRPr/>
            </a:pPr>
            <a:r>
              <a:rPr lang="en-US" altLang="en-US" sz="2800" b="1" dirty="0">
                <a:latin typeface="Arial" panose="020B0604020202020204" pitchFamily="34" charset="0"/>
                <a:ea typeface="+mn-ea"/>
                <a:cs typeface="Times New Roman" pitchFamily="18" charset="0"/>
              </a:rPr>
              <a:t>- Differentiate regions</a:t>
            </a:r>
          </a:p>
          <a:p>
            <a:pPr lvl="2">
              <a:lnSpc>
                <a:spcPct val="90000"/>
              </a:lnSpc>
              <a:defRPr/>
            </a:pPr>
            <a:r>
              <a:rPr lang="en-US" altLang="en-US" sz="2800" b="1" dirty="0">
                <a:latin typeface="Arial" panose="020B0604020202020204" pitchFamily="34" charset="0"/>
                <a:ea typeface="+mn-ea"/>
                <a:cs typeface="Times New Roman" pitchFamily="18" charset="0"/>
              </a:rPr>
              <a:t>similar in gray-level</a:t>
            </a:r>
          </a:p>
          <a:p>
            <a:pPr>
              <a:lnSpc>
                <a:spcPct val="90000"/>
              </a:lnSpc>
              <a:defRPr/>
            </a:pPr>
            <a:endParaRPr lang="en-US" altLang="en-US" sz="2800" b="1" dirty="0">
              <a:latin typeface="Arial" panose="020B0604020202020204" pitchFamily="34" charset="0"/>
              <a:ea typeface="+mn-ea"/>
              <a:cs typeface="Times New Roman" pitchFamily="18" charset="0"/>
            </a:endParaRPr>
          </a:p>
          <a:p>
            <a:pPr>
              <a:lnSpc>
                <a:spcPct val="90000"/>
              </a:lnSpc>
              <a:defRPr/>
            </a:pPr>
            <a:r>
              <a:rPr lang="en-US" altLang="en-US" sz="2800" b="1" dirty="0">
                <a:latin typeface="Arial" panose="020B0604020202020204" pitchFamily="34" charset="0"/>
                <a:ea typeface="+mn-ea"/>
                <a:cs typeface="Times New Roman" pitchFamily="18" charset="0"/>
              </a:rPr>
              <a:t>Temporal resolution</a:t>
            </a:r>
          </a:p>
          <a:p>
            <a:pPr lvl="1">
              <a:lnSpc>
                <a:spcPct val="90000"/>
              </a:lnSpc>
              <a:defRPr/>
            </a:pPr>
            <a:r>
              <a:rPr lang="en-US" altLang="en-US" sz="2800" b="1" dirty="0">
                <a:latin typeface="Arial" panose="020B0604020202020204" pitchFamily="34" charset="0"/>
                <a:ea typeface="+mn-ea"/>
                <a:cs typeface="Times New Roman" pitchFamily="18" charset="0"/>
              </a:rPr>
              <a:t>- Capture time-varying structures</a:t>
            </a:r>
          </a:p>
        </p:txBody>
      </p:sp>
      <p:pic>
        <p:nvPicPr>
          <p:cNvPr id="38914" name="Picture 2" descr="Image result for beating he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568" y="4823299"/>
            <a:ext cx="1779170" cy="126106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504568" y="3337232"/>
            <a:ext cx="2003756" cy="1288129"/>
          </a:xfrm>
          <a:prstGeom prst="rect">
            <a:avLst/>
          </a:prstGeom>
        </p:spPr>
      </p:pic>
      <p:pic>
        <p:nvPicPr>
          <p:cNvPr id="5" name="Picture 4"/>
          <p:cNvPicPr>
            <a:picLocks noChangeAspect="1"/>
          </p:cNvPicPr>
          <p:nvPr/>
        </p:nvPicPr>
        <p:blipFill>
          <a:blip r:embed="rId5"/>
          <a:stretch>
            <a:fillRect/>
          </a:stretch>
        </p:blipFill>
        <p:spPr>
          <a:xfrm>
            <a:off x="504569" y="1497378"/>
            <a:ext cx="1738205" cy="1603011"/>
          </a:xfrm>
          <a:prstGeom prst="rect">
            <a:avLst/>
          </a:prstGeom>
        </p:spPr>
      </p:pic>
      <p:pic>
        <p:nvPicPr>
          <p:cNvPr id="7" name="Picture 6" descr="http://www.magic-emoji.com/emoji/images/83_emoji_iphone_black_diamond_sui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6854501" y="152401"/>
            <a:ext cx="2046695" cy="2046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02615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Noise</a:t>
            </a:r>
          </a:p>
        </p:txBody>
      </p:sp>
      <p:sp>
        <p:nvSpPr>
          <p:cNvPr id="4" name="Rectangle 1045"/>
          <p:cNvSpPr>
            <a:spLocks noChangeArrowheads="1"/>
          </p:cNvSpPr>
          <p:nvPr/>
        </p:nvSpPr>
        <p:spPr bwMode="auto">
          <a:xfrm>
            <a:off x="2330316" y="1872941"/>
            <a:ext cx="7614519" cy="3584504"/>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614" tIns="44512" rIns="90614" bIns="44512">
            <a:spAutoFit/>
          </a:bodyPr>
          <a:lstStyle/>
          <a:p>
            <a:pPr>
              <a:lnSpc>
                <a:spcPct val="90000"/>
              </a:lnSpc>
              <a:defRPr/>
            </a:pPr>
            <a:r>
              <a:rPr lang="en-US" altLang="en-US" sz="2804" b="1" dirty="0">
                <a:latin typeface="Arial" panose="020B0604020202020204" pitchFamily="34" charset="0"/>
                <a:ea typeface="+mn-ea"/>
                <a:cs typeface="Times New Roman" pitchFamily="18" charset="0"/>
              </a:rPr>
              <a:t>Due to Quantum and Other Random Effects</a:t>
            </a:r>
          </a:p>
          <a:p>
            <a:pPr>
              <a:lnSpc>
                <a:spcPct val="90000"/>
              </a:lnSpc>
              <a:defRPr/>
            </a:pPr>
            <a:endParaRPr lang="en-US" altLang="en-US" sz="2804" b="1" dirty="0">
              <a:latin typeface="Arial" panose="020B0604020202020204" pitchFamily="34" charset="0"/>
              <a:ea typeface="+mn-ea"/>
              <a:cs typeface="Times New Roman" pitchFamily="18" charset="0"/>
            </a:endParaRPr>
          </a:p>
          <a:p>
            <a:pPr>
              <a:lnSpc>
                <a:spcPct val="90000"/>
              </a:lnSpc>
              <a:defRPr/>
            </a:pPr>
            <a:r>
              <a:rPr lang="en-US" altLang="en-US" sz="2804" b="1" dirty="0">
                <a:latin typeface="Arial" panose="020B0604020202020204" pitchFamily="34" charset="0"/>
                <a:ea typeface="+mn-ea"/>
                <a:cs typeface="Times New Roman" pitchFamily="18" charset="0"/>
              </a:rPr>
              <a:t>Depending on</a:t>
            </a:r>
          </a:p>
          <a:p>
            <a:pPr lvl="1">
              <a:lnSpc>
                <a:spcPct val="90000"/>
              </a:lnSpc>
              <a:buFontTx/>
              <a:buChar char="•"/>
              <a:defRPr/>
            </a:pPr>
            <a:r>
              <a:rPr lang="en-US" altLang="en-US" sz="2403" b="1" dirty="0">
                <a:latin typeface="Arial" panose="020B0604020202020204" pitchFamily="34" charset="0"/>
                <a:ea typeface="+mn-ea"/>
                <a:cs typeface="Times New Roman" pitchFamily="18" charset="0"/>
              </a:rPr>
              <a:t> Collimation</a:t>
            </a:r>
          </a:p>
          <a:p>
            <a:pPr lvl="1">
              <a:lnSpc>
                <a:spcPct val="90000"/>
              </a:lnSpc>
              <a:buFontTx/>
              <a:buChar char="•"/>
              <a:defRPr/>
            </a:pPr>
            <a:r>
              <a:rPr lang="en-US" altLang="en-US" sz="2403" b="1" dirty="0">
                <a:latin typeface="Arial" panose="020B0604020202020204" pitchFamily="34" charset="0"/>
                <a:ea typeface="+mn-ea"/>
                <a:cs typeface="Times New Roman" pitchFamily="18" charset="0"/>
              </a:rPr>
              <a:t> Tube Voltage</a:t>
            </a:r>
          </a:p>
          <a:p>
            <a:pPr lvl="1">
              <a:lnSpc>
                <a:spcPct val="90000"/>
              </a:lnSpc>
              <a:buFontTx/>
              <a:buChar char="•"/>
              <a:defRPr/>
            </a:pPr>
            <a:r>
              <a:rPr lang="en-US" altLang="en-US" sz="2403" b="1" dirty="0">
                <a:latin typeface="Arial" panose="020B0604020202020204" pitchFamily="34" charset="0"/>
                <a:ea typeface="+mn-ea"/>
                <a:cs typeface="Times New Roman" pitchFamily="18" charset="0"/>
              </a:rPr>
              <a:t> </a:t>
            </a:r>
            <a:r>
              <a:rPr lang="en-US" altLang="en-US" sz="2403" b="1" dirty="0" err="1">
                <a:latin typeface="Arial" panose="020B0604020202020204" pitchFamily="34" charset="0"/>
                <a:ea typeface="+mn-ea"/>
                <a:cs typeface="Times New Roman" pitchFamily="18" charset="0"/>
              </a:rPr>
              <a:t>mAs</a:t>
            </a:r>
            <a:r>
              <a:rPr lang="en-US" altLang="en-US" sz="2403" b="1" dirty="0">
                <a:latin typeface="Arial" panose="020B0604020202020204" pitchFamily="34" charset="0"/>
                <a:ea typeface="+mn-ea"/>
                <a:cs typeface="Times New Roman" pitchFamily="18" charset="0"/>
              </a:rPr>
              <a:t> Product</a:t>
            </a:r>
          </a:p>
          <a:p>
            <a:pPr lvl="1">
              <a:lnSpc>
                <a:spcPct val="90000"/>
              </a:lnSpc>
              <a:buFontTx/>
              <a:buChar char="•"/>
              <a:defRPr/>
            </a:pPr>
            <a:r>
              <a:rPr lang="en-US" altLang="en-US" sz="2403" b="1" dirty="0">
                <a:latin typeface="Arial" panose="020B0604020202020204" pitchFamily="34" charset="0"/>
                <a:ea typeface="+mn-ea"/>
                <a:cs typeface="Times New Roman" pitchFamily="18" charset="0"/>
              </a:rPr>
              <a:t> Patient Size</a:t>
            </a:r>
          </a:p>
          <a:p>
            <a:pPr lvl="1">
              <a:lnSpc>
                <a:spcPct val="90000"/>
              </a:lnSpc>
              <a:defRPr/>
            </a:pPr>
            <a:r>
              <a:rPr lang="en-US" altLang="en-US" sz="2403" b="1" dirty="0">
                <a:latin typeface="Arial" panose="020B0604020202020204" pitchFamily="34" charset="0"/>
                <a:ea typeface="+mn-ea"/>
                <a:cs typeface="Times New Roman" pitchFamily="18" charset="0"/>
              </a:rPr>
              <a:t>	</a:t>
            </a:r>
            <a:r>
              <a:rPr lang="en-US" altLang="en-US" sz="2003" b="1" dirty="0">
                <a:latin typeface="Arial" panose="020B0604020202020204" pitchFamily="34" charset="0"/>
                <a:ea typeface="+mn-ea"/>
                <a:cs typeface="Times New Roman" pitchFamily="18" charset="0"/>
              </a:rPr>
              <a:t>HVL for Water 3.6 cm</a:t>
            </a:r>
            <a:endParaRPr lang="en-US" altLang="en-US" sz="2403" b="1" dirty="0">
              <a:latin typeface="Arial" panose="020B0604020202020204" pitchFamily="34" charset="0"/>
              <a:ea typeface="+mn-ea"/>
              <a:cs typeface="Times New Roman" pitchFamily="18" charset="0"/>
            </a:endParaRPr>
          </a:p>
          <a:p>
            <a:pPr lvl="1">
              <a:lnSpc>
                <a:spcPct val="90000"/>
              </a:lnSpc>
              <a:buFontTx/>
              <a:buChar char="•"/>
              <a:defRPr/>
            </a:pPr>
            <a:r>
              <a:rPr lang="en-US" altLang="en-US" sz="2403" b="1" dirty="0">
                <a:latin typeface="Arial" panose="020B0604020202020204" pitchFamily="34" charset="0"/>
                <a:ea typeface="+mn-ea"/>
                <a:cs typeface="Times New Roman" pitchFamily="18" charset="0"/>
              </a:rPr>
              <a:t> Voxel Size</a:t>
            </a:r>
          </a:p>
          <a:p>
            <a:pPr lvl="1">
              <a:lnSpc>
                <a:spcPct val="90000"/>
              </a:lnSpc>
              <a:buFontTx/>
              <a:buChar char="•"/>
              <a:defRPr/>
            </a:pPr>
            <a:r>
              <a:rPr lang="en-US" altLang="en-US" sz="2403" b="1" dirty="0">
                <a:latin typeface="Arial" panose="020B0604020202020204" pitchFamily="34" charset="0"/>
                <a:ea typeface="+mn-ea"/>
                <a:cs typeface="Times New Roman" pitchFamily="18" charset="0"/>
              </a:rPr>
              <a:t> Algorithm</a:t>
            </a:r>
            <a:endParaRPr lang="en-US" altLang="en-US" sz="2804" b="1" dirty="0">
              <a:latin typeface="Arial" panose="020B0604020202020204" pitchFamily="34" charset="0"/>
              <a:ea typeface="+mn-ea"/>
              <a:cs typeface="Times New Roman" pitchFamily="18" charset="0"/>
            </a:endParaRPr>
          </a:p>
        </p:txBody>
      </p:sp>
      <p:pic>
        <p:nvPicPr>
          <p:cNvPr id="5" name="Picture 1046" descr="C:\1\ShotNois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7145" y="2725025"/>
            <a:ext cx="2365485" cy="2365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03645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Low-contrast Resolution</a:t>
            </a:r>
          </a:p>
        </p:txBody>
      </p:sp>
      <p:pic>
        <p:nvPicPr>
          <p:cNvPr id="4" name="Picture 1027" descr="C:\1\gifs\low.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387" y="1985546"/>
            <a:ext cx="3998116" cy="401560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1028"/>
          <p:cNvSpPr>
            <a:spLocks noChangeArrowheads="1"/>
          </p:cNvSpPr>
          <p:nvPr/>
        </p:nvSpPr>
        <p:spPr bwMode="auto">
          <a:xfrm>
            <a:off x="5117058" y="2843987"/>
            <a:ext cx="3204851" cy="2148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203" tIns="46102" rIns="92203" bIns="46102">
            <a:spAutoFit/>
          </a:bodyPr>
          <a:lstStyle/>
          <a:p>
            <a:pPr>
              <a:lnSpc>
                <a:spcPct val="90000"/>
              </a:lnSpc>
              <a:defRPr/>
            </a:pPr>
            <a:r>
              <a:rPr lang="en-US" altLang="en-US" sz="2804" b="1" dirty="0">
                <a:latin typeface="Arial" panose="020B0604020202020204" pitchFamily="34" charset="0"/>
                <a:ea typeface="+mn-ea"/>
                <a:cs typeface="Times New Roman" pitchFamily="18" charset="0"/>
              </a:rPr>
              <a:t>Depending on</a:t>
            </a:r>
          </a:p>
          <a:p>
            <a:pPr lvl="1">
              <a:lnSpc>
                <a:spcPct val="90000"/>
              </a:lnSpc>
              <a:buFontTx/>
              <a:buChar char="•"/>
              <a:defRPr/>
            </a:pPr>
            <a:r>
              <a:rPr lang="en-US" altLang="en-US" sz="2403" b="1" dirty="0">
                <a:latin typeface="Arial" panose="020B0604020202020204" pitchFamily="34" charset="0"/>
                <a:ea typeface="+mn-ea"/>
                <a:cs typeface="Times New Roman" pitchFamily="18" charset="0"/>
              </a:rPr>
              <a:t> Object Size</a:t>
            </a:r>
          </a:p>
          <a:p>
            <a:pPr lvl="1">
              <a:lnSpc>
                <a:spcPct val="90000"/>
              </a:lnSpc>
              <a:buFontTx/>
              <a:buChar char="•"/>
              <a:defRPr/>
            </a:pPr>
            <a:r>
              <a:rPr lang="en-US" altLang="en-US" sz="2403" b="1" dirty="0">
                <a:latin typeface="Arial" panose="020B0604020202020204" pitchFamily="34" charset="0"/>
                <a:ea typeface="+mn-ea"/>
                <a:cs typeface="Times New Roman" pitchFamily="18" charset="0"/>
              </a:rPr>
              <a:t> Object Contrast</a:t>
            </a:r>
          </a:p>
          <a:p>
            <a:pPr lvl="1">
              <a:lnSpc>
                <a:spcPct val="90000"/>
              </a:lnSpc>
              <a:buFontTx/>
              <a:buChar char="•"/>
              <a:defRPr/>
            </a:pPr>
            <a:r>
              <a:rPr lang="en-US" altLang="en-US" sz="2403" b="1" dirty="0">
                <a:latin typeface="Arial" panose="020B0604020202020204" pitchFamily="34" charset="0"/>
                <a:ea typeface="+mn-ea"/>
                <a:cs typeface="Times New Roman" pitchFamily="18" charset="0"/>
              </a:rPr>
              <a:t> System MTF</a:t>
            </a:r>
          </a:p>
          <a:p>
            <a:pPr lvl="1">
              <a:lnSpc>
                <a:spcPct val="90000"/>
              </a:lnSpc>
              <a:buFontTx/>
              <a:buChar char="•"/>
              <a:defRPr/>
            </a:pPr>
            <a:r>
              <a:rPr lang="en-US" altLang="en-US" sz="2403" b="1" dirty="0">
                <a:latin typeface="Arial" panose="020B0604020202020204" pitchFamily="34" charset="0"/>
                <a:ea typeface="+mn-ea"/>
                <a:cs typeface="Times New Roman" pitchFamily="18" charset="0"/>
              </a:rPr>
              <a:t> System SSP</a:t>
            </a:r>
          </a:p>
          <a:p>
            <a:pPr lvl="1">
              <a:lnSpc>
                <a:spcPct val="90000"/>
              </a:lnSpc>
              <a:buFontTx/>
              <a:buChar char="•"/>
              <a:defRPr/>
            </a:pPr>
            <a:r>
              <a:rPr lang="en-US" altLang="en-US" sz="2403" b="1" dirty="0">
                <a:latin typeface="Arial" panose="020B0604020202020204" pitchFamily="34" charset="0"/>
                <a:ea typeface="+mn-ea"/>
                <a:cs typeface="Times New Roman" pitchFamily="18" charset="0"/>
              </a:rPr>
              <a:t> Image Noise</a:t>
            </a:r>
          </a:p>
        </p:txBody>
      </p:sp>
    </p:spTree>
    <p:extLst>
      <p:ext uri="{BB962C8B-B14F-4D97-AF65-F5344CB8AC3E}">
        <p14:creationId xmlns:p14="http://schemas.microsoft.com/office/powerpoint/2010/main" val="5563491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Temporal Resolution</a:t>
            </a:r>
          </a:p>
        </p:txBody>
      </p:sp>
      <p:pic>
        <p:nvPicPr>
          <p:cNvPr id="4" name="Picture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6350" y="3282747"/>
            <a:ext cx="3662687" cy="1602426"/>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133" y="3282747"/>
            <a:ext cx="3662687" cy="1602426"/>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Line 8"/>
          <p:cNvSpPr>
            <a:spLocks noChangeShapeType="1"/>
          </p:cNvSpPr>
          <p:nvPr/>
        </p:nvSpPr>
        <p:spPr bwMode="auto">
          <a:xfrm>
            <a:off x="93055" y="3893195"/>
            <a:ext cx="426042"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latin typeface="Arial" panose="020B0604020202020204" pitchFamily="34" charset="0"/>
              <a:ea typeface="+mn-ea"/>
              <a:cs typeface="Times New Roman" pitchFamily="18" charset="0"/>
            </a:endParaRPr>
          </a:p>
        </p:txBody>
      </p:sp>
      <p:sp>
        <p:nvSpPr>
          <p:cNvPr id="7" name="Line 9"/>
          <p:cNvSpPr>
            <a:spLocks noChangeShapeType="1"/>
          </p:cNvSpPr>
          <p:nvPr/>
        </p:nvSpPr>
        <p:spPr bwMode="auto">
          <a:xfrm>
            <a:off x="150285" y="4579949"/>
            <a:ext cx="445118" cy="0"/>
          </a:xfrm>
          <a:prstGeom prst="line">
            <a:avLst/>
          </a:prstGeom>
          <a:noFill/>
          <a:ln w="508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latin typeface="Arial" panose="020B0604020202020204" pitchFamily="34" charset="0"/>
              <a:ea typeface="+mn-ea"/>
              <a:cs typeface="Times New Roman" pitchFamily="18" charset="0"/>
            </a:endParaRPr>
          </a:p>
        </p:txBody>
      </p:sp>
      <p:sp>
        <p:nvSpPr>
          <p:cNvPr id="8" name="Rectangle 3"/>
          <p:cNvSpPr>
            <a:spLocks noChangeArrowheads="1"/>
          </p:cNvSpPr>
          <p:nvPr/>
        </p:nvSpPr>
        <p:spPr bwMode="auto">
          <a:xfrm>
            <a:off x="5058806" y="2977524"/>
            <a:ext cx="2075566" cy="313727"/>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88" tIns="25435" rIns="63588" bIns="25435">
            <a:spAutoFit/>
          </a:bodyPr>
          <a:lstStyle/>
          <a:p>
            <a:pPr algn="ctr">
              <a:lnSpc>
                <a:spcPct val="85000"/>
              </a:lnSpc>
              <a:defRPr/>
            </a:pPr>
            <a:r>
              <a:rPr lang="en-US" altLang="en-US" sz="2003" b="1">
                <a:latin typeface="Arial" panose="020B0604020202020204" pitchFamily="34" charset="0"/>
                <a:ea typeface="+mn-ea"/>
                <a:cs typeface="Times New Roman" pitchFamily="18" charset="0"/>
              </a:rPr>
              <a:t>Spiral Scanning</a:t>
            </a:r>
          </a:p>
        </p:txBody>
      </p:sp>
      <p:sp>
        <p:nvSpPr>
          <p:cNvPr id="9" name="Rectangle 10"/>
          <p:cNvSpPr>
            <a:spLocks noChangeArrowheads="1"/>
          </p:cNvSpPr>
          <p:nvPr/>
        </p:nvSpPr>
        <p:spPr bwMode="auto">
          <a:xfrm>
            <a:off x="112132" y="5266703"/>
            <a:ext cx="7706904" cy="756386"/>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614" tIns="44512" rIns="90614" bIns="44512">
            <a:spAutoFit/>
          </a:bodyPr>
          <a:lstStyle/>
          <a:p>
            <a:pPr>
              <a:lnSpc>
                <a:spcPct val="90000"/>
              </a:lnSpc>
              <a:defRPr/>
            </a:pPr>
            <a:r>
              <a:rPr lang="en-US" altLang="en-US" sz="2403" b="1">
                <a:latin typeface="Arial" panose="020B0604020202020204" pitchFamily="34" charset="0"/>
                <a:ea typeface="+mn-ea"/>
                <a:cs typeface="Times New Roman" pitchFamily="18" charset="0"/>
              </a:rPr>
              <a:t>Through-plane motion artifacts are</a:t>
            </a:r>
          </a:p>
          <a:p>
            <a:pPr>
              <a:lnSpc>
                <a:spcPct val="90000"/>
              </a:lnSpc>
              <a:defRPr/>
            </a:pPr>
            <a:r>
              <a:rPr lang="en-US" altLang="en-US" sz="2403" b="1">
                <a:latin typeface="Arial" panose="020B0604020202020204" pitchFamily="34" charset="0"/>
                <a:ea typeface="+mn-ea"/>
                <a:cs typeface="Times New Roman" pitchFamily="18" charset="0"/>
              </a:rPr>
              <a:t>suppressed by single-breath-hold spiral scanning</a:t>
            </a:r>
          </a:p>
        </p:txBody>
      </p:sp>
      <p:sp>
        <p:nvSpPr>
          <p:cNvPr id="10" name="Rectangle 13"/>
          <p:cNvSpPr>
            <a:spLocks noChangeArrowheads="1"/>
          </p:cNvSpPr>
          <p:nvPr/>
        </p:nvSpPr>
        <p:spPr bwMode="auto">
          <a:xfrm>
            <a:off x="1638252" y="1832933"/>
            <a:ext cx="4200008" cy="103808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88" tIns="25435" rIns="63588" bIns="25435">
            <a:spAutoFit/>
          </a:bodyPr>
          <a:lstStyle/>
          <a:p>
            <a:pPr>
              <a:lnSpc>
                <a:spcPct val="85000"/>
              </a:lnSpc>
              <a:defRPr/>
            </a:pPr>
            <a:r>
              <a:rPr lang="en-US" altLang="en-US" sz="2804" b="1">
                <a:latin typeface="Arial" panose="020B0604020202020204" pitchFamily="34" charset="0"/>
                <a:ea typeface="+mn-ea"/>
                <a:cs typeface="Times New Roman" pitchFamily="18" charset="0"/>
              </a:rPr>
              <a:t>Depending on</a:t>
            </a:r>
          </a:p>
          <a:p>
            <a:pPr lvl="1">
              <a:lnSpc>
                <a:spcPct val="85000"/>
              </a:lnSpc>
              <a:buFontTx/>
              <a:buChar char="•"/>
              <a:defRPr/>
            </a:pPr>
            <a:r>
              <a:rPr lang="en-US" altLang="en-US" sz="2403" b="1">
                <a:latin typeface="Arial" panose="020B0604020202020204" pitchFamily="34" charset="0"/>
                <a:ea typeface="+mn-ea"/>
                <a:cs typeface="Times New Roman" pitchFamily="18" charset="0"/>
              </a:rPr>
              <a:t> Scanning speed</a:t>
            </a:r>
          </a:p>
          <a:p>
            <a:pPr lvl="1">
              <a:lnSpc>
                <a:spcPct val="85000"/>
              </a:lnSpc>
              <a:buFontTx/>
              <a:buChar char="•"/>
              <a:defRPr/>
            </a:pPr>
            <a:r>
              <a:rPr lang="en-US" altLang="en-US" sz="2403" b="1">
                <a:latin typeface="Arial" panose="020B0604020202020204" pitchFamily="34" charset="0"/>
                <a:ea typeface="+mn-ea"/>
                <a:cs typeface="Times New Roman" pitchFamily="18" charset="0"/>
              </a:rPr>
              <a:t> Reconstruction method</a:t>
            </a:r>
          </a:p>
        </p:txBody>
      </p:sp>
      <p:sp>
        <p:nvSpPr>
          <p:cNvPr id="11" name="Rectangle 14"/>
          <p:cNvSpPr>
            <a:spLocks noChangeArrowheads="1"/>
          </p:cNvSpPr>
          <p:nvPr/>
        </p:nvSpPr>
        <p:spPr bwMode="auto">
          <a:xfrm>
            <a:off x="73980" y="2977524"/>
            <a:ext cx="3967911" cy="313727"/>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88" tIns="25435" rIns="63588" bIns="25435">
            <a:spAutoFit/>
          </a:bodyPr>
          <a:lstStyle/>
          <a:p>
            <a:pPr algn="ctr">
              <a:lnSpc>
                <a:spcPct val="85000"/>
              </a:lnSpc>
              <a:defRPr/>
            </a:pPr>
            <a:r>
              <a:rPr lang="en-US" altLang="en-US" sz="2003" b="1">
                <a:latin typeface="Arial" panose="020B0604020202020204" pitchFamily="34" charset="0"/>
                <a:ea typeface="+mn-ea"/>
                <a:cs typeface="Times New Roman" pitchFamily="18" charset="0"/>
              </a:rPr>
              <a:t>Conventional Scanning</a:t>
            </a:r>
          </a:p>
        </p:txBody>
      </p:sp>
      <p:sp>
        <p:nvSpPr>
          <p:cNvPr id="12" name="Rectangle 15"/>
          <p:cNvSpPr>
            <a:spLocks noChangeArrowheads="1"/>
          </p:cNvSpPr>
          <p:nvPr/>
        </p:nvSpPr>
        <p:spPr bwMode="auto">
          <a:xfrm>
            <a:off x="4537880" y="4961480"/>
            <a:ext cx="3357463" cy="329137"/>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88" tIns="25435" rIns="63588" bIns="25435">
            <a:spAutoFit/>
          </a:bodyPr>
          <a:lstStyle>
            <a:lvl1pPr marL="571500" indent="-571500">
              <a:tabLst>
                <a:tab pos="914400" algn="l"/>
                <a:tab pos="2743200" algn="l"/>
                <a:tab pos="3657600" algn="l"/>
                <a:tab pos="4572000" algn="l"/>
                <a:tab pos="5486400" algn="l"/>
                <a:tab pos="6400800" algn="l"/>
              </a:tabLst>
              <a:defRPr sz="2400">
                <a:solidFill>
                  <a:schemeClr val="tx1"/>
                </a:solidFill>
                <a:latin typeface="Times New Roman" panose="02020603050405020304" pitchFamily="18" charset="0"/>
              </a:defRPr>
            </a:lvl1pPr>
            <a:lvl2pPr marL="5054600" indent="-342900">
              <a:tabLst>
                <a:tab pos="914400" algn="l"/>
                <a:tab pos="2743200" algn="l"/>
                <a:tab pos="3657600" algn="l"/>
                <a:tab pos="4572000" algn="l"/>
                <a:tab pos="5486400" algn="l"/>
                <a:tab pos="6400800" algn="l"/>
              </a:tabLst>
              <a:defRPr sz="2400">
                <a:solidFill>
                  <a:schemeClr val="tx1"/>
                </a:solidFill>
                <a:latin typeface="Times New Roman" panose="02020603050405020304" pitchFamily="18" charset="0"/>
              </a:defRPr>
            </a:lvl2pPr>
            <a:lvl3pPr marL="5410200" indent="-241300">
              <a:tabLst>
                <a:tab pos="914400" algn="l"/>
                <a:tab pos="2743200" algn="l"/>
                <a:tab pos="3657600" algn="l"/>
                <a:tab pos="4572000" algn="l"/>
                <a:tab pos="5486400" algn="l"/>
                <a:tab pos="6400800" algn="l"/>
              </a:tabLst>
              <a:defRPr sz="2400">
                <a:solidFill>
                  <a:schemeClr val="tx1"/>
                </a:solidFill>
                <a:latin typeface="Times New Roman" panose="02020603050405020304" pitchFamily="18" charset="0"/>
              </a:defRPr>
            </a:lvl3pPr>
            <a:lvl4pPr marL="5765800" indent="-241300">
              <a:tabLst>
                <a:tab pos="914400" algn="l"/>
                <a:tab pos="2743200" algn="l"/>
                <a:tab pos="3657600" algn="l"/>
                <a:tab pos="4572000" algn="l"/>
                <a:tab pos="5486400" algn="l"/>
                <a:tab pos="6400800" algn="l"/>
              </a:tabLst>
              <a:defRPr sz="2400">
                <a:solidFill>
                  <a:schemeClr val="tx1"/>
                </a:solidFill>
                <a:latin typeface="Times New Roman" panose="02020603050405020304" pitchFamily="18" charset="0"/>
              </a:defRPr>
            </a:lvl4pPr>
            <a:lvl5pPr marL="6223000" indent="-342900">
              <a:tabLst>
                <a:tab pos="914400" algn="l"/>
                <a:tab pos="2743200" algn="l"/>
                <a:tab pos="3657600" algn="l"/>
                <a:tab pos="4572000" algn="l"/>
                <a:tab pos="5486400" algn="l"/>
                <a:tab pos="6400800" algn="l"/>
              </a:tabLst>
              <a:defRPr sz="2400">
                <a:solidFill>
                  <a:schemeClr val="tx1"/>
                </a:solidFill>
                <a:latin typeface="Times New Roman" panose="02020603050405020304" pitchFamily="18" charset="0"/>
              </a:defRPr>
            </a:lvl5pPr>
            <a:lvl6pPr marL="6680200" indent="-342900" eaLnBrk="0" fontAlgn="base" hangingPunct="0">
              <a:spcBef>
                <a:spcPct val="0"/>
              </a:spcBef>
              <a:spcAft>
                <a:spcPct val="0"/>
              </a:spcAft>
              <a:tabLst>
                <a:tab pos="914400" algn="l"/>
                <a:tab pos="2743200" algn="l"/>
                <a:tab pos="3657600" algn="l"/>
                <a:tab pos="4572000" algn="l"/>
                <a:tab pos="5486400" algn="l"/>
                <a:tab pos="6400800" algn="l"/>
              </a:tabLst>
              <a:defRPr sz="2400">
                <a:solidFill>
                  <a:schemeClr val="tx1"/>
                </a:solidFill>
                <a:latin typeface="Times New Roman" panose="02020603050405020304" pitchFamily="18" charset="0"/>
              </a:defRPr>
            </a:lvl6pPr>
            <a:lvl7pPr marL="7137400" indent="-342900" eaLnBrk="0" fontAlgn="base" hangingPunct="0">
              <a:spcBef>
                <a:spcPct val="0"/>
              </a:spcBef>
              <a:spcAft>
                <a:spcPct val="0"/>
              </a:spcAft>
              <a:tabLst>
                <a:tab pos="914400" algn="l"/>
                <a:tab pos="2743200" algn="l"/>
                <a:tab pos="3657600" algn="l"/>
                <a:tab pos="4572000" algn="l"/>
                <a:tab pos="5486400" algn="l"/>
                <a:tab pos="6400800" algn="l"/>
              </a:tabLst>
              <a:defRPr sz="2400">
                <a:solidFill>
                  <a:schemeClr val="tx1"/>
                </a:solidFill>
                <a:latin typeface="Times New Roman" panose="02020603050405020304" pitchFamily="18" charset="0"/>
              </a:defRPr>
            </a:lvl7pPr>
            <a:lvl8pPr marL="7594600" indent="-342900" eaLnBrk="0" fontAlgn="base" hangingPunct="0">
              <a:spcBef>
                <a:spcPct val="0"/>
              </a:spcBef>
              <a:spcAft>
                <a:spcPct val="0"/>
              </a:spcAft>
              <a:tabLst>
                <a:tab pos="914400" algn="l"/>
                <a:tab pos="2743200" algn="l"/>
                <a:tab pos="3657600" algn="l"/>
                <a:tab pos="4572000" algn="l"/>
                <a:tab pos="5486400" algn="l"/>
                <a:tab pos="6400800" algn="l"/>
              </a:tabLst>
              <a:defRPr sz="2400">
                <a:solidFill>
                  <a:schemeClr val="tx1"/>
                </a:solidFill>
                <a:latin typeface="Times New Roman" panose="02020603050405020304" pitchFamily="18" charset="0"/>
              </a:defRPr>
            </a:lvl8pPr>
            <a:lvl9pPr marL="8051800" indent="-342900" eaLnBrk="0" fontAlgn="base" hangingPunct="0">
              <a:spcBef>
                <a:spcPct val="0"/>
              </a:spcBef>
              <a:spcAft>
                <a:spcPct val="0"/>
              </a:spcAft>
              <a:tabLst>
                <a:tab pos="914400" algn="l"/>
                <a:tab pos="2743200" algn="l"/>
                <a:tab pos="3657600" algn="l"/>
                <a:tab pos="4572000" algn="l"/>
                <a:tab pos="5486400" algn="l"/>
                <a:tab pos="6400800" algn="l"/>
              </a:tabLst>
              <a:defRPr sz="2400">
                <a:solidFill>
                  <a:schemeClr val="tx1"/>
                </a:solidFill>
                <a:latin typeface="Times New Roman" panose="02020603050405020304" pitchFamily="18" charset="0"/>
              </a:defRPr>
            </a:lvl9pPr>
          </a:lstStyle>
          <a:p>
            <a:pPr>
              <a:lnSpc>
                <a:spcPct val="90000"/>
              </a:lnSpc>
              <a:defRPr/>
            </a:pPr>
            <a:r>
              <a:rPr lang="en-US" altLang="en-US" sz="2003" b="1">
                <a:latin typeface="Arial" panose="020B0604020202020204" pitchFamily="34" charset="0"/>
                <a:ea typeface="+mn-ea"/>
                <a:cs typeface="Times New Roman" pitchFamily="18" charset="0"/>
              </a:rPr>
              <a:t>(From JA Brink at Yale U)</a:t>
            </a:r>
          </a:p>
        </p:txBody>
      </p:sp>
    </p:spTree>
    <p:extLst>
      <p:ext uri="{BB962C8B-B14F-4D97-AF65-F5344CB8AC3E}">
        <p14:creationId xmlns:p14="http://schemas.microsoft.com/office/powerpoint/2010/main" val="40726330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9882"/>
            <a:ext cx="9125678" cy="838200"/>
          </a:xfrm>
        </p:spPr>
        <p:txBody>
          <a:bodyPr/>
          <a:lstStyle/>
          <a:p>
            <a:r>
              <a:rPr lang="en-US" dirty="0"/>
              <a:t>Scatter Artifacts</a:t>
            </a:r>
          </a:p>
        </p:txBody>
      </p:sp>
      <p:pic>
        <p:nvPicPr>
          <p:cNvPr id="4" name="Picture 2" descr="http://opticalengineering.spiedigitallibrary.org/data/Journals/OPTICE/22115/097003_1_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434" y="1540886"/>
            <a:ext cx="3705979" cy="27823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www.radiology.emory.edu/images/research/figure-5-dm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382" y="1815190"/>
            <a:ext cx="4632061" cy="226971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txBox="1">
            <a:spLocks/>
          </p:cNvSpPr>
          <p:nvPr/>
        </p:nvSpPr>
        <p:spPr bwMode="auto">
          <a:xfrm>
            <a:off x="102433" y="4917257"/>
            <a:ext cx="7017895" cy="1724377"/>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0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just" eaLnBrk="1" hangingPunct="1"/>
            <a:r>
              <a:rPr lang="en-US" sz="2400" kern="0" dirty="0"/>
              <a:t>Randomly Scattered X-ray Photons Can Reach Detectors, Forming a Cloudy Background to Compromise Contrast Resolution. Anti-scatter Grid and/or Software Correction are Needed.</a:t>
            </a:r>
            <a:endParaRPr lang="en-US" sz="2400" kern="0" dirty="0">
              <a:solidFill>
                <a:srgbClr val="FF0000"/>
              </a:solidFill>
            </a:endParaRPr>
          </a:p>
        </p:txBody>
      </p:sp>
      <p:pic>
        <p:nvPicPr>
          <p:cNvPr id="7" name="Picture 6" descr="http://www.magic-emoji.com/emoji/images/83_emoji_iphone_black_diamond_sui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6737646" y="-108619"/>
            <a:ext cx="2046695" cy="2046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64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2.bp.blogspot.com/_CCWH4MzuFH4/S8h8cAtf1PI/AAAAAAAAAoc/ts5-kBWaUVk/s1600/cone-be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964" y="1329247"/>
            <a:ext cx="6438900" cy="383857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bwMode="auto">
          <a:xfrm>
            <a:off x="3030421" y="934065"/>
            <a:ext cx="5102958" cy="4572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p>
        </p:txBody>
      </p:sp>
      <p:sp>
        <p:nvSpPr>
          <p:cNvPr id="2" name="Title 1"/>
          <p:cNvSpPr>
            <a:spLocks noGrp="1"/>
          </p:cNvSpPr>
          <p:nvPr>
            <p:ph type="title"/>
          </p:nvPr>
        </p:nvSpPr>
        <p:spPr/>
        <p:txBody>
          <a:bodyPr/>
          <a:lstStyle/>
          <a:p>
            <a:pPr algn="ctr"/>
            <a:r>
              <a:rPr lang="en-US" dirty="0"/>
              <a:t>Sufficient Condition: 2D</a:t>
            </a:r>
          </a:p>
        </p:txBody>
      </p:sp>
      <p:sp>
        <p:nvSpPr>
          <p:cNvPr id="3" name="Content Placeholder 2"/>
          <p:cNvSpPr>
            <a:spLocks noGrp="1"/>
          </p:cNvSpPr>
          <p:nvPr>
            <p:ph idx="1"/>
          </p:nvPr>
        </p:nvSpPr>
        <p:spPr>
          <a:xfrm>
            <a:off x="2408664" y="5481483"/>
            <a:ext cx="5877114" cy="1007806"/>
          </a:xfrm>
        </p:spPr>
        <p:txBody>
          <a:bodyPr/>
          <a:lstStyle/>
          <a:p>
            <a:pPr marL="914400" indent="-914400">
              <a:spcBef>
                <a:spcPts val="0"/>
              </a:spcBef>
            </a:pPr>
            <a:r>
              <a:rPr lang="en-US" dirty="0">
                <a:latin typeface="Arial" charset="0"/>
              </a:rPr>
              <a:t>At least </a:t>
            </a:r>
            <a:r>
              <a:rPr lang="en-US" dirty="0">
                <a:solidFill>
                  <a:schemeClr val="tx1"/>
                </a:solidFill>
                <a:latin typeface="Arial" charset="0"/>
              </a:rPr>
              <a:t>a point on a source orbit</a:t>
            </a:r>
          </a:p>
          <a:p>
            <a:pPr marL="914400" indent="-914400">
              <a:spcBef>
                <a:spcPts val="0"/>
              </a:spcBef>
            </a:pPr>
            <a:r>
              <a:rPr lang="en-US" dirty="0">
                <a:solidFill>
                  <a:schemeClr val="tx1"/>
                </a:solidFill>
                <a:latin typeface="Arial" charset="0"/>
              </a:rPr>
              <a:t>	on any line</a:t>
            </a:r>
            <a:r>
              <a:rPr lang="en-US" dirty="0">
                <a:latin typeface="Arial" charset="0"/>
              </a:rPr>
              <a:t> in an object</a:t>
            </a:r>
          </a:p>
        </p:txBody>
      </p:sp>
      <p:sp>
        <p:nvSpPr>
          <p:cNvPr id="4" name="Oval 2"/>
          <p:cNvSpPr>
            <a:spLocks noChangeArrowheads="1"/>
          </p:cNvSpPr>
          <p:nvPr/>
        </p:nvSpPr>
        <p:spPr bwMode="auto">
          <a:xfrm>
            <a:off x="4519375" y="1514161"/>
            <a:ext cx="2743200" cy="2743200"/>
          </a:xfrm>
          <a:prstGeom prst="ellipse">
            <a:avLst/>
          </a:prstGeom>
          <a:solidFill>
            <a:srgbClr val="99CCFF"/>
          </a:solidFill>
          <a:ln w="5080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 name="Line 3"/>
          <p:cNvSpPr>
            <a:spLocks noChangeShapeType="1"/>
          </p:cNvSpPr>
          <p:nvPr/>
        </p:nvSpPr>
        <p:spPr bwMode="auto">
          <a:xfrm flipV="1">
            <a:off x="3404067" y="2112943"/>
            <a:ext cx="4508256" cy="807997"/>
          </a:xfrm>
          <a:prstGeom prst="line">
            <a:avLst/>
          </a:prstGeom>
          <a:noFill/>
          <a:ln w="50800">
            <a:solidFill>
              <a:srgbClr val="7030A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Arc 7"/>
          <p:cNvSpPr>
            <a:spLocks/>
          </p:cNvSpPr>
          <p:nvPr/>
        </p:nvSpPr>
        <p:spPr bwMode="auto">
          <a:xfrm>
            <a:off x="3392711" y="2913042"/>
            <a:ext cx="2371059" cy="2229224"/>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50800" cap="rnd">
            <a:solidFill>
              <a:srgbClr val="FF0000"/>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Arc 8"/>
          <p:cNvSpPr>
            <a:spLocks/>
          </p:cNvSpPr>
          <p:nvPr/>
        </p:nvSpPr>
        <p:spPr bwMode="auto">
          <a:xfrm>
            <a:off x="3405411" y="1337182"/>
            <a:ext cx="1207985" cy="1615548"/>
          </a:xfrm>
          <a:custGeom>
            <a:avLst/>
            <a:gdLst>
              <a:gd name="G0" fmla="+- 21600 0 0"/>
              <a:gd name="G1" fmla="+- 21600 0 0"/>
              <a:gd name="G2" fmla="+- 21600 0 0"/>
              <a:gd name="T0" fmla="*/ 0 w 21600"/>
              <a:gd name="T1" fmla="*/ 21600 h 21600"/>
              <a:gd name="T2" fmla="*/ 21536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600"/>
                </a:moveTo>
                <a:cubicBezTo>
                  <a:pt x="0" y="9695"/>
                  <a:pt x="9631" y="35"/>
                  <a:pt x="21536" y="0"/>
                </a:cubicBezTo>
              </a:path>
              <a:path w="21600" h="21600" stroke="0" extrusionOk="0">
                <a:moveTo>
                  <a:pt x="0" y="21600"/>
                </a:moveTo>
                <a:cubicBezTo>
                  <a:pt x="0" y="9695"/>
                  <a:pt x="9631" y="35"/>
                  <a:pt x="21536" y="0"/>
                </a:cubicBezTo>
                <a:lnTo>
                  <a:pt x="21600" y="21600"/>
                </a:lnTo>
                <a:close/>
              </a:path>
            </a:pathLst>
          </a:custGeom>
          <a:noFill/>
          <a:ln w="50800" cap="rnd">
            <a:solidFill>
              <a:srgbClr val="FF0000"/>
            </a:solidFill>
            <a:round/>
            <a:headEnd/>
            <a:tailEnd type="triangle" w="med" len="me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Freeform 10"/>
          <p:cNvSpPr/>
          <p:nvPr/>
        </p:nvSpPr>
        <p:spPr bwMode="auto">
          <a:xfrm>
            <a:off x="3392710" y="7547"/>
            <a:ext cx="4896464" cy="5551013"/>
          </a:xfrm>
          <a:custGeom>
            <a:avLst/>
            <a:gdLst>
              <a:gd name="connsiteX0" fmla="*/ 0 w 4168877"/>
              <a:gd name="connsiteY0" fmla="*/ 2241755 h 4021394"/>
              <a:gd name="connsiteX1" fmla="*/ 3136490 w 4168877"/>
              <a:gd name="connsiteY1" fmla="*/ 0 h 4021394"/>
              <a:gd name="connsiteX2" fmla="*/ 3991897 w 4168877"/>
              <a:gd name="connsiteY2" fmla="*/ 865239 h 4021394"/>
              <a:gd name="connsiteX3" fmla="*/ 4168877 w 4168877"/>
              <a:gd name="connsiteY3" fmla="*/ 2064774 h 4021394"/>
              <a:gd name="connsiteX4" fmla="*/ 4021393 w 4168877"/>
              <a:gd name="connsiteY4" fmla="*/ 3215149 h 4021394"/>
              <a:gd name="connsiteX5" fmla="*/ 3411793 w 4168877"/>
              <a:gd name="connsiteY5" fmla="*/ 4021394 h 4021394"/>
              <a:gd name="connsiteX6" fmla="*/ 0 w 4168877"/>
              <a:gd name="connsiteY6" fmla="*/ 2241755 h 4021394"/>
              <a:gd name="connsiteX0" fmla="*/ 0 w 4168877"/>
              <a:gd name="connsiteY0" fmla="*/ 1976284 h 3755923"/>
              <a:gd name="connsiteX1" fmla="*/ 2782529 w 4168877"/>
              <a:gd name="connsiteY1" fmla="*/ 0 h 3755923"/>
              <a:gd name="connsiteX2" fmla="*/ 3991897 w 4168877"/>
              <a:gd name="connsiteY2" fmla="*/ 599768 h 3755923"/>
              <a:gd name="connsiteX3" fmla="*/ 4168877 w 4168877"/>
              <a:gd name="connsiteY3" fmla="*/ 1799303 h 3755923"/>
              <a:gd name="connsiteX4" fmla="*/ 4021393 w 4168877"/>
              <a:gd name="connsiteY4" fmla="*/ 2949678 h 3755923"/>
              <a:gd name="connsiteX5" fmla="*/ 3411793 w 4168877"/>
              <a:gd name="connsiteY5" fmla="*/ 3755923 h 3755923"/>
              <a:gd name="connsiteX6" fmla="*/ 0 w 4168877"/>
              <a:gd name="connsiteY6" fmla="*/ 1976284 h 3755923"/>
              <a:gd name="connsiteX0" fmla="*/ 0 w 4168877"/>
              <a:gd name="connsiteY0" fmla="*/ 1976284 h 4050890"/>
              <a:gd name="connsiteX1" fmla="*/ 2782529 w 4168877"/>
              <a:gd name="connsiteY1" fmla="*/ 0 h 4050890"/>
              <a:gd name="connsiteX2" fmla="*/ 3991897 w 4168877"/>
              <a:gd name="connsiteY2" fmla="*/ 599768 h 4050890"/>
              <a:gd name="connsiteX3" fmla="*/ 4168877 w 4168877"/>
              <a:gd name="connsiteY3" fmla="*/ 1799303 h 4050890"/>
              <a:gd name="connsiteX4" fmla="*/ 4021393 w 4168877"/>
              <a:gd name="connsiteY4" fmla="*/ 2949678 h 4050890"/>
              <a:gd name="connsiteX5" fmla="*/ 2762864 w 4168877"/>
              <a:gd name="connsiteY5" fmla="*/ 4050890 h 4050890"/>
              <a:gd name="connsiteX6" fmla="*/ 0 w 4168877"/>
              <a:gd name="connsiteY6" fmla="*/ 1976284 h 4050890"/>
              <a:gd name="connsiteX0" fmla="*/ 0 w 4168877"/>
              <a:gd name="connsiteY0" fmla="*/ 2005781 h 4080387"/>
              <a:gd name="connsiteX1" fmla="*/ 2674374 w 4168877"/>
              <a:gd name="connsiteY1" fmla="*/ 0 h 4080387"/>
              <a:gd name="connsiteX2" fmla="*/ 3991897 w 4168877"/>
              <a:gd name="connsiteY2" fmla="*/ 629265 h 4080387"/>
              <a:gd name="connsiteX3" fmla="*/ 4168877 w 4168877"/>
              <a:gd name="connsiteY3" fmla="*/ 1828800 h 4080387"/>
              <a:gd name="connsiteX4" fmla="*/ 4021393 w 4168877"/>
              <a:gd name="connsiteY4" fmla="*/ 2979175 h 4080387"/>
              <a:gd name="connsiteX5" fmla="*/ 2762864 w 4168877"/>
              <a:gd name="connsiteY5" fmla="*/ 4080387 h 4080387"/>
              <a:gd name="connsiteX6" fmla="*/ 0 w 4168877"/>
              <a:gd name="connsiteY6" fmla="*/ 2005781 h 4080387"/>
              <a:gd name="connsiteX0" fmla="*/ 0 w 4168877"/>
              <a:gd name="connsiteY0" fmla="*/ 2005781 h 4080387"/>
              <a:gd name="connsiteX1" fmla="*/ 2674374 w 4168877"/>
              <a:gd name="connsiteY1" fmla="*/ 0 h 4080387"/>
              <a:gd name="connsiteX2" fmla="*/ 3991897 w 4168877"/>
              <a:gd name="connsiteY2" fmla="*/ 629265 h 4080387"/>
              <a:gd name="connsiteX3" fmla="*/ 4168877 w 4168877"/>
              <a:gd name="connsiteY3" fmla="*/ 1828800 h 4080387"/>
              <a:gd name="connsiteX4" fmla="*/ 3805083 w 4168877"/>
              <a:gd name="connsiteY4" fmla="*/ 3234814 h 4080387"/>
              <a:gd name="connsiteX5" fmla="*/ 2762864 w 4168877"/>
              <a:gd name="connsiteY5" fmla="*/ 4080387 h 4080387"/>
              <a:gd name="connsiteX6" fmla="*/ 0 w 4168877"/>
              <a:gd name="connsiteY6" fmla="*/ 2005781 h 4080387"/>
              <a:gd name="connsiteX0" fmla="*/ 0 w 4306529"/>
              <a:gd name="connsiteY0" fmla="*/ 2005781 h 4080387"/>
              <a:gd name="connsiteX1" fmla="*/ 2674374 w 4306529"/>
              <a:gd name="connsiteY1" fmla="*/ 0 h 4080387"/>
              <a:gd name="connsiteX2" fmla="*/ 3991897 w 4306529"/>
              <a:gd name="connsiteY2" fmla="*/ 629265 h 4080387"/>
              <a:gd name="connsiteX3" fmla="*/ 4306529 w 4306529"/>
              <a:gd name="connsiteY3" fmla="*/ 1966452 h 4080387"/>
              <a:gd name="connsiteX4" fmla="*/ 3805083 w 4306529"/>
              <a:gd name="connsiteY4" fmla="*/ 3234814 h 4080387"/>
              <a:gd name="connsiteX5" fmla="*/ 2762864 w 4306529"/>
              <a:gd name="connsiteY5" fmla="*/ 4080387 h 4080387"/>
              <a:gd name="connsiteX6" fmla="*/ 0 w 4306529"/>
              <a:gd name="connsiteY6" fmla="*/ 2005781 h 4080387"/>
              <a:gd name="connsiteX0" fmla="*/ 0 w 4306529"/>
              <a:gd name="connsiteY0" fmla="*/ 2005781 h 4080387"/>
              <a:gd name="connsiteX1" fmla="*/ 2674374 w 4306529"/>
              <a:gd name="connsiteY1" fmla="*/ 0 h 4080387"/>
              <a:gd name="connsiteX2" fmla="*/ 3991897 w 4306529"/>
              <a:gd name="connsiteY2" fmla="*/ 629265 h 4080387"/>
              <a:gd name="connsiteX3" fmla="*/ 4306529 w 4306529"/>
              <a:gd name="connsiteY3" fmla="*/ 1966452 h 4080387"/>
              <a:gd name="connsiteX4" fmla="*/ 3834580 w 4306529"/>
              <a:gd name="connsiteY4" fmla="*/ 3293807 h 4080387"/>
              <a:gd name="connsiteX5" fmla="*/ 2762864 w 4306529"/>
              <a:gd name="connsiteY5" fmla="*/ 4080387 h 4080387"/>
              <a:gd name="connsiteX6" fmla="*/ 0 w 4306529"/>
              <a:gd name="connsiteY6" fmla="*/ 2005781 h 4080387"/>
              <a:gd name="connsiteX0" fmla="*/ 0 w 4306529"/>
              <a:gd name="connsiteY0" fmla="*/ 2005781 h 4080387"/>
              <a:gd name="connsiteX1" fmla="*/ 2674374 w 4306529"/>
              <a:gd name="connsiteY1" fmla="*/ 0 h 4080387"/>
              <a:gd name="connsiteX2" fmla="*/ 3854245 w 4306529"/>
              <a:gd name="connsiteY2" fmla="*/ 796413 h 4080387"/>
              <a:gd name="connsiteX3" fmla="*/ 4306529 w 4306529"/>
              <a:gd name="connsiteY3" fmla="*/ 1966452 h 4080387"/>
              <a:gd name="connsiteX4" fmla="*/ 3834580 w 4306529"/>
              <a:gd name="connsiteY4" fmla="*/ 3293807 h 4080387"/>
              <a:gd name="connsiteX5" fmla="*/ 2762864 w 4306529"/>
              <a:gd name="connsiteY5" fmla="*/ 4080387 h 4080387"/>
              <a:gd name="connsiteX6" fmla="*/ 0 w 4306529"/>
              <a:gd name="connsiteY6" fmla="*/ 2005781 h 4080387"/>
              <a:gd name="connsiteX0" fmla="*/ 0 w 4286865"/>
              <a:gd name="connsiteY0" fmla="*/ 2005781 h 4080387"/>
              <a:gd name="connsiteX1" fmla="*/ 2674374 w 4286865"/>
              <a:gd name="connsiteY1" fmla="*/ 0 h 4080387"/>
              <a:gd name="connsiteX2" fmla="*/ 3854245 w 4286865"/>
              <a:gd name="connsiteY2" fmla="*/ 796413 h 4080387"/>
              <a:gd name="connsiteX3" fmla="*/ 4286865 w 4286865"/>
              <a:gd name="connsiteY3" fmla="*/ 2104103 h 4080387"/>
              <a:gd name="connsiteX4" fmla="*/ 3834580 w 4286865"/>
              <a:gd name="connsiteY4" fmla="*/ 3293807 h 4080387"/>
              <a:gd name="connsiteX5" fmla="*/ 2762864 w 4286865"/>
              <a:gd name="connsiteY5" fmla="*/ 4080387 h 4080387"/>
              <a:gd name="connsiteX6" fmla="*/ 0 w 4286865"/>
              <a:gd name="connsiteY6" fmla="*/ 2005781 h 4080387"/>
              <a:gd name="connsiteX0" fmla="*/ 0 w 4286865"/>
              <a:gd name="connsiteY0" fmla="*/ 2418736 h 4493342"/>
              <a:gd name="connsiteX1" fmla="*/ 3451123 w 4286865"/>
              <a:gd name="connsiteY1" fmla="*/ 0 h 4493342"/>
              <a:gd name="connsiteX2" fmla="*/ 3854245 w 4286865"/>
              <a:gd name="connsiteY2" fmla="*/ 1209368 h 4493342"/>
              <a:gd name="connsiteX3" fmla="*/ 4286865 w 4286865"/>
              <a:gd name="connsiteY3" fmla="*/ 2517058 h 4493342"/>
              <a:gd name="connsiteX4" fmla="*/ 3834580 w 4286865"/>
              <a:gd name="connsiteY4" fmla="*/ 3706762 h 4493342"/>
              <a:gd name="connsiteX5" fmla="*/ 2762864 w 4286865"/>
              <a:gd name="connsiteY5" fmla="*/ 4493342 h 4493342"/>
              <a:gd name="connsiteX6" fmla="*/ 0 w 4286865"/>
              <a:gd name="connsiteY6" fmla="*/ 2418736 h 4493342"/>
              <a:gd name="connsiteX0" fmla="*/ 0 w 4286865"/>
              <a:gd name="connsiteY0" fmla="*/ 2418736 h 4916129"/>
              <a:gd name="connsiteX1" fmla="*/ 3451123 w 4286865"/>
              <a:gd name="connsiteY1" fmla="*/ 0 h 4916129"/>
              <a:gd name="connsiteX2" fmla="*/ 3854245 w 4286865"/>
              <a:gd name="connsiteY2" fmla="*/ 1209368 h 4916129"/>
              <a:gd name="connsiteX3" fmla="*/ 4286865 w 4286865"/>
              <a:gd name="connsiteY3" fmla="*/ 2517058 h 4916129"/>
              <a:gd name="connsiteX4" fmla="*/ 3834580 w 4286865"/>
              <a:gd name="connsiteY4" fmla="*/ 3706762 h 4916129"/>
              <a:gd name="connsiteX5" fmla="*/ 3628103 w 4286865"/>
              <a:gd name="connsiteY5" fmla="*/ 4916129 h 4916129"/>
              <a:gd name="connsiteX6" fmla="*/ 0 w 4286865"/>
              <a:gd name="connsiteY6" fmla="*/ 2418736 h 4916129"/>
              <a:gd name="connsiteX0" fmla="*/ 0 w 4286865"/>
              <a:gd name="connsiteY0" fmla="*/ 2467897 h 4965290"/>
              <a:gd name="connsiteX1" fmla="*/ 3441290 w 4286865"/>
              <a:gd name="connsiteY1" fmla="*/ 0 h 4965290"/>
              <a:gd name="connsiteX2" fmla="*/ 3854245 w 4286865"/>
              <a:gd name="connsiteY2" fmla="*/ 1258529 h 4965290"/>
              <a:gd name="connsiteX3" fmla="*/ 4286865 w 4286865"/>
              <a:gd name="connsiteY3" fmla="*/ 2566219 h 4965290"/>
              <a:gd name="connsiteX4" fmla="*/ 3834580 w 4286865"/>
              <a:gd name="connsiteY4" fmla="*/ 3755923 h 4965290"/>
              <a:gd name="connsiteX5" fmla="*/ 3628103 w 4286865"/>
              <a:gd name="connsiteY5" fmla="*/ 4965290 h 4965290"/>
              <a:gd name="connsiteX6" fmla="*/ 0 w 4286865"/>
              <a:gd name="connsiteY6" fmla="*/ 2467897 h 4965290"/>
              <a:gd name="connsiteX0" fmla="*/ 0 w 4286865"/>
              <a:gd name="connsiteY0" fmla="*/ 2467897 h 5004619"/>
              <a:gd name="connsiteX1" fmla="*/ 3441290 w 4286865"/>
              <a:gd name="connsiteY1" fmla="*/ 0 h 5004619"/>
              <a:gd name="connsiteX2" fmla="*/ 3854245 w 4286865"/>
              <a:gd name="connsiteY2" fmla="*/ 1258529 h 5004619"/>
              <a:gd name="connsiteX3" fmla="*/ 4286865 w 4286865"/>
              <a:gd name="connsiteY3" fmla="*/ 2566219 h 5004619"/>
              <a:gd name="connsiteX4" fmla="*/ 3834580 w 4286865"/>
              <a:gd name="connsiteY4" fmla="*/ 3755923 h 5004619"/>
              <a:gd name="connsiteX5" fmla="*/ 3677264 w 4286865"/>
              <a:gd name="connsiteY5" fmla="*/ 5004619 h 5004619"/>
              <a:gd name="connsiteX6" fmla="*/ 0 w 4286865"/>
              <a:gd name="connsiteY6" fmla="*/ 2467897 h 5004619"/>
              <a:gd name="connsiteX0" fmla="*/ 0 w 4286865"/>
              <a:gd name="connsiteY0" fmla="*/ 2467897 h 5004619"/>
              <a:gd name="connsiteX1" fmla="*/ 3441290 w 4286865"/>
              <a:gd name="connsiteY1" fmla="*/ 0 h 5004619"/>
              <a:gd name="connsiteX2" fmla="*/ 3854245 w 4286865"/>
              <a:gd name="connsiteY2" fmla="*/ 1258529 h 5004619"/>
              <a:gd name="connsiteX3" fmla="*/ 4286865 w 4286865"/>
              <a:gd name="connsiteY3" fmla="*/ 2566219 h 5004619"/>
              <a:gd name="connsiteX4" fmla="*/ 4286864 w 4286865"/>
              <a:gd name="connsiteY4" fmla="*/ 3962400 h 5004619"/>
              <a:gd name="connsiteX5" fmla="*/ 3677264 w 4286865"/>
              <a:gd name="connsiteY5" fmla="*/ 5004619 h 5004619"/>
              <a:gd name="connsiteX6" fmla="*/ 0 w 4286865"/>
              <a:gd name="connsiteY6" fmla="*/ 2467897 h 5004619"/>
              <a:gd name="connsiteX0" fmla="*/ 0 w 4286865"/>
              <a:gd name="connsiteY0" fmla="*/ 2467897 h 5004619"/>
              <a:gd name="connsiteX1" fmla="*/ 3441290 w 4286865"/>
              <a:gd name="connsiteY1" fmla="*/ 0 h 5004619"/>
              <a:gd name="connsiteX2" fmla="*/ 4257367 w 4286865"/>
              <a:gd name="connsiteY2" fmla="*/ 1199535 h 5004619"/>
              <a:gd name="connsiteX3" fmla="*/ 4286865 w 4286865"/>
              <a:gd name="connsiteY3" fmla="*/ 2566219 h 5004619"/>
              <a:gd name="connsiteX4" fmla="*/ 4286864 w 4286865"/>
              <a:gd name="connsiteY4" fmla="*/ 3962400 h 5004619"/>
              <a:gd name="connsiteX5" fmla="*/ 3677264 w 4286865"/>
              <a:gd name="connsiteY5" fmla="*/ 5004619 h 5004619"/>
              <a:gd name="connsiteX6" fmla="*/ 0 w 4286865"/>
              <a:gd name="connsiteY6" fmla="*/ 2467897 h 5004619"/>
              <a:gd name="connsiteX0" fmla="*/ 0 w 4847303"/>
              <a:gd name="connsiteY0" fmla="*/ 2467897 h 5004619"/>
              <a:gd name="connsiteX1" fmla="*/ 3441290 w 4847303"/>
              <a:gd name="connsiteY1" fmla="*/ 0 h 5004619"/>
              <a:gd name="connsiteX2" fmla="*/ 4257367 w 4847303"/>
              <a:gd name="connsiteY2" fmla="*/ 1199535 h 5004619"/>
              <a:gd name="connsiteX3" fmla="*/ 4847303 w 4847303"/>
              <a:gd name="connsiteY3" fmla="*/ 2389239 h 5004619"/>
              <a:gd name="connsiteX4" fmla="*/ 4286864 w 4847303"/>
              <a:gd name="connsiteY4" fmla="*/ 3962400 h 5004619"/>
              <a:gd name="connsiteX5" fmla="*/ 3677264 w 4847303"/>
              <a:gd name="connsiteY5" fmla="*/ 5004619 h 5004619"/>
              <a:gd name="connsiteX6" fmla="*/ 0 w 4847303"/>
              <a:gd name="connsiteY6" fmla="*/ 2467897 h 5004619"/>
              <a:gd name="connsiteX0" fmla="*/ 0 w 4896464"/>
              <a:gd name="connsiteY0" fmla="*/ 2467897 h 5004619"/>
              <a:gd name="connsiteX1" fmla="*/ 3441290 w 4896464"/>
              <a:gd name="connsiteY1" fmla="*/ 0 h 5004619"/>
              <a:gd name="connsiteX2" fmla="*/ 4257367 w 4896464"/>
              <a:gd name="connsiteY2" fmla="*/ 1199535 h 5004619"/>
              <a:gd name="connsiteX3" fmla="*/ 4847303 w 4896464"/>
              <a:gd name="connsiteY3" fmla="*/ 2389239 h 5004619"/>
              <a:gd name="connsiteX4" fmla="*/ 4896464 w 4896464"/>
              <a:gd name="connsiteY4" fmla="*/ 4218038 h 5004619"/>
              <a:gd name="connsiteX5" fmla="*/ 3677264 w 4896464"/>
              <a:gd name="connsiteY5" fmla="*/ 5004619 h 5004619"/>
              <a:gd name="connsiteX6" fmla="*/ 0 w 4896464"/>
              <a:gd name="connsiteY6" fmla="*/ 2467897 h 5004619"/>
              <a:gd name="connsiteX0" fmla="*/ 0 w 4896464"/>
              <a:gd name="connsiteY0" fmla="*/ 2467897 h 4984955"/>
              <a:gd name="connsiteX1" fmla="*/ 3441290 w 4896464"/>
              <a:gd name="connsiteY1" fmla="*/ 0 h 4984955"/>
              <a:gd name="connsiteX2" fmla="*/ 4257367 w 4896464"/>
              <a:gd name="connsiteY2" fmla="*/ 1199535 h 4984955"/>
              <a:gd name="connsiteX3" fmla="*/ 4847303 w 4896464"/>
              <a:gd name="connsiteY3" fmla="*/ 2389239 h 4984955"/>
              <a:gd name="connsiteX4" fmla="*/ 4896464 w 4896464"/>
              <a:gd name="connsiteY4" fmla="*/ 4218038 h 4984955"/>
              <a:gd name="connsiteX5" fmla="*/ 3824748 w 4896464"/>
              <a:gd name="connsiteY5" fmla="*/ 4984955 h 4984955"/>
              <a:gd name="connsiteX6" fmla="*/ 0 w 4896464"/>
              <a:gd name="connsiteY6" fmla="*/ 2467897 h 4984955"/>
              <a:gd name="connsiteX0" fmla="*/ 0 w 4896464"/>
              <a:gd name="connsiteY0" fmla="*/ 2467897 h 5130098"/>
              <a:gd name="connsiteX1" fmla="*/ 3441290 w 4896464"/>
              <a:gd name="connsiteY1" fmla="*/ 0 h 5130098"/>
              <a:gd name="connsiteX2" fmla="*/ 4257367 w 4896464"/>
              <a:gd name="connsiteY2" fmla="*/ 1199535 h 5130098"/>
              <a:gd name="connsiteX3" fmla="*/ 4847303 w 4896464"/>
              <a:gd name="connsiteY3" fmla="*/ 2389239 h 5130098"/>
              <a:gd name="connsiteX4" fmla="*/ 4896464 w 4896464"/>
              <a:gd name="connsiteY4" fmla="*/ 4218038 h 5130098"/>
              <a:gd name="connsiteX5" fmla="*/ 3795720 w 4896464"/>
              <a:gd name="connsiteY5" fmla="*/ 5130098 h 5130098"/>
              <a:gd name="connsiteX6" fmla="*/ 0 w 4896464"/>
              <a:gd name="connsiteY6" fmla="*/ 2467897 h 5130098"/>
              <a:gd name="connsiteX0" fmla="*/ 0 w 4896464"/>
              <a:gd name="connsiteY0" fmla="*/ 2540469 h 5202670"/>
              <a:gd name="connsiteX1" fmla="*/ 3499347 w 4896464"/>
              <a:gd name="connsiteY1" fmla="*/ 0 h 5202670"/>
              <a:gd name="connsiteX2" fmla="*/ 4257367 w 4896464"/>
              <a:gd name="connsiteY2" fmla="*/ 1272107 h 5202670"/>
              <a:gd name="connsiteX3" fmla="*/ 4847303 w 4896464"/>
              <a:gd name="connsiteY3" fmla="*/ 2461811 h 5202670"/>
              <a:gd name="connsiteX4" fmla="*/ 4896464 w 4896464"/>
              <a:gd name="connsiteY4" fmla="*/ 4290610 h 5202670"/>
              <a:gd name="connsiteX5" fmla="*/ 3795720 w 4896464"/>
              <a:gd name="connsiteY5" fmla="*/ 5202670 h 5202670"/>
              <a:gd name="connsiteX6" fmla="*/ 0 w 4896464"/>
              <a:gd name="connsiteY6" fmla="*/ 2540469 h 5202670"/>
              <a:gd name="connsiteX0" fmla="*/ 0 w 4896464"/>
              <a:gd name="connsiteY0" fmla="*/ 2888812 h 5551013"/>
              <a:gd name="connsiteX1" fmla="*/ 3963804 w 4896464"/>
              <a:gd name="connsiteY1" fmla="*/ 0 h 5551013"/>
              <a:gd name="connsiteX2" fmla="*/ 4257367 w 4896464"/>
              <a:gd name="connsiteY2" fmla="*/ 1620450 h 5551013"/>
              <a:gd name="connsiteX3" fmla="*/ 4847303 w 4896464"/>
              <a:gd name="connsiteY3" fmla="*/ 2810154 h 5551013"/>
              <a:gd name="connsiteX4" fmla="*/ 4896464 w 4896464"/>
              <a:gd name="connsiteY4" fmla="*/ 4638953 h 5551013"/>
              <a:gd name="connsiteX5" fmla="*/ 3795720 w 4896464"/>
              <a:gd name="connsiteY5" fmla="*/ 5551013 h 5551013"/>
              <a:gd name="connsiteX6" fmla="*/ 0 w 4896464"/>
              <a:gd name="connsiteY6" fmla="*/ 2888812 h 555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96464" h="5551013">
                <a:moveTo>
                  <a:pt x="0" y="2888812"/>
                </a:moveTo>
                <a:lnTo>
                  <a:pt x="3963804" y="0"/>
                </a:lnTo>
                <a:lnTo>
                  <a:pt x="4257367" y="1620450"/>
                </a:lnTo>
                <a:lnTo>
                  <a:pt x="4847303" y="2810154"/>
                </a:lnTo>
                <a:cubicBezTo>
                  <a:pt x="4847303" y="3275548"/>
                  <a:pt x="4896464" y="4173559"/>
                  <a:pt x="4896464" y="4638953"/>
                </a:cubicBezTo>
                <a:lnTo>
                  <a:pt x="3795720" y="5551013"/>
                </a:lnTo>
                <a:lnTo>
                  <a:pt x="0" y="2888812"/>
                </a:lnTo>
                <a:close/>
              </a:path>
            </a:pathLst>
          </a:custGeom>
          <a:gradFill flip="none" rotWithShape="1">
            <a:gsLst>
              <a:gs pos="0">
                <a:srgbClr val="9900FF"/>
              </a:gs>
              <a:gs pos="13000">
                <a:srgbClr val="A972F3"/>
              </a:gs>
              <a:gs pos="77000">
                <a:srgbClr val="9900FF">
                  <a:lumMod val="0"/>
                  <a:lumOff val="100000"/>
                  <a:alpha val="55000"/>
                </a:srgb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p>
        </p:txBody>
      </p:sp>
      <p:sp>
        <p:nvSpPr>
          <p:cNvPr id="7" name="Oval 6"/>
          <p:cNvSpPr>
            <a:spLocks noChangeArrowheads="1"/>
          </p:cNvSpPr>
          <p:nvPr/>
        </p:nvSpPr>
        <p:spPr bwMode="auto">
          <a:xfrm>
            <a:off x="3321274" y="2828905"/>
            <a:ext cx="142875" cy="146304"/>
          </a:xfrm>
          <a:prstGeom prst="ellipse">
            <a:avLst/>
          </a:prstGeom>
          <a:solidFill>
            <a:srgbClr val="FF0000"/>
          </a:solidFill>
          <a:ln w="508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2" name="Picture 12" descr="http://www.magic-emoji.com/emoji/images/83_emoji_iphone_black_diamond_sui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277222" y="4718307"/>
            <a:ext cx="2046695" cy="2046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539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44" y="152400"/>
            <a:ext cx="9860197" cy="838200"/>
          </a:xfrm>
        </p:spPr>
        <p:txBody>
          <a:bodyPr/>
          <a:lstStyle/>
          <a:p>
            <a:r>
              <a:rPr lang="en-US" dirty="0"/>
              <a:t>Beam-hardening</a:t>
            </a:r>
          </a:p>
        </p:txBody>
      </p:sp>
      <p:sp>
        <p:nvSpPr>
          <p:cNvPr id="4" name="Rectangle 42"/>
          <p:cNvSpPr>
            <a:spLocks noChangeArrowheads="1"/>
          </p:cNvSpPr>
          <p:nvPr/>
        </p:nvSpPr>
        <p:spPr bwMode="auto">
          <a:xfrm>
            <a:off x="1112575" y="1032350"/>
            <a:ext cx="656549" cy="736035"/>
          </a:xfrm>
          <a:prstGeom prst="rect">
            <a:avLst/>
          </a:prstGeom>
          <a:solidFill>
            <a:srgbClr val="FF9900"/>
          </a:solidFill>
          <a:ln w="508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latin typeface="Arial" panose="020B0604020202020204" pitchFamily="34" charset="0"/>
              <a:ea typeface="+mn-ea"/>
              <a:cs typeface="Times New Roman" pitchFamily="18" charset="0"/>
            </a:endParaRPr>
          </a:p>
        </p:txBody>
      </p:sp>
      <p:sp>
        <p:nvSpPr>
          <p:cNvPr id="5" name="Oval 3"/>
          <p:cNvSpPr>
            <a:spLocks noChangeArrowheads="1"/>
          </p:cNvSpPr>
          <p:nvPr/>
        </p:nvSpPr>
        <p:spPr bwMode="auto">
          <a:xfrm>
            <a:off x="1039447" y="2504583"/>
            <a:ext cx="2335280" cy="2352768"/>
          </a:xfrm>
          <a:prstGeom prst="ellipse">
            <a:avLst/>
          </a:prstGeom>
          <a:solidFill>
            <a:srgbClr val="00B0F0"/>
          </a:solidFill>
          <a:ln w="50800">
            <a:solidFill>
              <a:srgbClr val="0070C0"/>
            </a:solidFill>
            <a:round/>
            <a:headEnd/>
            <a:tailEnd/>
          </a:ln>
          <a:effectLst/>
        </p:spPr>
        <p:txBody>
          <a:bodyPr wrap="none" anchor="ctr"/>
          <a:lstStyle/>
          <a:p>
            <a:pPr>
              <a:lnSpc>
                <a:spcPct val="90000"/>
              </a:lnSpc>
              <a:defRPr/>
            </a:pPr>
            <a:endParaRPr lang="en-US" sz="3204" b="1">
              <a:latin typeface="Arial" panose="020B0604020202020204" pitchFamily="34" charset="0"/>
              <a:ea typeface="+mn-ea"/>
              <a:cs typeface="Times New Roman" pitchFamily="18" charset="0"/>
            </a:endParaRPr>
          </a:p>
        </p:txBody>
      </p:sp>
      <p:sp>
        <p:nvSpPr>
          <p:cNvPr id="6" name="Line 4"/>
          <p:cNvSpPr>
            <a:spLocks noChangeShapeType="1"/>
          </p:cNvSpPr>
          <p:nvPr/>
        </p:nvSpPr>
        <p:spPr bwMode="auto">
          <a:xfrm>
            <a:off x="821656" y="2504583"/>
            <a:ext cx="2918704" cy="0"/>
          </a:xfrm>
          <a:prstGeom prst="line">
            <a:avLst/>
          </a:prstGeom>
          <a:noFill/>
          <a:ln w="508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latin typeface="Arial" panose="020B0604020202020204" pitchFamily="34" charset="0"/>
              <a:ea typeface="+mn-ea"/>
              <a:cs typeface="Times New Roman" pitchFamily="18" charset="0"/>
            </a:endParaRPr>
          </a:p>
        </p:txBody>
      </p:sp>
      <p:sp>
        <p:nvSpPr>
          <p:cNvPr id="7" name="Line 6"/>
          <p:cNvSpPr>
            <a:spLocks noChangeShapeType="1"/>
          </p:cNvSpPr>
          <p:nvPr/>
        </p:nvSpPr>
        <p:spPr bwMode="auto">
          <a:xfrm>
            <a:off x="821656" y="2798679"/>
            <a:ext cx="2918704" cy="0"/>
          </a:xfrm>
          <a:prstGeom prst="line">
            <a:avLst/>
          </a:prstGeom>
          <a:noFill/>
          <a:ln w="508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latin typeface="Arial" panose="020B0604020202020204" pitchFamily="34" charset="0"/>
              <a:ea typeface="+mn-ea"/>
              <a:cs typeface="Times New Roman" pitchFamily="18" charset="0"/>
            </a:endParaRPr>
          </a:p>
        </p:txBody>
      </p:sp>
      <p:sp>
        <p:nvSpPr>
          <p:cNvPr id="8" name="Line 8"/>
          <p:cNvSpPr>
            <a:spLocks noChangeShapeType="1"/>
          </p:cNvSpPr>
          <p:nvPr/>
        </p:nvSpPr>
        <p:spPr bwMode="auto">
          <a:xfrm>
            <a:off x="821656" y="3092775"/>
            <a:ext cx="2918704" cy="0"/>
          </a:xfrm>
          <a:prstGeom prst="line">
            <a:avLst/>
          </a:prstGeom>
          <a:noFill/>
          <a:ln w="508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latin typeface="Arial" panose="020B0604020202020204" pitchFamily="34" charset="0"/>
              <a:ea typeface="+mn-ea"/>
              <a:cs typeface="Times New Roman" pitchFamily="18" charset="0"/>
            </a:endParaRPr>
          </a:p>
        </p:txBody>
      </p:sp>
      <p:sp>
        <p:nvSpPr>
          <p:cNvPr id="9" name="Line 10"/>
          <p:cNvSpPr>
            <a:spLocks noChangeShapeType="1"/>
          </p:cNvSpPr>
          <p:nvPr/>
        </p:nvSpPr>
        <p:spPr bwMode="auto">
          <a:xfrm>
            <a:off x="821656" y="3386870"/>
            <a:ext cx="2918704" cy="0"/>
          </a:xfrm>
          <a:prstGeom prst="line">
            <a:avLst/>
          </a:prstGeom>
          <a:noFill/>
          <a:ln w="508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latin typeface="Arial" panose="020B0604020202020204" pitchFamily="34" charset="0"/>
              <a:ea typeface="+mn-ea"/>
              <a:cs typeface="Times New Roman" pitchFamily="18" charset="0"/>
            </a:endParaRPr>
          </a:p>
        </p:txBody>
      </p:sp>
      <p:sp>
        <p:nvSpPr>
          <p:cNvPr id="10" name="Line 12"/>
          <p:cNvSpPr>
            <a:spLocks noChangeShapeType="1"/>
          </p:cNvSpPr>
          <p:nvPr/>
        </p:nvSpPr>
        <p:spPr bwMode="auto">
          <a:xfrm>
            <a:off x="821656" y="3680967"/>
            <a:ext cx="2918704" cy="0"/>
          </a:xfrm>
          <a:prstGeom prst="line">
            <a:avLst/>
          </a:prstGeom>
          <a:noFill/>
          <a:ln w="508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latin typeface="Arial" panose="020B0604020202020204" pitchFamily="34" charset="0"/>
              <a:ea typeface="+mn-ea"/>
              <a:cs typeface="Times New Roman" pitchFamily="18" charset="0"/>
            </a:endParaRPr>
          </a:p>
        </p:txBody>
      </p:sp>
      <p:sp>
        <p:nvSpPr>
          <p:cNvPr id="11" name="Line 14"/>
          <p:cNvSpPr>
            <a:spLocks noChangeShapeType="1"/>
          </p:cNvSpPr>
          <p:nvPr/>
        </p:nvSpPr>
        <p:spPr bwMode="auto">
          <a:xfrm>
            <a:off x="821656" y="3975062"/>
            <a:ext cx="2918704" cy="0"/>
          </a:xfrm>
          <a:prstGeom prst="line">
            <a:avLst/>
          </a:prstGeom>
          <a:noFill/>
          <a:ln w="508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latin typeface="Arial" panose="020B0604020202020204" pitchFamily="34" charset="0"/>
              <a:ea typeface="+mn-ea"/>
              <a:cs typeface="Times New Roman" pitchFamily="18" charset="0"/>
            </a:endParaRPr>
          </a:p>
        </p:txBody>
      </p:sp>
      <p:sp>
        <p:nvSpPr>
          <p:cNvPr id="12" name="Line 16"/>
          <p:cNvSpPr>
            <a:spLocks noChangeShapeType="1"/>
          </p:cNvSpPr>
          <p:nvPr/>
        </p:nvSpPr>
        <p:spPr bwMode="auto">
          <a:xfrm>
            <a:off x="821656" y="4269159"/>
            <a:ext cx="2918704" cy="0"/>
          </a:xfrm>
          <a:prstGeom prst="line">
            <a:avLst/>
          </a:prstGeom>
          <a:noFill/>
          <a:ln w="508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latin typeface="Arial" panose="020B0604020202020204" pitchFamily="34" charset="0"/>
              <a:ea typeface="+mn-ea"/>
              <a:cs typeface="Times New Roman" pitchFamily="18" charset="0"/>
            </a:endParaRPr>
          </a:p>
        </p:txBody>
      </p:sp>
      <p:sp>
        <p:nvSpPr>
          <p:cNvPr id="13" name="Line 18"/>
          <p:cNvSpPr>
            <a:spLocks noChangeShapeType="1"/>
          </p:cNvSpPr>
          <p:nvPr/>
        </p:nvSpPr>
        <p:spPr bwMode="auto">
          <a:xfrm>
            <a:off x="821656" y="4563254"/>
            <a:ext cx="2918704" cy="0"/>
          </a:xfrm>
          <a:prstGeom prst="line">
            <a:avLst/>
          </a:prstGeom>
          <a:noFill/>
          <a:ln w="508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latin typeface="Arial" panose="020B0604020202020204" pitchFamily="34" charset="0"/>
              <a:ea typeface="+mn-ea"/>
              <a:cs typeface="Times New Roman" pitchFamily="18" charset="0"/>
            </a:endParaRPr>
          </a:p>
        </p:txBody>
      </p:sp>
      <p:sp>
        <p:nvSpPr>
          <p:cNvPr id="14" name="Line 20"/>
          <p:cNvSpPr>
            <a:spLocks noChangeShapeType="1"/>
          </p:cNvSpPr>
          <p:nvPr/>
        </p:nvSpPr>
        <p:spPr bwMode="auto">
          <a:xfrm>
            <a:off x="821656" y="4857351"/>
            <a:ext cx="2918704" cy="0"/>
          </a:xfrm>
          <a:prstGeom prst="line">
            <a:avLst/>
          </a:prstGeom>
          <a:noFill/>
          <a:ln w="508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latin typeface="Arial" panose="020B0604020202020204" pitchFamily="34" charset="0"/>
              <a:ea typeface="+mn-ea"/>
              <a:cs typeface="Times New Roman" pitchFamily="18" charset="0"/>
            </a:endParaRPr>
          </a:p>
        </p:txBody>
      </p:sp>
      <p:sp>
        <p:nvSpPr>
          <p:cNvPr id="15" name="Line 22"/>
          <p:cNvSpPr>
            <a:spLocks noChangeShapeType="1"/>
          </p:cNvSpPr>
          <p:nvPr/>
        </p:nvSpPr>
        <p:spPr bwMode="auto">
          <a:xfrm>
            <a:off x="3740360" y="2358332"/>
            <a:ext cx="0" cy="2646863"/>
          </a:xfrm>
          <a:prstGeom prst="line">
            <a:avLst/>
          </a:pr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latin typeface="Arial" panose="020B0604020202020204" pitchFamily="34" charset="0"/>
              <a:ea typeface="+mn-ea"/>
              <a:cs typeface="Times New Roman" pitchFamily="18" charset="0"/>
            </a:endParaRPr>
          </a:p>
        </p:txBody>
      </p:sp>
      <p:sp>
        <p:nvSpPr>
          <p:cNvPr id="16" name="Arc 23"/>
          <p:cNvSpPr>
            <a:spLocks/>
          </p:cNvSpPr>
          <p:nvPr/>
        </p:nvSpPr>
        <p:spPr bwMode="auto">
          <a:xfrm>
            <a:off x="3665645" y="2504583"/>
            <a:ext cx="1387815" cy="2352768"/>
          </a:xfrm>
          <a:custGeom>
            <a:avLst/>
            <a:gdLst>
              <a:gd name="G0" fmla="+- 1234 0 0"/>
              <a:gd name="G1" fmla="+- 21600 0 0"/>
              <a:gd name="G2" fmla="+- 21600 0 0"/>
              <a:gd name="T0" fmla="*/ 1234 w 22834"/>
              <a:gd name="T1" fmla="*/ 0 h 43200"/>
              <a:gd name="T2" fmla="*/ 0 w 22834"/>
              <a:gd name="T3" fmla="*/ 43165 h 43200"/>
              <a:gd name="T4" fmla="*/ 1234 w 22834"/>
              <a:gd name="T5" fmla="*/ 21600 h 43200"/>
            </a:gdLst>
            <a:ahLst/>
            <a:cxnLst>
              <a:cxn ang="0">
                <a:pos x="T0" y="T1"/>
              </a:cxn>
              <a:cxn ang="0">
                <a:pos x="T2" y="T3"/>
              </a:cxn>
              <a:cxn ang="0">
                <a:pos x="T4" y="T5"/>
              </a:cxn>
            </a:cxnLst>
            <a:rect l="0" t="0" r="r" b="b"/>
            <a:pathLst>
              <a:path w="22834" h="43200" fill="none" extrusionOk="0">
                <a:moveTo>
                  <a:pt x="1233" y="0"/>
                </a:moveTo>
                <a:cubicBezTo>
                  <a:pt x="13163" y="0"/>
                  <a:pt x="22834" y="9670"/>
                  <a:pt x="22834" y="21600"/>
                </a:cubicBezTo>
                <a:cubicBezTo>
                  <a:pt x="22834" y="33529"/>
                  <a:pt x="13163" y="43200"/>
                  <a:pt x="1234" y="43200"/>
                </a:cubicBezTo>
                <a:cubicBezTo>
                  <a:pt x="822" y="43200"/>
                  <a:pt x="410" y="43188"/>
                  <a:pt x="0" y="43164"/>
                </a:cubicBezTo>
              </a:path>
              <a:path w="22834" h="43200" stroke="0" extrusionOk="0">
                <a:moveTo>
                  <a:pt x="1233" y="0"/>
                </a:moveTo>
                <a:cubicBezTo>
                  <a:pt x="13163" y="0"/>
                  <a:pt x="22834" y="9670"/>
                  <a:pt x="22834" y="21600"/>
                </a:cubicBezTo>
                <a:cubicBezTo>
                  <a:pt x="22834" y="33529"/>
                  <a:pt x="13163" y="43200"/>
                  <a:pt x="1234" y="43200"/>
                </a:cubicBezTo>
                <a:cubicBezTo>
                  <a:pt x="822" y="43200"/>
                  <a:pt x="410" y="43188"/>
                  <a:pt x="0" y="43164"/>
                </a:cubicBezTo>
                <a:lnTo>
                  <a:pt x="1234" y="21600"/>
                </a:lnTo>
                <a:close/>
              </a:path>
            </a:pathLst>
          </a:custGeom>
          <a:noFill/>
          <a:ln w="50800">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latin typeface="Arial" panose="020B0604020202020204" pitchFamily="34" charset="0"/>
              <a:ea typeface="+mn-ea"/>
              <a:cs typeface="Times New Roman" pitchFamily="18" charset="0"/>
            </a:endParaRPr>
          </a:p>
        </p:txBody>
      </p:sp>
      <p:sp>
        <p:nvSpPr>
          <p:cNvPr id="17" name="Arc 24"/>
          <p:cNvSpPr>
            <a:spLocks/>
          </p:cNvSpPr>
          <p:nvPr/>
        </p:nvSpPr>
        <p:spPr bwMode="auto">
          <a:xfrm>
            <a:off x="3667235" y="2504583"/>
            <a:ext cx="1022183" cy="2352768"/>
          </a:xfrm>
          <a:custGeom>
            <a:avLst/>
            <a:gdLst>
              <a:gd name="G0" fmla="+- 1234 0 0"/>
              <a:gd name="G1" fmla="+- 21600 0 0"/>
              <a:gd name="G2" fmla="+- 21600 0 0"/>
              <a:gd name="T0" fmla="*/ 1234 w 22834"/>
              <a:gd name="T1" fmla="*/ 0 h 43200"/>
              <a:gd name="T2" fmla="*/ 0 w 22834"/>
              <a:gd name="T3" fmla="*/ 43165 h 43200"/>
              <a:gd name="T4" fmla="*/ 1234 w 22834"/>
              <a:gd name="T5" fmla="*/ 21600 h 43200"/>
            </a:gdLst>
            <a:ahLst/>
            <a:cxnLst>
              <a:cxn ang="0">
                <a:pos x="T0" y="T1"/>
              </a:cxn>
              <a:cxn ang="0">
                <a:pos x="T2" y="T3"/>
              </a:cxn>
              <a:cxn ang="0">
                <a:pos x="T4" y="T5"/>
              </a:cxn>
            </a:cxnLst>
            <a:rect l="0" t="0" r="r" b="b"/>
            <a:pathLst>
              <a:path w="22834" h="43200" fill="none" extrusionOk="0">
                <a:moveTo>
                  <a:pt x="1233" y="0"/>
                </a:moveTo>
                <a:cubicBezTo>
                  <a:pt x="13163" y="0"/>
                  <a:pt x="22834" y="9670"/>
                  <a:pt x="22834" y="21600"/>
                </a:cubicBezTo>
                <a:cubicBezTo>
                  <a:pt x="22834" y="33529"/>
                  <a:pt x="13163" y="43200"/>
                  <a:pt x="1234" y="43200"/>
                </a:cubicBezTo>
                <a:cubicBezTo>
                  <a:pt x="822" y="43200"/>
                  <a:pt x="410" y="43188"/>
                  <a:pt x="0" y="43164"/>
                </a:cubicBezTo>
              </a:path>
              <a:path w="22834" h="43200" stroke="0" extrusionOk="0">
                <a:moveTo>
                  <a:pt x="1233" y="0"/>
                </a:moveTo>
                <a:cubicBezTo>
                  <a:pt x="13163" y="0"/>
                  <a:pt x="22834" y="9670"/>
                  <a:pt x="22834" y="21600"/>
                </a:cubicBezTo>
                <a:cubicBezTo>
                  <a:pt x="22834" y="33529"/>
                  <a:pt x="13163" y="43200"/>
                  <a:pt x="1234" y="43200"/>
                </a:cubicBezTo>
                <a:cubicBezTo>
                  <a:pt x="822" y="43200"/>
                  <a:pt x="410" y="43188"/>
                  <a:pt x="0" y="43164"/>
                </a:cubicBezTo>
                <a:lnTo>
                  <a:pt x="1234" y="21600"/>
                </a:lnTo>
                <a:close/>
              </a:path>
            </a:pathLst>
          </a:custGeom>
          <a:noFill/>
          <a:ln w="508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latin typeface="Arial" panose="020B0604020202020204" pitchFamily="34" charset="0"/>
              <a:ea typeface="+mn-ea"/>
              <a:cs typeface="Times New Roman" pitchFamily="18" charset="0"/>
            </a:endParaRPr>
          </a:p>
        </p:txBody>
      </p:sp>
      <p:sp>
        <p:nvSpPr>
          <p:cNvPr id="18" name="AutoShape 27"/>
          <p:cNvSpPr>
            <a:spLocks noChangeArrowheads="1"/>
          </p:cNvSpPr>
          <p:nvPr/>
        </p:nvSpPr>
        <p:spPr bwMode="auto">
          <a:xfrm>
            <a:off x="5199712" y="3240617"/>
            <a:ext cx="656550" cy="809162"/>
          </a:xfrm>
          <a:prstGeom prst="rightArrow">
            <a:avLst>
              <a:gd name="adj1" fmla="val 50000"/>
              <a:gd name="adj2" fmla="val 25000"/>
            </a:avLst>
          </a:prstGeom>
          <a:solidFill>
            <a:srgbClr val="00B0F0"/>
          </a:solidFill>
          <a:ln w="50800">
            <a:noFill/>
            <a:miter lim="800000"/>
            <a:headEnd/>
            <a:tailEnd/>
          </a:ln>
          <a:effectLst/>
        </p:spPr>
        <p:txBody>
          <a:bodyPr wrap="none" anchor="ctr"/>
          <a:lstStyle/>
          <a:p>
            <a:pPr>
              <a:lnSpc>
                <a:spcPct val="90000"/>
              </a:lnSpc>
              <a:defRPr/>
            </a:pPr>
            <a:endParaRPr lang="en-US" sz="3204" b="1">
              <a:latin typeface="Arial" panose="020B0604020202020204" pitchFamily="34" charset="0"/>
              <a:ea typeface="+mn-ea"/>
              <a:cs typeface="Times New Roman" pitchFamily="18" charset="0"/>
            </a:endParaRPr>
          </a:p>
        </p:txBody>
      </p:sp>
      <p:sp>
        <p:nvSpPr>
          <p:cNvPr id="19" name="Oval 28"/>
          <p:cNvSpPr>
            <a:spLocks noChangeArrowheads="1"/>
          </p:cNvSpPr>
          <p:nvPr/>
        </p:nvSpPr>
        <p:spPr bwMode="auto">
          <a:xfrm>
            <a:off x="6002515" y="2504583"/>
            <a:ext cx="2335280" cy="2352768"/>
          </a:xfrm>
          <a:prstGeom prst="ellipse">
            <a:avLst/>
          </a:prstGeom>
          <a:gradFill flip="none" rotWithShape="1">
            <a:gsLst>
              <a:gs pos="0">
                <a:schemeClr val="accent1">
                  <a:lumMod val="5000"/>
                  <a:lumOff val="95000"/>
                </a:schemeClr>
              </a:gs>
              <a:gs pos="0">
                <a:srgbClr val="0070C0"/>
              </a:gs>
              <a:gs pos="50000">
                <a:srgbClr val="00B0F0"/>
              </a:gs>
              <a:gs pos="100000">
                <a:srgbClr val="00B0F0"/>
              </a:gs>
            </a:gsLst>
            <a:path path="circle">
              <a:fillToRect l="50000" t="50000" r="50000" b="50000"/>
            </a:path>
            <a:tileRect/>
          </a:gradFill>
          <a:ln w="50800">
            <a:solidFill>
              <a:srgbClr val="0070C0"/>
            </a:solidFill>
            <a:round/>
            <a:headEnd/>
            <a:tailEnd/>
          </a:ln>
          <a:effectLst/>
        </p:spPr>
        <p:txBody>
          <a:bodyPr wrap="none" anchor="ctr"/>
          <a:lstStyle/>
          <a:p>
            <a:pPr>
              <a:lnSpc>
                <a:spcPct val="90000"/>
              </a:lnSpc>
              <a:defRPr/>
            </a:pPr>
            <a:endParaRPr lang="en-US" sz="3204" b="1">
              <a:latin typeface="Arial" panose="020B0604020202020204" pitchFamily="34" charset="0"/>
              <a:ea typeface="+mn-ea"/>
              <a:cs typeface="Times New Roman" pitchFamily="18" charset="0"/>
            </a:endParaRPr>
          </a:p>
        </p:txBody>
      </p:sp>
      <p:sp>
        <p:nvSpPr>
          <p:cNvPr id="20" name="Line 30"/>
          <p:cNvSpPr>
            <a:spLocks noChangeShapeType="1"/>
          </p:cNvSpPr>
          <p:nvPr/>
        </p:nvSpPr>
        <p:spPr bwMode="auto">
          <a:xfrm>
            <a:off x="529150" y="1991107"/>
            <a:ext cx="7662392" cy="0"/>
          </a:xfrm>
          <a:prstGeom prst="line">
            <a:avLst/>
          </a:prstGeom>
          <a:noFill/>
          <a:ln w="508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latin typeface="Arial" panose="020B0604020202020204" pitchFamily="34" charset="0"/>
              <a:ea typeface="+mn-ea"/>
              <a:cs typeface="Times New Roman" pitchFamily="18" charset="0"/>
            </a:endParaRPr>
          </a:p>
        </p:txBody>
      </p:sp>
      <p:sp>
        <p:nvSpPr>
          <p:cNvPr id="21" name="AutoShape 33"/>
          <p:cNvSpPr>
            <a:spLocks noChangeArrowheads="1"/>
          </p:cNvSpPr>
          <p:nvPr/>
        </p:nvSpPr>
        <p:spPr bwMode="auto">
          <a:xfrm flipH="1">
            <a:off x="5492220" y="1326446"/>
            <a:ext cx="583423" cy="441939"/>
          </a:xfrm>
          <a:prstGeom prst="rtTriangle">
            <a:avLst/>
          </a:prstGeom>
          <a:solidFill>
            <a:srgbClr val="FF9900"/>
          </a:solidFill>
          <a:ln w="50800">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latin typeface="Arial" panose="020B0604020202020204" pitchFamily="34" charset="0"/>
              <a:ea typeface="+mn-ea"/>
              <a:cs typeface="Times New Roman" pitchFamily="18" charset="0"/>
            </a:endParaRPr>
          </a:p>
        </p:txBody>
      </p:sp>
      <p:sp>
        <p:nvSpPr>
          <p:cNvPr id="22" name="Line 34"/>
          <p:cNvSpPr>
            <a:spLocks noChangeShapeType="1"/>
          </p:cNvSpPr>
          <p:nvPr/>
        </p:nvSpPr>
        <p:spPr bwMode="auto">
          <a:xfrm>
            <a:off x="675404" y="1785147"/>
            <a:ext cx="1605605" cy="0"/>
          </a:xfrm>
          <a:prstGeom prst="line">
            <a:avLst/>
          </a:prstGeom>
          <a:noFill/>
          <a:ln w="50800">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latin typeface="Arial" panose="020B0604020202020204" pitchFamily="34" charset="0"/>
              <a:ea typeface="+mn-ea"/>
              <a:cs typeface="Times New Roman" pitchFamily="18" charset="0"/>
            </a:endParaRPr>
          </a:p>
        </p:txBody>
      </p:sp>
      <p:sp>
        <p:nvSpPr>
          <p:cNvPr id="23" name="Line 35"/>
          <p:cNvSpPr>
            <a:spLocks noChangeShapeType="1"/>
          </p:cNvSpPr>
          <p:nvPr/>
        </p:nvSpPr>
        <p:spPr bwMode="auto">
          <a:xfrm>
            <a:off x="5053460" y="1785147"/>
            <a:ext cx="1605605" cy="0"/>
          </a:xfrm>
          <a:prstGeom prst="line">
            <a:avLst/>
          </a:prstGeom>
          <a:noFill/>
          <a:ln w="50800">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latin typeface="Arial" panose="020B0604020202020204" pitchFamily="34" charset="0"/>
              <a:ea typeface="+mn-ea"/>
              <a:cs typeface="Times New Roman" pitchFamily="18" charset="0"/>
            </a:endParaRPr>
          </a:p>
        </p:txBody>
      </p:sp>
      <p:sp>
        <p:nvSpPr>
          <p:cNvPr id="24" name="Line 36"/>
          <p:cNvSpPr>
            <a:spLocks noChangeShapeType="1"/>
          </p:cNvSpPr>
          <p:nvPr/>
        </p:nvSpPr>
        <p:spPr bwMode="auto">
          <a:xfrm>
            <a:off x="2864433" y="1785147"/>
            <a:ext cx="1605605" cy="0"/>
          </a:xfrm>
          <a:prstGeom prst="line">
            <a:avLst/>
          </a:prstGeom>
          <a:noFill/>
          <a:ln w="50800">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latin typeface="Arial" panose="020B0604020202020204" pitchFamily="34" charset="0"/>
              <a:ea typeface="+mn-ea"/>
              <a:cs typeface="Times New Roman" pitchFamily="18" charset="0"/>
            </a:endParaRPr>
          </a:p>
        </p:txBody>
      </p:sp>
      <p:sp>
        <p:nvSpPr>
          <p:cNvPr id="25" name="Rectangle 38"/>
          <p:cNvSpPr>
            <a:spLocks noChangeArrowheads="1"/>
          </p:cNvSpPr>
          <p:nvPr/>
        </p:nvSpPr>
        <p:spPr bwMode="auto">
          <a:xfrm>
            <a:off x="7024735" y="1564178"/>
            <a:ext cx="1635732" cy="37723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88" tIns="25435" rIns="63588" bIns="25435">
            <a:spAutoFit/>
          </a:bodyPr>
          <a:lstStyle>
            <a:lvl1pPr algn="ctr">
              <a:lnSpc>
                <a:spcPct val="88000"/>
              </a:lnSpc>
              <a:defRPr sz="3600" b="1">
                <a:solidFill>
                  <a:srgbClr val="FAFD00"/>
                </a:solidFill>
                <a:latin typeface="Arial" panose="020B0604020202020204" pitchFamily="34" charset="0"/>
              </a:defRPr>
            </a:lvl1pPr>
            <a:lvl2pPr algn="ctr">
              <a:lnSpc>
                <a:spcPct val="88000"/>
              </a:lnSpc>
              <a:defRPr sz="3600" b="1">
                <a:solidFill>
                  <a:srgbClr val="FAFD00"/>
                </a:solidFill>
                <a:latin typeface="Arial" panose="020B0604020202020204" pitchFamily="34" charset="0"/>
              </a:defRPr>
            </a:lvl2pPr>
            <a:lvl3pPr algn="ctr">
              <a:lnSpc>
                <a:spcPct val="88000"/>
              </a:lnSpc>
              <a:defRPr sz="3600" b="1">
                <a:solidFill>
                  <a:srgbClr val="FAFD00"/>
                </a:solidFill>
                <a:latin typeface="Arial" panose="020B0604020202020204" pitchFamily="34" charset="0"/>
              </a:defRPr>
            </a:lvl3pPr>
            <a:lvl4pPr algn="ctr">
              <a:lnSpc>
                <a:spcPct val="88000"/>
              </a:lnSpc>
              <a:defRPr sz="3600" b="1">
                <a:solidFill>
                  <a:srgbClr val="FAFD00"/>
                </a:solidFill>
                <a:latin typeface="Arial" panose="020B0604020202020204" pitchFamily="34" charset="0"/>
              </a:defRPr>
            </a:lvl4pPr>
            <a:lvl5pPr algn="ctr">
              <a:lnSpc>
                <a:spcPct val="88000"/>
              </a:lnSpc>
              <a:defRPr sz="3600" b="1">
                <a:solidFill>
                  <a:srgbClr val="FAFD00"/>
                </a:solidFill>
                <a:latin typeface="Arial" panose="020B0604020202020204" pitchFamily="34" charset="0"/>
              </a:defRPr>
            </a:lvl5pPr>
            <a:lvl6pPr marL="457200" algn="ctr" eaLnBrk="0" fontAlgn="base" hangingPunct="0">
              <a:lnSpc>
                <a:spcPct val="88000"/>
              </a:lnSpc>
              <a:spcBef>
                <a:spcPct val="0"/>
              </a:spcBef>
              <a:spcAft>
                <a:spcPct val="0"/>
              </a:spcAft>
              <a:defRPr sz="3600" b="1">
                <a:solidFill>
                  <a:srgbClr val="FAFD00"/>
                </a:solidFill>
                <a:latin typeface="Arial" panose="020B0604020202020204" pitchFamily="34" charset="0"/>
              </a:defRPr>
            </a:lvl6pPr>
            <a:lvl7pPr marL="914400" algn="ctr" eaLnBrk="0" fontAlgn="base" hangingPunct="0">
              <a:lnSpc>
                <a:spcPct val="88000"/>
              </a:lnSpc>
              <a:spcBef>
                <a:spcPct val="0"/>
              </a:spcBef>
              <a:spcAft>
                <a:spcPct val="0"/>
              </a:spcAft>
              <a:defRPr sz="3600" b="1">
                <a:solidFill>
                  <a:srgbClr val="FAFD00"/>
                </a:solidFill>
                <a:latin typeface="Arial" panose="020B0604020202020204" pitchFamily="34" charset="0"/>
              </a:defRPr>
            </a:lvl7pPr>
            <a:lvl8pPr marL="1371600" algn="ctr" eaLnBrk="0" fontAlgn="base" hangingPunct="0">
              <a:lnSpc>
                <a:spcPct val="88000"/>
              </a:lnSpc>
              <a:spcBef>
                <a:spcPct val="0"/>
              </a:spcBef>
              <a:spcAft>
                <a:spcPct val="0"/>
              </a:spcAft>
              <a:defRPr sz="3600" b="1">
                <a:solidFill>
                  <a:srgbClr val="FAFD00"/>
                </a:solidFill>
                <a:latin typeface="Arial" panose="020B0604020202020204" pitchFamily="34" charset="0"/>
              </a:defRPr>
            </a:lvl8pPr>
            <a:lvl9pPr marL="1828800" algn="ctr" eaLnBrk="0" fontAlgn="base" hangingPunct="0">
              <a:lnSpc>
                <a:spcPct val="88000"/>
              </a:lnSpc>
              <a:spcBef>
                <a:spcPct val="0"/>
              </a:spcBef>
              <a:spcAft>
                <a:spcPct val="0"/>
              </a:spcAft>
              <a:defRPr sz="3600" b="1">
                <a:solidFill>
                  <a:srgbClr val="FAFD00"/>
                </a:solidFill>
                <a:latin typeface="Arial" panose="020B0604020202020204" pitchFamily="34" charset="0"/>
              </a:defRPr>
            </a:lvl9pPr>
          </a:lstStyle>
          <a:p>
            <a:pPr>
              <a:defRPr/>
            </a:pPr>
            <a:r>
              <a:rPr lang="en-US" altLang="en-US" sz="2403">
                <a:solidFill>
                  <a:schemeClr val="tx1"/>
                </a:solidFill>
                <a:ea typeface="+mn-ea"/>
                <a:cs typeface="Times New Roman" pitchFamily="18" charset="0"/>
              </a:rPr>
              <a:t>X-ray path</a:t>
            </a:r>
            <a:endParaRPr lang="en-US" altLang="en-US" sz="3605">
              <a:solidFill>
                <a:schemeClr val="tx1"/>
              </a:solidFill>
              <a:ea typeface="+mn-ea"/>
              <a:cs typeface="Times New Roman" pitchFamily="18" charset="0"/>
            </a:endParaRPr>
          </a:p>
        </p:txBody>
      </p:sp>
      <p:sp>
        <p:nvSpPr>
          <p:cNvPr id="26" name="Rectangle 39"/>
          <p:cNvSpPr>
            <a:spLocks noChangeArrowheads="1"/>
          </p:cNvSpPr>
          <p:nvPr/>
        </p:nvSpPr>
        <p:spPr bwMode="auto">
          <a:xfrm>
            <a:off x="1826490" y="1416336"/>
            <a:ext cx="629251" cy="322973"/>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88" tIns="25435" rIns="63588" bIns="25435">
            <a:spAutoFit/>
          </a:bodyPr>
          <a:lstStyle>
            <a:lvl1pPr algn="ctr">
              <a:lnSpc>
                <a:spcPct val="88000"/>
              </a:lnSpc>
              <a:defRPr sz="3600" b="1">
                <a:solidFill>
                  <a:srgbClr val="FAFD00"/>
                </a:solidFill>
                <a:latin typeface="Arial" panose="020B0604020202020204" pitchFamily="34" charset="0"/>
              </a:defRPr>
            </a:lvl1pPr>
            <a:lvl2pPr algn="ctr">
              <a:lnSpc>
                <a:spcPct val="88000"/>
              </a:lnSpc>
              <a:defRPr sz="3600" b="1">
                <a:solidFill>
                  <a:srgbClr val="FAFD00"/>
                </a:solidFill>
                <a:latin typeface="Arial" panose="020B0604020202020204" pitchFamily="34" charset="0"/>
              </a:defRPr>
            </a:lvl2pPr>
            <a:lvl3pPr algn="ctr">
              <a:lnSpc>
                <a:spcPct val="88000"/>
              </a:lnSpc>
              <a:defRPr sz="3600" b="1">
                <a:solidFill>
                  <a:srgbClr val="FAFD00"/>
                </a:solidFill>
                <a:latin typeface="Arial" panose="020B0604020202020204" pitchFamily="34" charset="0"/>
              </a:defRPr>
            </a:lvl3pPr>
            <a:lvl4pPr algn="ctr">
              <a:lnSpc>
                <a:spcPct val="88000"/>
              </a:lnSpc>
              <a:defRPr sz="3600" b="1">
                <a:solidFill>
                  <a:srgbClr val="FAFD00"/>
                </a:solidFill>
                <a:latin typeface="Arial" panose="020B0604020202020204" pitchFamily="34" charset="0"/>
              </a:defRPr>
            </a:lvl4pPr>
            <a:lvl5pPr algn="ctr">
              <a:lnSpc>
                <a:spcPct val="88000"/>
              </a:lnSpc>
              <a:defRPr sz="3600" b="1">
                <a:solidFill>
                  <a:srgbClr val="FAFD00"/>
                </a:solidFill>
                <a:latin typeface="Arial" panose="020B0604020202020204" pitchFamily="34" charset="0"/>
              </a:defRPr>
            </a:lvl5pPr>
            <a:lvl6pPr marL="457200" algn="ctr" eaLnBrk="0" fontAlgn="base" hangingPunct="0">
              <a:lnSpc>
                <a:spcPct val="88000"/>
              </a:lnSpc>
              <a:spcBef>
                <a:spcPct val="0"/>
              </a:spcBef>
              <a:spcAft>
                <a:spcPct val="0"/>
              </a:spcAft>
              <a:defRPr sz="3600" b="1">
                <a:solidFill>
                  <a:srgbClr val="FAFD00"/>
                </a:solidFill>
                <a:latin typeface="Arial" panose="020B0604020202020204" pitchFamily="34" charset="0"/>
              </a:defRPr>
            </a:lvl6pPr>
            <a:lvl7pPr marL="914400" algn="ctr" eaLnBrk="0" fontAlgn="base" hangingPunct="0">
              <a:lnSpc>
                <a:spcPct val="88000"/>
              </a:lnSpc>
              <a:spcBef>
                <a:spcPct val="0"/>
              </a:spcBef>
              <a:spcAft>
                <a:spcPct val="0"/>
              </a:spcAft>
              <a:defRPr sz="3600" b="1">
                <a:solidFill>
                  <a:srgbClr val="FAFD00"/>
                </a:solidFill>
                <a:latin typeface="Arial" panose="020B0604020202020204" pitchFamily="34" charset="0"/>
              </a:defRPr>
            </a:lvl7pPr>
            <a:lvl8pPr marL="1371600" algn="ctr" eaLnBrk="0" fontAlgn="base" hangingPunct="0">
              <a:lnSpc>
                <a:spcPct val="88000"/>
              </a:lnSpc>
              <a:spcBef>
                <a:spcPct val="0"/>
              </a:spcBef>
              <a:spcAft>
                <a:spcPct val="0"/>
              </a:spcAft>
              <a:defRPr sz="3600" b="1">
                <a:solidFill>
                  <a:srgbClr val="FAFD00"/>
                </a:solidFill>
                <a:latin typeface="Arial" panose="020B0604020202020204" pitchFamily="34" charset="0"/>
              </a:defRPr>
            </a:lvl8pPr>
            <a:lvl9pPr marL="1828800" algn="ctr" eaLnBrk="0" fontAlgn="base" hangingPunct="0">
              <a:lnSpc>
                <a:spcPct val="88000"/>
              </a:lnSpc>
              <a:spcBef>
                <a:spcPct val="0"/>
              </a:spcBef>
              <a:spcAft>
                <a:spcPct val="0"/>
              </a:spcAft>
              <a:defRPr sz="3600" b="1">
                <a:solidFill>
                  <a:srgbClr val="FAFD00"/>
                </a:solidFill>
                <a:latin typeface="Arial" panose="020B0604020202020204" pitchFamily="34" charset="0"/>
              </a:defRPr>
            </a:lvl9pPr>
          </a:lstStyle>
          <a:p>
            <a:pPr>
              <a:defRPr/>
            </a:pPr>
            <a:r>
              <a:rPr lang="en-US" altLang="en-US" sz="2003">
                <a:solidFill>
                  <a:schemeClr val="tx1"/>
                </a:solidFill>
                <a:ea typeface="+mn-ea"/>
                <a:cs typeface="Times New Roman" pitchFamily="18" charset="0"/>
              </a:rPr>
              <a:t>KeV</a:t>
            </a:r>
            <a:endParaRPr lang="en-US" altLang="en-US" sz="3204">
              <a:solidFill>
                <a:schemeClr val="tx1"/>
              </a:solidFill>
              <a:ea typeface="+mn-ea"/>
              <a:cs typeface="Times New Roman" pitchFamily="18" charset="0"/>
            </a:endParaRPr>
          </a:p>
        </p:txBody>
      </p:sp>
      <p:sp>
        <p:nvSpPr>
          <p:cNvPr id="27" name="Rectangle 40"/>
          <p:cNvSpPr>
            <a:spLocks noChangeArrowheads="1"/>
          </p:cNvSpPr>
          <p:nvPr/>
        </p:nvSpPr>
        <p:spPr bwMode="auto">
          <a:xfrm>
            <a:off x="6221896" y="1416336"/>
            <a:ext cx="653369" cy="322973"/>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88" tIns="25435" rIns="63588" bIns="25435">
            <a:spAutoFit/>
          </a:bodyPr>
          <a:lstStyle>
            <a:lvl1pPr algn="ctr">
              <a:lnSpc>
                <a:spcPct val="88000"/>
              </a:lnSpc>
              <a:defRPr sz="3600" b="1">
                <a:solidFill>
                  <a:srgbClr val="FAFD00"/>
                </a:solidFill>
                <a:latin typeface="Arial" panose="020B0604020202020204" pitchFamily="34" charset="0"/>
              </a:defRPr>
            </a:lvl1pPr>
            <a:lvl2pPr algn="ctr">
              <a:lnSpc>
                <a:spcPct val="88000"/>
              </a:lnSpc>
              <a:defRPr sz="3600" b="1">
                <a:solidFill>
                  <a:srgbClr val="FAFD00"/>
                </a:solidFill>
                <a:latin typeface="Arial" panose="020B0604020202020204" pitchFamily="34" charset="0"/>
              </a:defRPr>
            </a:lvl2pPr>
            <a:lvl3pPr algn="ctr">
              <a:lnSpc>
                <a:spcPct val="88000"/>
              </a:lnSpc>
              <a:defRPr sz="3600" b="1">
                <a:solidFill>
                  <a:srgbClr val="FAFD00"/>
                </a:solidFill>
                <a:latin typeface="Arial" panose="020B0604020202020204" pitchFamily="34" charset="0"/>
              </a:defRPr>
            </a:lvl3pPr>
            <a:lvl4pPr algn="ctr">
              <a:lnSpc>
                <a:spcPct val="88000"/>
              </a:lnSpc>
              <a:defRPr sz="3600" b="1">
                <a:solidFill>
                  <a:srgbClr val="FAFD00"/>
                </a:solidFill>
                <a:latin typeface="Arial" panose="020B0604020202020204" pitchFamily="34" charset="0"/>
              </a:defRPr>
            </a:lvl4pPr>
            <a:lvl5pPr algn="ctr">
              <a:lnSpc>
                <a:spcPct val="88000"/>
              </a:lnSpc>
              <a:defRPr sz="3600" b="1">
                <a:solidFill>
                  <a:srgbClr val="FAFD00"/>
                </a:solidFill>
                <a:latin typeface="Arial" panose="020B0604020202020204" pitchFamily="34" charset="0"/>
              </a:defRPr>
            </a:lvl5pPr>
            <a:lvl6pPr marL="457200" algn="ctr" eaLnBrk="0" fontAlgn="base" hangingPunct="0">
              <a:lnSpc>
                <a:spcPct val="88000"/>
              </a:lnSpc>
              <a:spcBef>
                <a:spcPct val="0"/>
              </a:spcBef>
              <a:spcAft>
                <a:spcPct val="0"/>
              </a:spcAft>
              <a:defRPr sz="3600" b="1">
                <a:solidFill>
                  <a:srgbClr val="FAFD00"/>
                </a:solidFill>
                <a:latin typeface="Arial" panose="020B0604020202020204" pitchFamily="34" charset="0"/>
              </a:defRPr>
            </a:lvl6pPr>
            <a:lvl7pPr marL="914400" algn="ctr" eaLnBrk="0" fontAlgn="base" hangingPunct="0">
              <a:lnSpc>
                <a:spcPct val="88000"/>
              </a:lnSpc>
              <a:spcBef>
                <a:spcPct val="0"/>
              </a:spcBef>
              <a:spcAft>
                <a:spcPct val="0"/>
              </a:spcAft>
              <a:defRPr sz="3600" b="1">
                <a:solidFill>
                  <a:srgbClr val="FAFD00"/>
                </a:solidFill>
                <a:latin typeface="Arial" panose="020B0604020202020204" pitchFamily="34" charset="0"/>
              </a:defRPr>
            </a:lvl7pPr>
            <a:lvl8pPr marL="1371600" algn="ctr" eaLnBrk="0" fontAlgn="base" hangingPunct="0">
              <a:lnSpc>
                <a:spcPct val="88000"/>
              </a:lnSpc>
              <a:spcBef>
                <a:spcPct val="0"/>
              </a:spcBef>
              <a:spcAft>
                <a:spcPct val="0"/>
              </a:spcAft>
              <a:defRPr sz="3600" b="1">
                <a:solidFill>
                  <a:srgbClr val="FAFD00"/>
                </a:solidFill>
                <a:latin typeface="Arial" panose="020B0604020202020204" pitchFamily="34" charset="0"/>
              </a:defRPr>
            </a:lvl8pPr>
            <a:lvl9pPr marL="1828800" algn="ctr" eaLnBrk="0" fontAlgn="base" hangingPunct="0">
              <a:lnSpc>
                <a:spcPct val="88000"/>
              </a:lnSpc>
              <a:spcBef>
                <a:spcPct val="0"/>
              </a:spcBef>
              <a:spcAft>
                <a:spcPct val="0"/>
              </a:spcAft>
              <a:defRPr sz="3600" b="1">
                <a:solidFill>
                  <a:srgbClr val="FAFD00"/>
                </a:solidFill>
                <a:latin typeface="Arial" panose="020B0604020202020204" pitchFamily="34" charset="0"/>
              </a:defRPr>
            </a:lvl9pPr>
          </a:lstStyle>
          <a:p>
            <a:pPr>
              <a:defRPr/>
            </a:pPr>
            <a:r>
              <a:rPr lang="en-US" altLang="en-US" sz="2003">
                <a:solidFill>
                  <a:schemeClr val="tx1"/>
                </a:solidFill>
                <a:ea typeface="+mn-ea"/>
                <a:cs typeface="Times New Roman" pitchFamily="18" charset="0"/>
              </a:rPr>
              <a:t>KeV</a:t>
            </a:r>
            <a:endParaRPr lang="en-US" altLang="en-US" sz="3204">
              <a:solidFill>
                <a:schemeClr val="tx1"/>
              </a:solidFill>
              <a:ea typeface="+mn-ea"/>
              <a:cs typeface="Times New Roman" pitchFamily="18" charset="0"/>
            </a:endParaRPr>
          </a:p>
        </p:txBody>
      </p:sp>
      <p:sp>
        <p:nvSpPr>
          <p:cNvPr id="28" name="Rectangle 41"/>
          <p:cNvSpPr>
            <a:spLocks noChangeArrowheads="1"/>
          </p:cNvSpPr>
          <p:nvPr/>
        </p:nvSpPr>
        <p:spPr bwMode="auto">
          <a:xfrm>
            <a:off x="4015519" y="1416336"/>
            <a:ext cx="629251" cy="322973"/>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88" tIns="25435" rIns="63588" bIns="25435">
            <a:spAutoFit/>
          </a:bodyPr>
          <a:lstStyle>
            <a:lvl1pPr algn="ctr">
              <a:lnSpc>
                <a:spcPct val="88000"/>
              </a:lnSpc>
              <a:defRPr sz="3600" b="1">
                <a:solidFill>
                  <a:srgbClr val="FAFD00"/>
                </a:solidFill>
                <a:latin typeface="Arial" panose="020B0604020202020204" pitchFamily="34" charset="0"/>
              </a:defRPr>
            </a:lvl1pPr>
            <a:lvl2pPr algn="ctr">
              <a:lnSpc>
                <a:spcPct val="88000"/>
              </a:lnSpc>
              <a:defRPr sz="3600" b="1">
                <a:solidFill>
                  <a:srgbClr val="FAFD00"/>
                </a:solidFill>
                <a:latin typeface="Arial" panose="020B0604020202020204" pitchFamily="34" charset="0"/>
              </a:defRPr>
            </a:lvl2pPr>
            <a:lvl3pPr algn="ctr">
              <a:lnSpc>
                <a:spcPct val="88000"/>
              </a:lnSpc>
              <a:defRPr sz="3600" b="1">
                <a:solidFill>
                  <a:srgbClr val="FAFD00"/>
                </a:solidFill>
                <a:latin typeface="Arial" panose="020B0604020202020204" pitchFamily="34" charset="0"/>
              </a:defRPr>
            </a:lvl3pPr>
            <a:lvl4pPr algn="ctr">
              <a:lnSpc>
                <a:spcPct val="88000"/>
              </a:lnSpc>
              <a:defRPr sz="3600" b="1">
                <a:solidFill>
                  <a:srgbClr val="FAFD00"/>
                </a:solidFill>
                <a:latin typeface="Arial" panose="020B0604020202020204" pitchFamily="34" charset="0"/>
              </a:defRPr>
            </a:lvl4pPr>
            <a:lvl5pPr algn="ctr">
              <a:lnSpc>
                <a:spcPct val="88000"/>
              </a:lnSpc>
              <a:defRPr sz="3600" b="1">
                <a:solidFill>
                  <a:srgbClr val="FAFD00"/>
                </a:solidFill>
                <a:latin typeface="Arial" panose="020B0604020202020204" pitchFamily="34" charset="0"/>
              </a:defRPr>
            </a:lvl5pPr>
            <a:lvl6pPr marL="457200" algn="ctr" eaLnBrk="0" fontAlgn="base" hangingPunct="0">
              <a:lnSpc>
                <a:spcPct val="88000"/>
              </a:lnSpc>
              <a:spcBef>
                <a:spcPct val="0"/>
              </a:spcBef>
              <a:spcAft>
                <a:spcPct val="0"/>
              </a:spcAft>
              <a:defRPr sz="3600" b="1">
                <a:solidFill>
                  <a:srgbClr val="FAFD00"/>
                </a:solidFill>
                <a:latin typeface="Arial" panose="020B0604020202020204" pitchFamily="34" charset="0"/>
              </a:defRPr>
            </a:lvl6pPr>
            <a:lvl7pPr marL="914400" algn="ctr" eaLnBrk="0" fontAlgn="base" hangingPunct="0">
              <a:lnSpc>
                <a:spcPct val="88000"/>
              </a:lnSpc>
              <a:spcBef>
                <a:spcPct val="0"/>
              </a:spcBef>
              <a:spcAft>
                <a:spcPct val="0"/>
              </a:spcAft>
              <a:defRPr sz="3600" b="1">
                <a:solidFill>
                  <a:srgbClr val="FAFD00"/>
                </a:solidFill>
                <a:latin typeface="Arial" panose="020B0604020202020204" pitchFamily="34" charset="0"/>
              </a:defRPr>
            </a:lvl7pPr>
            <a:lvl8pPr marL="1371600" algn="ctr" eaLnBrk="0" fontAlgn="base" hangingPunct="0">
              <a:lnSpc>
                <a:spcPct val="88000"/>
              </a:lnSpc>
              <a:spcBef>
                <a:spcPct val="0"/>
              </a:spcBef>
              <a:spcAft>
                <a:spcPct val="0"/>
              </a:spcAft>
              <a:defRPr sz="3600" b="1">
                <a:solidFill>
                  <a:srgbClr val="FAFD00"/>
                </a:solidFill>
                <a:latin typeface="Arial" panose="020B0604020202020204" pitchFamily="34" charset="0"/>
              </a:defRPr>
            </a:lvl8pPr>
            <a:lvl9pPr marL="1828800" algn="ctr" eaLnBrk="0" fontAlgn="base" hangingPunct="0">
              <a:lnSpc>
                <a:spcPct val="88000"/>
              </a:lnSpc>
              <a:spcBef>
                <a:spcPct val="0"/>
              </a:spcBef>
              <a:spcAft>
                <a:spcPct val="0"/>
              </a:spcAft>
              <a:defRPr sz="3600" b="1">
                <a:solidFill>
                  <a:srgbClr val="FAFD00"/>
                </a:solidFill>
                <a:latin typeface="Arial" panose="020B0604020202020204" pitchFamily="34" charset="0"/>
              </a:defRPr>
            </a:lvl9pPr>
          </a:lstStyle>
          <a:p>
            <a:pPr>
              <a:defRPr/>
            </a:pPr>
            <a:r>
              <a:rPr lang="en-US" altLang="en-US" sz="2003">
                <a:solidFill>
                  <a:schemeClr val="tx1"/>
                </a:solidFill>
                <a:ea typeface="+mn-ea"/>
                <a:cs typeface="Times New Roman" pitchFamily="18" charset="0"/>
              </a:rPr>
              <a:t>KeV</a:t>
            </a:r>
            <a:endParaRPr lang="en-US" altLang="en-US" sz="3204">
              <a:solidFill>
                <a:schemeClr val="tx1"/>
              </a:solidFill>
              <a:ea typeface="+mn-ea"/>
              <a:cs typeface="Times New Roman" pitchFamily="18" charset="0"/>
            </a:endParaRPr>
          </a:p>
        </p:txBody>
      </p:sp>
      <p:sp>
        <p:nvSpPr>
          <p:cNvPr id="29" name="Freeform 44"/>
          <p:cNvSpPr>
            <a:spLocks/>
          </p:cNvSpPr>
          <p:nvPr/>
        </p:nvSpPr>
        <p:spPr bwMode="auto">
          <a:xfrm>
            <a:off x="3240218" y="1105476"/>
            <a:ext cx="658139" cy="662909"/>
          </a:xfrm>
          <a:custGeom>
            <a:avLst/>
            <a:gdLst>
              <a:gd name="T0" fmla="*/ 0 w 432"/>
              <a:gd name="T1" fmla="*/ 432 h 432"/>
              <a:gd name="T2" fmla="*/ 0 w 432"/>
              <a:gd name="T3" fmla="*/ 240 h 432"/>
              <a:gd name="T4" fmla="*/ 432 w 432"/>
              <a:gd name="T5" fmla="*/ 0 h 432"/>
              <a:gd name="T6" fmla="*/ 432 w 432"/>
              <a:gd name="T7" fmla="*/ 432 h 432"/>
              <a:gd name="T8" fmla="*/ 0 w 432"/>
              <a:gd name="T9" fmla="*/ 432 h 432"/>
            </a:gdLst>
            <a:ahLst/>
            <a:cxnLst>
              <a:cxn ang="0">
                <a:pos x="T0" y="T1"/>
              </a:cxn>
              <a:cxn ang="0">
                <a:pos x="T2" y="T3"/>
              </a:cxn>
              <a:cxn ang="0">
                <a:pos x="T4" y="T5"/>
              </a:cxn>
              <a:cxn ang="0">
                <a:pos x="T6" y="T7"/>
              </a:cxn>
              <a:cxn ang="0">
                <a:pos x="T8" y="T9"/>
              </a:cxn>
            </a:cxnLst>
            <a:rect l="0" t="0" r="r" b="b"/>
            <a:pathLst>
              <a:path w="432" h="432">
                <a:moveTo>
                  <a:pt x="0" y="432"/>
                </a:moveTo>
                <a:lnTo>
                  <a:pt x="0" y="240"/>
                </a:lnTo>
                <a:lnTo>
                  <a:pt x="432" y="0"/>
                </a:lnTo>
                <a:lnTo>
                  <a:pt x="432" y="432"/>
                </a:lnTo>
                <a:lnTo>
                  <a:pt x="0" y="432"/>
                </a:lnTo>
                <a:close/>
              </a:path>
            </a:pathLst>
          </a:custGeom>
          <a:solidFill>
            <a:srgbClr val="FF9900"/>
          </a:solidFill>
          <a:ln w="50800" cap="flat" cmpd="sng">
            <a:solidFill>
              <a:srgbClr val="FF99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latin typeface="Arial" panose="020B0604020202020204" pitchFamily="34" charset="0"/>
              <a:ea typeface="+mn-ea"/>
              <a:cs typeface="Times New Roman" pitchFamily="18" charset="0"/>
            </a:endParaRPr>
          </a:p>
        </p:txBody>
      </p:sp>
      <p:sp>
        <p:nvSpPr>
          <p:cNvPr id="30" name="Title 1"/>
          <p:cNvSpPr txBox="1">
            <a:spLocks/>
          </p:cNvSpPr>
          <p:nvPr/>
        </p:nvSpPr>
        <p:spPr bwMode="auto">
          <a:xfrm>
            <a:off x="147408" y="4902267"/>
            <a:ext cx="8513059" cy="1724377"/>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0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just" eaLnBrk="1" hangingPunct="1"/>
            <a:r>
              <a:rPr lang="en-US" sz="2400" kern="0" dirty="0"/>
              <a:t>Longer X-ray Path/Stronger X-ray Attenuation Decreases Low Energy Components More Than High Energy Counterparts, Making the X-ray Spectrum Harder (Higher Energy in Greater Portion) after the Attenuation Process.</a:t>
            </a:r>
            <a:endParaRPr lang="en-US" sz="2400" kern="0" dirty="0">
              <a:solidFill>
                <a:srgbClr val="FF0000"/>
              </a:solidFill>
            </a:endParaRPr>
          </a:p>
        </p:txBody>
      </p:sp>
      <p:pic>
        <p:nvPicPr>
          <p:cNvPr id="31" name="Picture 30" descr="http://www.magic-emoji.com/emoji/images/83_emoji_iphone_black_diamond_sui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7013040" y="-181488"/>
            <a:ext cx="2046695" cy="2046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890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Beam-hardening Artifacts</a:t>
            </a:r>
          </a:p>
        </p:txBody>
      </p:sp>
      <p:pic>
        <p:nvPicPr>
          <p:cNvPr id="4" name="Picture 1029" descr="C:\1\gifs\harde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422" y="2138157"/>
            <a:ext cx="5951866" cy="302680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1030"/>
          <p:cNvSpPr>
            <a:spLocks noChangeArrowheads="1"/>
          </p:cNvSpPr>
          <p:nvPr/>
        </p:nvSpPr>
        <p:spPr bwMode="auto">
          <a:xfrm>
            <a:off x="4886722" y="5571927"/>
            <a:ext cx="2823321" cy="329137"/>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88" tIns="25435" rIns="63588" bIns="25435">
            <a:spAutoFit/>
          </a:bodyPr>
          <a:lstStyle>
            <a:lvl1pPr marL="571500" indent="-571500">
              <a:tabLst>
                <a:tab pos="914400" algn="l"/>
                <a:tab pos="2743200" algn="l"/>
                <a:tab pos="3657600" algn="l"/>
                <a:tab pos="4572000" algn="l"/>
                <a:tab pos="5486400" algn="l"/>
                <a:tab pos="6400800" algn="l"/>
              </a:tabLst>
              <a:defRPr sz="2400">
                <a:solidFill>
                  <a:schemeClr val="tx1"/>
                </a:solidFill>
                <a:latin typeface="Times New Roman" panose="02020603050405020304" pitchFamily="18" charset="0"/>
              </a:defRPr>
            </a:lvl1pPr>
            <a:lvl2pPr marL="5054600" indent="-342900">
              <a:tabLst>
                <a:tab pos="914400" algn="l"/>
                <a:tab pos="2743200" algn="l"/>
                <a:tab pos="3657600" algn="l"/>
                <a:tab pos="4572000" algn="l"/>
                <a:tab pos="5486400" algn="l"/>
                <a:tab pos="6400800" algn="l"/>
              </a:tabLst>
              <a:defRPr sz="2400">
                <a:solidFill>
                  <a:schemeClr val="tx1"/>
                </a:solidFill>
                <a:latin typeface="Times New Roman" panose="02020603050405020304" pitchFamily="18" charset="0"/>
              </a:defRPr>
            </a:lvl2pPr>
            <a:lvl3pPr marL="5410200" indent="-241300">
              <a:tabLst>
                <a:tab pos="914400" algn="l"/>
                <a:tab pos="2743200" algn="l"/>
                <a:tab pos="3657600" algn="l"/>
                <a:tab pos="4572000" algn="l"/>
                <a:tab pos="5486400" algn="l"/>
                <a:tab pos="6400800" algn="l"/>
              </a:tabLst>
              <a:defRPr sz="2400">
                <a:solidFill>
                  <a:schemeClr val="tx1"/>
                </a:solidFill>
                <a:latin typeface="Times New Roman" panose="02020603050405020304" pitchFamily="18" charset="0"/>
              </a:defRPr>
            </a:lvl3pPr>
            <a:lvl4pPr marL="5765800" indent="-241300">
              <a:tabLst>
                <a:tab pos="914400" algn="l"/>
                <a:tab pos="2743200" algn="l"/>
                <a:tab pos="3657600" algn="l"/>
                <a:tab pos="4572000" algn="l"/>
                <a:tab pos="5486400" algn="l"/>
                <a:tab pos="6400800" algn="l"/>
              </a:tabLst>
              <a:defRPr sz="2400">
                <a:solidFill>
                  <a:schemeClr val="tx1"/>
                </a:solidFill>
                <a:latin typeface="Times New Roman" panose="02020603050405020304" pitchFamily="18" charset="0"/>
              </a:defRPr>
            </a:lvl4pPr>
            <a:lvl5pPr marL="6223000" indent="-342900">
              <a:tabLst>
                <a:tab pos="914400" algn="l"/>
                <a:tab pos="2743200" algn="l"/>
                <a:tab pos="3657600" algn="l"/>
                <a:tab pos="4572000" algn="l"/>
                <a:tab pos="5486400" algn="l"/>
                <a:tab pos="6400800" algn="l"/>
              </a:tabLst>
              <a:defRPr sz="2400">
                <a:solidFill>
                  <a:schemeClr val="tx1"/>
                </a:solidFill>
                <a:latin typeface="Times New Roman" panose="02020603050405020304" pitchFamily="18" charset="0"/>
              </a:defRPr>
            </a:lvl5pPr>
            <a:lvl6pPr marL="6680200" indent="-342900" eaLnBrk="0" fontAlgn="base" hangingPunct="0">
              <a:spcBef>
                <a:spcPct val="0"/>
              </a:spcBef>
              <a:spcAft>
                <a:spcPct val="0"/>
              </a:spcAft>
              <a:tabLst>
                <a:tab pos="914400" algn="l"/>
                <a:tab pos="2743200" algn="l"/>
                <a:tab pos="3657600" algn="l"/>
                <a:tab pos="4572000" algn="l"/>
                <a:tab pos="5486400" algn="l"/>
                <a:tab pos="6400800" algn="l"/>
              </a:tabLst>
              <a:defRPr sz="2400">
                <a:solidFill>
                  <a:schemeClr val="tx1"/>
                </a:solidFill>
                <a:latin typeface="Times New Roman" panose="02020603050405020304" pitchFamily="18" charset="0"/>
              </a:defRPr>
            </a:lvl6pPr>
            <a:lvl7pPr marL="7137400" indent="-342900" eaLnBrk="0" fontAlgn="base" hangingPunct="0">
              <a:spcBef>
                <a:spcPct val="0"/>
              </a:spcBef>
              <a:spcAft>
                <a:spcPct val="0"/>
              </a:spcAft>
              <a:tabLst>
                <a:tab pos="914400" algn="l"/>
                <a:tab pos="2743200" algn="l"/>
                <a:tab pos="3657600" algn="l"/>
                <a:tab pos="4572000" algn="l"/>
                <a:tab pos="5486400" algn="l"/>
                <a:tab pos="6400800" algn="l"/>
              </a:tabLst>
              <a:defRPr sz="2400">
                <a:solidFill>
                  <a:schemeClr val="tx1"/>
                </a:solidFill>
                <a:latin typeface="Times New Roman" panose="02020603050405020304" pitchFamily="18" charset="0"/>
              </a:defRPr>
            </a:lvl7pPr>
            <a:lvl8pPr marL="7594600" indent="-342900" eaLnBrk="0" fontAlgn="base" hangingPunct="0">
              <a:spcBef>
                <a:spcPct val="0"/>
              </a:spcBef>
              <a:spcAft>
                <a:spcPct val="0"/>
              </a:spcAft>
              <a:tabLst>
                <a:tab pos="914400" algn="l"/>
                <a:tab pos="2743200" algn="l"/>
                <a:tab pos="3657600" algn="l"/>
                <a:tab pos="4572000" algn="l"/>
                <a:tab pos="5486400" algn="l"/>
                <a:tab pos="6400800" algn="l"/>
              </a:tabLst>
              <a:defRPr sz="2400">
                <a:solidFill>
                  <a:schemeClr val="tx1"/>
                </a:solidFill>
                <a:latin typeface="Times New Roman" panose="02020603050405020304" pitchFamily="18" charset="0"/>
              </a:defRPr>
            </a:lvl8pPr>
            <a:lvl9pPr marL="8051800" indent="-342900" eaLnBrk="0" fontAlgn="base" hangingPunct="0">
              <a:spcBef>
                <a:spcPct val="0"/>
              </a:spcBef>
              <a:spcAft>
                <a:spcPct val="0"/>
              </a:spcAft>
              <a:tabLst>
                <a:tab pos="914400" algn="l"/>
                <a:tab pos="2743200" algn="l"/>
                <a:tab pos="3657600" algn="l"/>
                <a:tab pos="4572000" algn="l"/>
                <a:tab pos="5486400" algn="l"/>
                <a:tab pos="6400800" algn="l"/>
              </a:tabLst>
              <a:defRPr sz="2400">
                <a:solidFill>
                  <a:schemeClr val="tx1"/>
                </a:solidFill>
                <a:latin typeface="Times New Roman" panose="02020603050405020304" pitchFamily="18" charset="0"/>
              </a:defRPr>
            </a:lvl9pPr>
          </a:lstStyle>
          <a:p>
            <a:pPr>
              <a:lnSpc>
                <a:spcPct val="90000"/>
              </a:lnSpc>
              <a:defRPr/>
            </a:pPr>
            <a:r>
              <a:rPr lang="en-US" altLang="en-US" sz="2003" b="1">
                <a:latin typeface="Arial" panose="020B0604020202020204" pitchFamily="34" charset="0"/>
                <a:ea typeface="+mn-ea"/>
                <a:cs typeface="Times New Roman" pitchFamily="18" charset="0"/>
              </a:rPr>
              <a:t>(From J Hsieh at GE)</a:t>
            </a:r>
          </a:p>
        </p:txBody>
      </p:sp>
      <p:sp>
        <p:nvSpPr>
          <p:cNvPr id="6" name="Rectangle 1031"/>
          <p:cNvSpPr>
            <a:spLocks noChangeArrowheads="1"/>
          </p:cNvSpPr>
          <p:nvPr/>
        </p:nvSpPr>
        <p:spPr bwMode="auto">
          <a:xfrm>
            <a:off x="1462274" y="5190397"/>
            <a:ext cx="2412023" cy="322973"/>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88" tIns="25435" rIns="63588" bIns="25435">
            <a:spAutoFit/>
          </a:bodyPr>
          <a:lstStyle>
            <a:lvl1pPr algn="ctr">
              <a:lnSpc>
                <a:spcPct val="88000"/>
              </a:lnSpc>
              <a:defRPr sz="3600" b="1">
                <a:solidFill>
                  <a:srgbClr val="FAFD00"/>
                </a:solidFill>
                <a:latin typeface="Arial" panose="020B0604020202020204" pitchFamily="34" charset="0"/>
              </a:defRPr>
            </a:lvl1pPr>
            <a:lvl2pPr algn="ctr">
              <a:lnSpc>
                <a:spcPct val="88000"/>
              </a:lnSpc>
              <a:defRPr sz="3600" b="1">
                <a:solidFill>
                  <a:srgbClr val="FAFD00"/>
                </a:solidFill>
                <a:latin typeface="Arial" panose="020B0604020202020204" pitchFamily="34" charset="0"/>
              </a:defRPr>
            </a:lvl2pPr>
            <a:lvl3pPr algn="ctr">
              <a:lnSpc>
                <a:spcPct val="88000"/>
              </a:lnSpc>
              <a:defRPr sz="3600" b="1">
                <a:solidFill>
                  <a:srgbClr val="FAFD00"/>
                </a:solidFill>
                <a:latin typeface="Arial" panose="020B0604020202020204" pitchFamily="34" charset="0"/>
              </a:defRPr>
            </a:lvl3pPr>
            <a:lvl4pPr algn="ctr">
              <a:lnSpc>
                <a:spcPct val="88000"/>
              </a:lnSpc>
              <a:defRPr sz="3600" b="1">
                <a:solidFill>
                  <a:srgbClr val="FAFD00"/>
                </a:solidFill>
                <a:latin typeface="Arial" panose="020B0604020202020204" pitchFamily="34" charset="0"/>
              </a:defRPr>
            </a:lvl4pPr>
            <a:lvl5pPr algn="ctr">
              <a:lnSpc>
                <a:spcPct val="88000"/>
              </a:lnSpc>
              <a:defRPr sz="3600" b="1">
                <a:solidFill>
                  <a:srgbClr val="FAFD00"/>
                </a:solidFill>
                <a:latin typeface="Arial" panose="020B0604020202020204" pitchFamily="34" charset="0"/>
              </a:defRPr>
            </a:lvl5pPr>
            <a:lvl6pPr marL="457200" algn="ctr" eaLnBrk="0" fontAlgn="base" hangingPunct="0">
              <a:lnSpc>
                <a:spcPct val="88000"/>
              </a:lnSpc>
              <a:spcBef>
                <a:spcPct val="0"/>
              </a:spcBef>
              <a:spcAft>
                <a:spcPct val="0"/>
              </a:spcAft>
              <a:defRPr sz="3600" b="1">
                <a:solidFill>
                  <a:srgbClr val="FAFD00"/>
                </a:solidFill>
                <a:latin typeface="Arial" panose="020B0604020202020204" pitchFamily="34" charset="0"/>
              </a:defRPr>
            </a:lvl6pPr>
            <a:lvl7pPr marL="914400" algn="ctr" eaLnBrk="0" fontAlgn="base" hangingPunct="0">
              <a:lnSpc>
                <a:spcPct val="88000"/>
              </a:lnSpc>
              <a:spcBef>
                <a:spcPct val="0"/>
              </a:spcBef>
              <a:spcAft>
                <a:spcPct val="0"/>
              </a:spcAft>
              <a:defRPr sz="3600" b="1">
                <a:solidFill>
                  <a:srgbClr val="FAFD00"/>
                </a:solidFill>
                <a:latin typeface="Arial" panose="020B0604020202020204" pitchFamily="34" charset="0"/>
              </a:defRPr>
            </a:lvl7pPr>
            <a:lvl8pPr marL="1371600" algn="ctr" eaLnBrk="0" fontAlgn="base" hangingPunct="0">
              <a:lnSpc>
                <a:spcPct val="88000"/>
              </a:lnSpc>
              <a:spcBef>
                <a:spcPct val="0"/>
              </a:spcBef>
              <a:spcAft>
                <a:spcPct val="0"/>
              </a:spcAft>
              <a:defRPr sz="3600" b="1">
                <a:solidFill>
                  <a:srgbClr val="FAFD00"/>
                </a:solidFill>
                <a:latin typeface="Arial" panose="020B0604020202020204" pitchFamily="34" charset="0"/>
              </a:defRPr>
            </a:lvl8pPr>
            <a:lvl9pPr marL="1828800" algn="ctr" eaLnBrk="0" fontAlgn="base" hangingPunct="0">
              <a:lnSpc>
                <a:spcPct val="88000"/>
              </a:lnSpc>
              <a:spcBef>
                <a:spcPct val="0"/>
              </a:spcBef>
              <a:spcAft>
                <a:spcPct val="0"/>
              </a:spcAft>
              <a:defRPr sz="3600" b="1">
                <a:solidFill>
                  <a:srgbClr val="FAFD00"/>
                </a:solidFill>
                <a:latin typeface="Arial" panose="020B0604020202020204" pitchFamily="34" charset="0"/>
              </a:defRPr>
            </a:lvl9pPr>
          </a:lstStyle>
          <a:p>
            <a:pPr>
              <a:defRPr/>
            </a:pPr>
            <a:r>
              <a:rPr lang="en-US" altLang="en-US" sz="2003">
                <a:solidFill>
                  <a:schemeClr val="tx1"/>
                </a:solidFill>
                <a:ea typeface="+mn-ea"/>
                <a:cs typeface="Times New Roman" pitchFamily="18" charset="0"/>
              </a:rPr>
              <a:t>Without correction</a:t>
            </a:r>
            <a:endParaRPr lang="en-US" altLang="en-US" sz="3204">
              <a:solidFill>
                <a:schemeClr val="tx1"/>
              </a:solidFill>
              <a:ea typeface="+mn-ea"/>
              <a:cs typeface="Times New Roman" pitchFamily="18" charset="0"/>
            </a:endParaRPr>
          </a:p>
        </p:txBody>
      </p:sp>
      <p:sp>
        <p:nvSpPr>
          <p:cNvPr id="7" name="Rectangle 1032"/>
          <p:cNvSpPr>
            <a:spLocks noChangeArrowheads="1"/>
          </p:cNvSpPr>
          <p:nvPr/>
        </p:nvSpPr>
        <p:spPr bwMode="auto">
          <a:xfrm>
            <a:off x="4635674" y="5190397"/>
            <a:ext cx="2012319" cy="322973"/>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88" tIns="25435" rIns="63588" bIns="25435">
            <a:spAutoFit/>
          </a:bodyPr>
          <a:lstStyle>
            <a:lvl1pPr algn="ctr">
              <a:lnSpc>
                <a:spcPct val="88000"/>
              </a:lnSpc>
              <a:defRPr sz="3600" b="1">
                <a:solidFill>
                  <a:srgbClr val="FAFD00"/>
                </a:solidFill>
                <a:latin typeface="Arial" panose="020B0604020202020204" pitchFamily="34" charset="0"/>
              </a:defRPr>
            </a:lvl1pPr>
            <a:lvl2pPr algn="ctr">
              <a:lnSpc>
                <a:spcPct val="88000"/>
              </a:lnSpc>
              <a:defRPr sz="3600" b="1">
                <a:solidFill>
                  <a:srgbClr val="FAFD00"/>
                </a:solidFill>
                <a:latin typeface="Arial" panose="020B0604020202020204" pitchFamily="34" charset="0"/>
              </a:defRPr>
            </a:lvl2pPr>
            <a:lvl3pPr algn="ctr">
              <a:lnSpc>
                <a:spcPct val="88000"/>
              </a:lnSpc>
              <a:defRPr sz="3600" b="1">
                <a:solidFill>
                  <a:srgbClr val="FAFD00"/>
                </a:solidFill>
                <a:latin typeface="Arial" panose="020B0604020202020204" pitchFamily="34" charset="0"/>
              </a:defRPr>
            </a:lvl3pPr>
            <a:lvl4pPr algn="ctr">
              <a:lnSpc>
                <a:spcPct val="88000"/>
              </a:lnSpc>
              <a:defRPr sz="3600" b="1">
                <a:solidFill>
                  <a:srgbClr val="FAFD00"/>
                </a:solidFill>
                <a:latin typeface="Arial" panose="020B0604020202020204" pitchFamily="34" charset="0"/>
              </a:defRPr>
            </a:lvl4pPr>
            <a:lvl5pPr algn="ctr">
              <a:lnSpc>
                <a:spcPct val="88000"/>
              </a:lnSpc>
              <a:defRPr sz="3600" b="1">
                <a:solidFill>
                  <a:srgbClr val="FAFD00"/>
                </a:solidFill>
                <a:latin typeface="Arial" panose="020B0604020202020204" pitchFamily="34" charset="0"/>
              </a:defRPr>
            </a:lvl5pPr>
            <a:lvl6pPr marL="457200" algn="ctr" eaLnBrk="0" fontAlgn="base" hangingPunct="0">
              <a:lnSpc>
                <a:spcPct val="88000"/>
              </a:lnSpc>
              <a:spcBef>
                <a:spcPct val="0"/>
              </a:spcBef>
              <a:spcAft>
                <a:spcPct val="0"/>
              </a:spcAft>
              <a:defRPr sz="3600" b="1">
                <a:solidFill>
                  <a:srgbClr val="FAFD00"/>
                </a:solidFill>
                <a:latin typeface="Arial" panose="020B0604020202020204" pitchFamily="34" charset="0"/>
              </a:defRPr>
            </a:lvl6pPr>
            <a:lvl7pPr marL="914400" algn="ctr" eaLnBrk="0" fontAlgn="base" hangingPunct="0">
              <a:lnSpc>
                <a:spcPct val="88000"/>
              </a:lnSpc>
              <a:spcBef>
                <a:spcPct val="0"/>
              </a:spcBef>
              <a:spcAft>
                <a:spcPct val="0"/>
              </a:spcAft>
              <a:defRPr sz="3600" b="1">
                <a:solidFill>
                  <a:srgbClr val="FAFD00"/>
                </a:solidFill>
                <a:latin typeface="Arial" panose="020B0604020202020204" pitchFamily="34" charset="0"/>
              </a:defRPr>
            </a:lvl7pPr>
            <a:lvl8pPr marL="1371600" algn="ctr" eaLnBrk="0" fontAlgn="base" hangingPunct="0">
              <a:lnSpc>
                <a:spcPct val="88000"/>
              </a:lnSpc>
              <a:spcBef>
                <a:spcPct val="0"/>
              </a:spcBef>
              <a:spcAft>
                <a:spcPct val="0"/>
              </a:spcAft>
              <a:defRPr sz="3600" b="1">
                <a:solidFill>
                  <a:srgbClr val="FAFD00"/>
                </a:solidFill>
                <a:latin typeface="Arial" panose="020B0604020202020204" pitchFamily="34" charset="0"/>
              </a:defRPr>
            </a:lvl8pPr>
            <a:lvl9pPr marL="1828800" algn="ctr" eaLnBrk="0" fontAlgn="base" hangingPunct="0">
              <a:lnSpc>
                <a:spcPct val="88000"/>
              </a:lnSpc>
              <a:spcBef>
                <a:spcPct val="0"/>
              </a:spcBef>
              <a:spcAft>
                <a:spcPct val="0"/>
              </a:spcAft>
              <a:defRPr sz="3600" b="1">
                <a:solidFill>
                  <a:srgbClr val="FAFD00"/>
                </a:solidFill>
                <a:latin typeface="Arial" panose="020B0604020202020204" pitchFamily="34" charset="0"/>
              </a:defRPr>
            </a:lvl9pPr>
          </a:lstStyle>
          <a:p>
            <a:pPr>
              <a:defRPr/>
            </a:pPr>
            <a:r>
              <a:rPr lang="en-US" altLang="en-US" sz="2003">
                <a:solidFill>
                  <a:schemeClr val="tx1"/>
                </a:solidFill>
                <a:ea typeface="+mn-ea"/>
                <a:cs typeface="Times New Roman" pitchFamily="18" charset="0"/>
              </a:rPr>
              <a:t>With correction</a:t>
            </a:r>
            <a:endParaRPr lang="en-US" altLang="en-US" sz="3204">
              <a:solidFill>
                <a:schemeClr val="tx1"/>
              </a:solidFill>
              <a:ea typeface="+mn-ea"/>
              <a:cs typeface="Times New Roman" pitchFamily="18" charset="0"/>
            </a:endParaRPr>
          </a:p>
        </p:txBody>
      </p:sp>
    </p:spTree>
    <p:extLst>
      <p:ext uri="{BB962C8B-B14F-4D97-AF65-F5344CB8AC3E}">
        <p14:creationId xmlns:p14="http://schemas.microsoft.com/office/powerpoint/2010/main" val="38613692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0"/>
          <p:cNvSpPr>
            <a:spLocks noChangeArrowheads="1"/>
          </p:cNvSpPr>
          <p:nvPr/>
        </p:nvSpPr>
        <p:spPr bwMode="auto">
          <a:xfrm>
            <a:off x="1151917" y="1137767"/>
            <a:ext cx="2479944" cy="2479944"/>
          </a:xfrm>
          <a:prstGeom prst="rect">
            <a:avLst/>
          </a:prstGeom>
          <a:solidFill>
            <a:schemeClr val="bg1"/>
          </a:solidFill>
          <a:ln w="50800">
            <a:solidFill>
              <a:schemeClr val="hlink"/>
            </a:solidFill>
            <a:miter lim="800000"/>
            <a:headEnd/>
            <a:tailEnd/>
          </a:ln>
          <a:effectLst/>
        </p:spPr>
        <p:txBody>
          <a:bodyPr wrap="none" anchor="ctr"/>
          <a:lstStyle/>
          <a:p>
            <a:pPr>
              <a:lnSpc>
                <a:spcPct val="90000"/>
              </a:lnSpc>
              <a:defRPr/>
            </a:pPr>
            <a:endParaRPr lang="en-US" sz="3204" b="1">
              <a:latin typeface="Arial" panose="020B0604020202020204" pitchFamily="34" charset="0"/>
              <a:ea typeface="+mn-ea"/>
              <a:cs typeface="Times New Roman" pitchFamily="18" charset="0"/>
            </a:endParaRPr>
          </a:p>
        </p:txBody>
      </p:sp>
      <p:sp>
        <p:nvSpPr>
          <p:cNvPr id="9" name="AutoShape 14"/>
          <p:cNvSpPr>
            <a:spLocks noChangeArrowheads="1"/>
          </p:cNvSpPr>
          <p:nvPr/>
        </p:nvSpPr>
        <p:spPr bwMode="auto">
          <a:xfrm>
            <a:off x="1394486" y="2183996"/>
            <a:ext cx="1231747" cy="1229240"/>
          </a:xfrm>
          <a:prstGeom prst="plus">
            <a:avLst>
              <a:gd name="adj" fmla="val 25000"/>
            </a:avLst>
          </a:prstGeom>
          <a:solidFill>
            <a:srgbClr val="FFFF00"/>
          </a:solidFill>
          <a:ln>
            <a:noFill/>
          </a:ln>
          <a:effectLst/>
        </p:spPr>
        <p:txBody>
          <a:bodyPr wrap="none" anchor="ctr"/>
          <a:lstStyle/>
          <a:p>
            <a:pPr>
              <a:lnSpc>
                <a:spcPct val="90000"/>
              </a:lnSpc>
              <a:defRPr/>
            </a:pPr>
            <a:endParaRPr lang="en-US" sz="3204" b="1">
              <a:latin typeface="Arial" panose="020B0604020202020204" pitchFamily="34" charset="0"/>
              <a:ea typeface="+mn-ea"/>
              <a:cs typeface="Times New Roman" pitchFamily="18" charset="0"/>
            </a:endParaRPr>
          </a:p>
        </p:txBody>
      </p:sp>
      <p:sp>
        <p:nvSpPr>
          <p:cNvPr id="10" name="Line 11"/>
          <p:cNvSpPr>
            <a:spLocks noChangeShapeType="1"/>
          </p:cNvSpPr>
          <p:nvPr/>
        </p:nvSpPr>
        <p:spPr bwMode="auto">
          <a:xfrm>
            <a:off x="2010359" y="1137767"/>
            <a:ext cx="0" cy="2460868"/>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latin typeface="Arial" panose="020B0604020202020204" pitchFamily="34" charset="0"/>
              <a:ea typeface="+mn-ea"/>
              <a:cs typeface="Times New Roman" pitchFamily="18" charset="0"/>
            </a:endParaRPr>
          </a:p>
        </p:txBody>
      </p:sp>
      <p:sp>
        <p:nvSpPr>
          <p:cNvPr id="11" name="Line 13"/>
          <p:cNvSpPr>
            <a:spLocks noChangeShapeType="1"/>
          </p:cNvSpPr>
          <p:nvPr/>
        </p:nvSpPr>
        <p:spPr bwMode="auto">
          <a:xfrm>
            <a:off x="1132841" y="1958056"/>
            <a:ext cx="2479944" cy="0"/>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latin typeface="Arial" panose="020B0604020202020204" pitchFamily="34" charset="0"/>
              <a:ea typeface="+mn-ea"/>
              <a:cs typeface="Times New Roman" pitchFamily="18" charset="0"/>
            </a:endParaRPr>
          </a:p>
        </p:txBody>
      </p:sp>
      <p:sp>
        <p:nvSpPr>
          <p:cNvPr id="12" name="Line 15"/>
          <p:cNvSpPr>
            <a:spLocks noChangeShapeType="1"/>
          </p:cNvSpPr>
          <p:nvPr/>
        </p:nvSpPr>
        <p:spPr bwMode="auto">
          <a:xfrm>
            <a:off x="1170994" y="2816498"/>
            <a:ext cx="2479944" cy="0"/>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latin typeface="Arial" panose="020B0604020202020204" pitchFamily="34" charset="0"/>
              <a:ea typeface="+mn-ea"/>
              <a:cs typeface="Times New Roman" pitchFamily="18" charset="0"/>
            </a:endParaRPr>
          </a:p>
        </p:txBody>
      </p:sp>
      <p:sp>
        <p:nvSpPr>
          <p:cNvPr id="13" name="Line 16"/>
          <p:cNvSpPr>
            <a:spLocks noChangeShapeType="1"/>
          </p:cNvSpPr>
          <p:nvPr/>
        </p:nvSpPr>
        <p:spPr bwMode="auto">
          <a:xfrm>
            <a:off x="2830648" y="1175920"/>
            <a:ext cx="0" cy="2460868"/>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latin typeface="Arial" panose="020B0604020202020204" pitchFamily="34" charset="0"/>
              <a:ea typeface="+mn-ea"/>
              <a:cs typeface="Times New Roman" pitchFamily="18" charset="0"/>
            </a:endParaRPr>
          </a:p>
        </p:txBody>
      </p:sp>
      <p:sp>
        <p:nvSpPr>
          <p:cNvPr id="2" name="Title 1"/>
          <p:cNvSpPr>
            <a:spLocks noGrp="1"/>
          </p:cNvSpPr>
          <p:nvPr>
            <p:ph type="title"/>
          </p:nvPr>
        </p:nvSpPr>
        <p:spPr/>
        <p:txBody>
          <a:bodyPr/>
          <a:lstStyle/>
          <a:p>
            <a:r>
              <a:rPr lang="en-US" dirty="0"/>
              <a:t>Volume Averaging</a:t>
            </a:r>
          </a:p>
        </p:txBody>
      </p:sp>
      <p:sp>
        <p:nvSpPr>
          <p:cNvPr id="4" name="Rectangle 6"/>
          <p:cNvSpPr>
            <a:spLocks noChangeArrowheads="1"/>
          </p:cNvSpPr>
          <p:nvPr/>
        </p:nvSpPr>
        <p:spPr bwMode="auto">
          <a:xfrm>
            <a:off x="3727244" y="4132777"/>
            <a:ext cx="5570337" cy="329137"/>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88" tIns="25435" rIns="63588" bIns="25435">
            <a:spAutoFit/>
          </a:bodyPr>
          <a:lstStyle>
            <a:lvl1pPr marL="571500" indent="-571500">
              <a:tabLst>
                <a:tab pos="914400" algn="l"/>
                <a:tab pos="2743200" algn="l"/>
                <a:tab pos="3657600" algn="l"/>
                <a:tab pos="4572000" algn="l"/>
                <a:tab pos="5486400" algn="l"/>
                <a:tab pos="6400800" algn="l"/>
              </a:tabLst>
              <a:defRPr sz="2400">
                <a:solidFill>
                  <a:schemeClr val="tx1"/>
                </a:solidFill>
                <a:latin typeface="Times New Roman" panose="02020603050405020304" pitchFamily="18" charset="0"/>
              </a:defRPr>
            </a:lvl1pPr>
            <a:lvl2pPr marL="5054600" indent="-342900">
              <a:tabLst>
                <a:tab pos="914400" algn="l"/>
                <a:tab pos="2743200" algn="l"/>
                <a:tab pos="3657600" algn="l"/>
                <a:tab pos="4572000" algn="l"/>
                <a:tab pos="5486400" algn="l"/>
                <a:tab pos="6400800" algn="l"/>
              </a:tabLst>
              <a:defRPr sz="2400">
                <a:solidFill>
                  <a:schemeClr val="tx1"/>
                </a:solidFill>
                <a:latin typeface="Times New Roman" panose="02020603050405020304" pitchFamily="18" charset="0"/>
              </a:defRPr>
            </a:lvl2pPr>
            <a:lvl3pPr marL="5410200" indent="-241300">
              <a:tabLst>
                <a:tab pos="914400" algn="l"/>
                <a:tab pos="2743200" algn="l"/>
                <a:tab pos="3657600" algn="l"/>
                <a:tab pos="4572000" algn="l"/>
                <a:tab pos="5486400" algn="l"/>
                <a:tab pos="6400800" algn="l"/>
              </a:tabLst>
              <a:defRPr sz="2400">
                <a:solidFill>
                  <a:schemeClr val="tx1"/>
                </a:solidFill>
                <a:latin typeface="Times New Roman" panose="02020603050405020304" pitchFamily="18" charset="0"/>
              </a:defRPr>
            </a:lvl3pPr>
            <a:lvl4pPr marL="5765800" indent="-241300">
              <a:tabLst>
                <a:tab pos="914400" algn="l"/>
                <a:tab pos="2743200" algn="l"/>
                <a:tab pos="3657600" algn="l"/>
                <a:tab pos="4572000" algn="l"/>
                <a:tab pos="5486400" algn="l"/>
                <a:tab pos="6400800" algn="l"/>
              </a:tabLst>
              <a:defRPr sz="2400">
                <a:solidFill>
                  <a:schemeClr val="tx1"/>
                </a:solidFill>
                <a:latin typeface="Times New Roman" panose="02020603050405020304" pitchFamily="18" charset="0"/>
              </a:defRPr>
            </a:lvl4pPr>
            <a:lvl5pPr marL="6223000" indent="-342900">
              <a:tabLst>
                <a:tab pos="914400" algn="l"/>
                <a:tab pos="2743200" algn="l"/>
                <a:tab pos="3657600" algn="l"/>
                <a:tab pos="4572000" algn="l"/>
                <a:tab pos="5486400" algn="l"/>
                <a:tab pos="6400800" algn="l"/>
              </a:tabLst>
              <a:defRPr sz="2400">
                <a:solidFill>
                  <a:schemeClr val="tx1"/>
                </a:solidFill>
                <a:latin typeface="Times New Roman" panose="02020603050405020304" pitchFamily="18" charset="0"/>
              </a:defRPr>
            </a:lvl5pPr>
            <a:lvl6pPr marL="6680200" indent="-342900" eaLnBrk="0" fontAlgn="base" hangingPunct="0">
              <a:spcBef>
                <a:spcPct val="0"/>
              </a:spcBef>
              <a:spcAft>
                <a:spcPct val="0"/>
              </a:spcAft>
              <a:tabLst>
                <a:tab pos="914400" algn="l"/>
                <a:tab pos="2743200" algn="l"/>
                <a:tab pos="3657600" algn="l"/>
                <a:tab pos="4572000" algn="l"/>
                <a:tab pos="5486400" algn="l"/>
                <a:tab pos="6400800" algn="l"/>
              </a:tabLst>
              <a:defRPr sz="2400">
                <a:solidFill>
                  <a:schemeClr val="tx1"/>
                </a:solidFill>
                <a:latin typeface="Times New Roman" panose="02020603050405020304" pitchFamily="18" charset="0"/>
              </a:defRPr>
            </a:lvl6pPr>
            <a:lvl7pPr marL="7137400" indent="-342900" eaLnBrk="0" fontAlgn="base" hangingPunct="0">
              <a:spcBef>
                <a:spcPct val="0"/>
              </a:spcBef>
              <a:spcAft>
                <a:spcPct val="0"/>
              </a:spcAft>
              <a:tabLst>
                <a:tab pos="914400" algn="l"/>
                <a:tab pos="2743200" algn="l"/>
                <a:tab pos="3657600" algn="l"/>
                <a:tab pos="4572000" algn="l"/>
                <a:tab pos="5486400" algn="l"/>
                <a:tab pos="6400800" algn="l"/>
              </a:tabLst>
              <a:defRPr sz="2400">
                <a:solidFill>
                  <a:schemeClr val="tx1"/>
                </a:solidFill>
                <a:latin typeface="Times New Roman" panose="02020603050405020304" pitchFamily="18" charset="0"/>
              </a:defRPr>
            </a:lvl7pPr>
            <a:lvl8pPr marL="7594600" indent="-342900" eaLnBrk="0" fontAlgn="base" hangingPunct="0">
              <a:spcBef>
                <a:spcPct val="0"/>
              </a:spcBef>
              <a:spcAft>
                <a:spcPct val="0"/>
              </a:spcAft>
              <a:tabLst>
                <a:tab pos="914400" algn="l"/>
                <a:tab pos="2743200" algn="l"/>
                <a:tab pos="3657600" algn="l"/>
                <a:tab pos="4572000" algn="l"/>
                <a:tab pos="5486400" algn="l"/>
                <a:tab pos="6400800" algn="l"/>
              </a:tabLst>
              <a:defRPr sz="2400">
                <a:solidFill>
                  <a:schemeClr val="tx1"/>
                </a:solidFill>
                <a:latin typeface="Times New Roman" panose="02020603050405020304" pitchFamily="18" charset="0"/>
              </a:defRPr>
            </a:lvl8pPr>
            <a:lvl9pPr marL="8051800" indent="-342900" eaLnBrk="0" fontAlgn="base" hangingPunct="0">
              <a:spcBef>
                <a:spcPct val="0"/>
              </a:spcBef>
              <a:spcAft>
                <a:spcPct val="0"/>
              </a:spcAft>
              <a:tabLst>
                <a:tab pos="914400" algn="l"/>
                <a:tab pos="2743200" algn="l"/>
                <a:tab pos="3657600" algn="l"/>
                <a:tab pos="4572000" algn="l"/>
                <a:tab pos="5486400" algn="l"/>
                <a:tab pos="6400800" algn="l"/>
              </a:tabLst>
              <a:defRPr sz="2400">
                <a:solidFill>
                  <a:schemeClr val="tx1"/>
                </a:solidFill>
                <a:latin typeface="Times New Roman" panose="02020603050405020304" pitchFamily="18" charset="0"/>
              </a:defRPr>
            </a:lvl9pPr>
          </a:lstStyle>
          <a:p>
            <a:pPr>
              <a:lnSpc>
                <a:spcPct val="90000"/>
              </a:lnSpc>
              <a:defRPr/>
            </a:pPr>
            <a:r>
              <a:rPr lang="en-US" altLang="en-US" sz="2003" b="1">
                <a:latin typeface="Arial" panose="020B0604020202020204" pitchFamily="34" charset="0"/>
                <a:ea typeface="+mn-ea"/>
                <a:cs typeface="Times New Roman" pitchFamily="18" charset="0"/>
              </a:rPr>
              <a:t>(Blurred data from GH Esselman at Wash U)</a:t>
            </a:r>
          </a:p>
        </p:txBody>
      </p:sp>
      <p:pic>
        <p:nvPicPr>
          <p:cNvPr id="5" name="Picture 5" descr="C:\1\gifs\blu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2627" y="1118691"/>
            <a:ext cx="5055271" cy="254353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7"/>
          <p:cNvSpPr>
            <a:spLocks noChangeArrowheads="1"/>
          </p:cNvSpPr>
          <p:nvPr/>
        </p:nvSpPr>
        <p:spPr bwMode="auto">
          <a:xfrm>
            <a:off x="4398620" y="3701967"/>
            <a:ext cx="1043401" cy="322973"/>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88" tIns="25435" rIns="63588" bIns="25435">
            <a:spAutoFit/>
          </a:bodyPr>
          <a:lstStyle>
            <a:lvl1pPr algn="ctr">
              <a:lnSpc>
                <a:spcPct val="88000"/>
              </a:lnSpc>
              <a:defRPr sz="3600" b="1">
                <a:solidFill>
                  <a:srgbClr val="FAFD00"/>
                </a:solidFill>
                <a:latin typeface="Arial" panose="020B0604020202020204" pitchFamily="34" charset="0"/>
              </a:defRPr>
            </a:lvl1pPr>
            <a:lvl2pPr algn="ctr">
              <a:lnSpc>
                <a:spcPct val="88000"/>
              </a:lnSpc>
              <a:defRPr sz="3600" b="1">
                <a:solidFill>
                  <a:srgbClr val="FAFD00"/>
                </a:solidFill>
                <a:latin typeface="Arial" panose="020B0604020202020204" pitchFamily="34" charset="0"/>
              </a:defRPr>
            </a:lvl2pPr>
            <a:lvl3pPr algn="ctr">
              <a:lnSpc>
                <a:spcPct val="88000"/>
              </a:lnSpc>
              <a:defRPr sz="3600" b="1">
                <a:solidFill>
                  <a:srgbClr val="FAFD00"/>
                </a:solidFill>
                <a:latin typeface="Arial" panose="020B0604020202020204" pitchFamily="34" charset="0"/>
              </a:defRPr>
            </a:lvl3pPr>
            <a:lvl4pPr algn="ctr">
              <a:lnSpc>
                <a:spcPct val="88000"/>
              </a:lnSpc>
              <a:defRPr sz="3600" b="1">
                <a:solidFill>
                  <a:srgbClr val="FAFD00"/>
                </a:solidFill>
                <a:latin typeface="Arial" panose="020B0604020202020204" pitchFamily="34" charset="0"/>
              </a:defRPr>
            </a:lvl4pPr>
            <a:lvl5pPr algn="ctr">
              <a:lnSpc>
                <a:spcPct val="88000"/>
              </a:lnSpc>
              <a:defRPr sz="3600" b="1">
                <a:solidFill>
                  <a:srgbClr val="FAFD00"/>
                </a:solidFill>
                <a:latin typeface="Arial" panose="020B0604020202020204" pitchFamily="34" charset="0"/>
              </a:defRPr>
            </a:lvl5pPr>
            <a:lvl6pPr marL="457200" algn="ctr" eaLnBrk="0" fontAlgn="base" hangingPunct="0">
              <a:lnSpc>
                <a:spcPct val="88000"/>
              </a:lnSpc>
              <a:spcBef>
                <a:spcPct val="0"/>
              </a:spcBef>
              <a:spcAft>
                <a:spcPct val="0"/>
              </a:spcAft>
              <a:defRPr sz="3600" b="1">
                <a:solidFill>
                  <a:srgbClr val="FAFD00"/>
                </a:solidFill>
                <a:latin typeface="Arial" panose="020B0604020202020204" pitchFamily="34" charset="0"/>
              </a:defRPr>
            </a:lvl6pPr>
            <a:lvl7pPr marL="914400" algn="ctr" eaLnBrk="0" fontAlgn="base" hangingPunct="0">
              <a:lnSpc>
                <a:spcPct val="88000"/>
              </a:lnSpc>
              <a:spcBef>
                <a:spcPct val="0"/>
              </a:spcBef>
              <a:spcAft>
                <a:spcPct val="0"/>
              </a:spcAft>
              <a:defRPr sz="3600" b="1">
                <a:solidFill>
                  <a:srgbClr val="FAFD00"/>
                </a:solidFill>
                <a:latin typeface="Arial" panose="020B0604020202020204" pitchFamily="34" charset="0"/>
              </a:defRPr>
            </a:lvl7pPr>
            <a:lvl8pPr marL="1371600" algn="ctr" eaLnBrk="0" fontAlgn="base" hangingPunct="0">
              <a:lnSpc>
                <a:spcPct val="88000"/>
              </a:lnSpc>
              <a:spcBef>
                <a:spcPct val="0"/>
              </a:spcBef>
              <a:spcAft>
                <a:spcPct val="0"/>
              </a:spcAft>
              <a:defRPr sz="3600" b="1">
                <a:solidFill>
                  <a:srgbClr val="FAFD00"/>
                </a:solidFill>
                <a:latin typeface="Arial" panose="020B0604020202020204" pitchFamily="34" charset="0"/>
              </a:defRPr>
            </a:lvl8pPr>
            <a:lvl9pPr marL="1828800" algn="ctr" eaLnBrk="0" fontAlgn="base" hangingPunct="0">
              <a:lnSpc>
                <a:spcPct val="88000"/>
              </a:lnSpc>
              <a:spcBef>
                <a:spcPct val="0"/>
              </a:spcBef>
              <a:spcAft>
                <a:spcPct val="0"/>
              </a:spcAft>
              <a:defRPr sz="3600" b="1">
                <a:solidFill>
                  <a:srgbClr val="FAFD00"/>
                </a:solidFill>
                <a:latin typeface="Arial" panose="020B0604020202020204" pitchFamily="34" charset="0"/>
              </a:defRPr>
            </a:lvl9pPr>
          </a:lstStyle>
          <a:p>
            <a:pPr>
              <a:defRPr/>
            </a:pPr>
            <a:r>
              <a:rPr lang="en-US" altLang="en-US" sz="2003">
                <a:solidFill>
                  <a:schemeClr val="tx1"/>
                </a:solidFill>
                <a:ea typeface="+mn-ea"/>
                <a:cs typeface="Times New Roman" pitchFamily="18" charset="0"/>
              </a:rPr>
              <a:t>Blurred</a:t>
            </a:r>
            <a:endParaRPr lang="en-US" altLang="en-US" sz="3204">
              <a:solidFill>
                <a:schemeClr val="tx1"/>
              </a:solidFill>
              <a:ea typeface="+mn-ea"/>
              <a:cs typeface="Times New Roman" pitchFamily="18" charset="0"/>
            </a:endParaRPr>
          </a:p>
        </p:txBody>
      </p:sp>
      <p:sp>
        <p:nvSpPr>
          <p:cNvPr id="7" name="Rectangle 8"/>
          <p:cNvSpPr>
            <a:spLocks noChangeArrowheads="1"/>
          </p:cNvSpPr>
          <p:nvPr/>
        </p:nvSpPr>
        <p:spPr bwMode="auto">
          <a:xfrm>
            <a:off x="6878702" y="3701967"/>
            <a:ext cx="1343580" cy="322973"/>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88" tIns="25435" rIns="63588" bIns="25435">
            <a:spAutoFit/>
          </a:bodyPr>
          <a:lstStyle>
            <a:lvl1pPr algn="ctr">
              <a:lnSpc>
                <a:spcPct val="88000"/>
              </a:lnSpc>
              <a:defRPr sz="3600" b="1">
                <a:solidFill>
                  <a:srgbClr val="FAFD00"/>
                </a:solidFill>
                <a:latin typeface="Arial" panose="020B0604020202020204" pitchFamily="34" charset="0"/>
              </a:defRPr>
            </a:lvl1pPr>
            <a:lvl2pPr algn="ctr">
              <a:lnSpc>
                <a:spcPct val="88000"/>
              </a:lnSpc>
              <a:defRPr sz="3600" b="1">
                <a:solidFill>
                  <a:srgbClr val="FAFD00"/>
                </a:solidFill>
                <a:latin typeface="Arial" panose="020B0604020202020204" pitchFamily="34" charset="0"/>
              </a:defRPr>
            </a:lvl2pPr>
            <a:lvl3pPr algn="ctr">
              <a:lnSpc>
                <a:spcPct val="88000"/>
              </a:lnSpc>
              <a:defRPr sz="3600" b="1">
                <a:solidFill>
                  <a:srgbClr val="FAFD00"/>
                </a:solidFill>
                <a:latin typeface="Arial" panose="020B0604020202020204" pitchFamily="34" charset="0"/>
              </a:defRPr>
            </a:lvl3pPr>
            <a:lvl4pPr algn="ctr">
              <a:lnSpc>
                <a:spcPct val="88000"/>
              </a:lnSpc>
              <a:defRPr sz="3600" b="1">
                <a:solidFill>
                  <a:srgbClr val="FAFD00"/>
                </a:solidFill>
                <a:latin typeface="Arial" panose="020B0604020202020204" pitchFamily="34" charset="0"/>
              </a:defRPr>
            </a:lvl4pPr>
            <a:lvl5pPr algn="ctr">
              <a:lnSpc>
                <a:spcPct val="88000"/>
              </a:lnSpc>
              <a:defRPr sz="3600" b="1">
                <a:solidFill>
                  <a:srgbClr val="FAFD00"/>
                </a:solidFill>
                <a:latin typeface="Arial" panose="020B0604020202020204" pitchFamily="34" charset="0"/>
              </a:defRPr>
            </a:lvl5pPr>
            <a:lvl6pPr marL="457200" algn="ctr" eaLnBrk="0" fontAlgn="base" hangingPunct="0">
              <a:lnSpc>
                <a:spcPct val="88000"/>
              </a:lnSpc>
              <a:spcBef>
                <a:spcPct val="0"/>
              </a:spcBef>
              <a:spcAft>
                <a:spcPct val="0"/>
              </a:spcAft>
              <a:defRPr sz="3600" b="1">
                <a:solidFill>
                  <a:srgbClr val="FAFD00"/>
                </a:solidFill>
                <a:latin typeface="Arial" panose="020B0604020202020204" pitchFamily="34" charset="0"/>
              </a:defRPr>
            </a:lvl6pPr>
            <a:lvl7pPr marL="914400" algn="ctr" eaLnBrk="0" fontAlgn="base" hangingPunct="0">
              <a:lnSpc>
                <a:spcPct val="88000"/>
              </a:lnSpc>
              <a:spcBef>
                <a:spcPct val="0"/>
              </a:spcBef>
              <a:spcAft>
                <a:spcPct val="0"/>
              </a:spcAft>
              <a:defRPr sz="3600" b="1">
                <a:solidFill>
                  <a:srgbClr val="FAFD00"/>
                </a:solidFill>
                <a:latin typeface="Arial" panose="020B0604020202020204" pitchFamily="34" charset="0"/>
              </a:defRPr>
            </a:lvl7pPr>
            <a:lvl8pPr marL="1371600" algn="ctr" eaLnBrk="0" fontAlgn="base" hangingPunct="0">
              <a:lnSpc>
                <a:spcPct val="88000"/>
              </a:lnSpc>
              <a:spcBef>
                <a:spcPct val="0"/>
              </a:spcBef>
              <a:spcAft>
                <a:spcPct val="0"/>
              </a:spcAft>
              <a:defRPr sz="3600" b="1">
                <a:solidFill>
                  <a:srgbClr val="FAFD00"/>
                </a:solidFill>
                <a:latin typeface="Arial" panose="020B0604020202020204" pitchFamily="34" charset="0"/>
              </a:defRPr>
            </a:lvl8pPr>
            <a:lvl9pPr marL="1828800" algn="ctr" eaLnBrk="0" fontAlgn="base" hangingPunct="0">
              <a:lnSpc>
                <a:spcPct val="88000"/>
              </a:lnSpc>
              <a:spcBef>
                <a:spcPct val="0"/>
              </a:spcBef>
              <a:spcAft>
                <a:spcPct val="0"/>
              </a:spcAft>
              <a:defRPr sz="3600" b="1">
                <a:solidFill>
                  <a:srgbClr val="FAFD00"/>
                </a:solidFill>
                <a:latin typeface="Arial" panose="020B0604020202020204" pitchFamily="34" charset="0"/>
              </a:defRPr>
            </a:lvl9pPr>
          </a:lstStyle>
          <a:p>
            <a:pPr>
              <a:defRPr/>
            </a:pPr>
            <a:r>
              <a:rPr lang="en-US" altLang="en-US" sz="2003">
                <a:solidFill>
                  <a:schemeClr val="tx1"/>
                </a:solidFill>
                <a:ea typeface="+mn-ea"/>
                <a:cs typeface="Times New Roman" pitchFamily="18" charset="0"/>
              </a:rPr>
              <a:t>Deblurred</a:t>
            </a:r>
            <a:endParaRPr lang="en-US" altLang="en-US" sz="3204">
              <a:solidFill>
                <a:schemeClr val="tx1"/>
              </a:solidFill>
              <a:ea typeface="+mn-ea"/>
              <a:cs typeface="Times New Roman" pitchFamily="18" charset="0"/>
            </a:endParaRPr>
          </a:p>
        </p:txBody>
      </p:sp>
      <p:sp>
        <p:nvSpPr>
          <p:cNvPr id="14" name="Rectangle 17"/>
          <p:cNvSpPr>
            <a:spLocks noChangeArrowheads="1"/>
          </p:cNvSpPr>
          <p:nvPr/>
        </p:nvSpPr>
        <p:spPr bwMode="auto">
          <a:xfrm>
            <a:off x="1224034" y="3682890"/>
            <a:ext cx="2326175" cy="322973"/>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88" tIns="25435" rIns="63588" bIns="25435">
            <a:spAutoFit/>
          </a:bodyPr>
          <a:lstStyle>
            <a:lvl1pPr algn="ctr">
              <a:lnSpc>
                <a:spcPct val="88000"/>
              </a:lnSpc>
              <a:defRPr sz="3600" b="1">
                <a:solidFill>
                  <a:srgbClr val="FAFD00"/>
                </a:solidFill>
                <a:latin typeface="Arial" panose="020B0604020202020204" pitchFamily="34" charset="0"/>
              </a:defRPr>
            </a:lvl1pPr>
            <a:lvl2pPr algn="ctr">
              <a:lnSpc>
                <a:spcPct val="88000"/>
              </a:lnSpc>
              <a:defRPr sz="3600" b="1">
                <a:solidFill>
                  <a:srgbClr val="FAFD00"/>
                </a:solidFill>
                <a:latin typeface="Arial" panose="020B0604020202020204" pitchFamily="34" charset="0"/>
              </a:defRPr>
            </a:lvl2pPr>
            <a:lvl3pPr algn="ctr">
              <a:lnSpc>
                <a:spcPct val="88000"/>
              </a:lnSpc>
              <a:defRPr sz="3600" b="1">
                <a:solidFill>
                  <a:srgbClr val="FAFD00"/>
                </a:solidFill>
                <a:latin typeface="Arial" panose="020B0604020202020204" pitchFamily="34" charset="0"/>
              </a:defRPr>
            </a:lvl3pPr>
            <a:lvl4pPr algn="ctr">
              <a:lnSpc>
                <a:spcPct val="88000"/>
              </a:lnSpc>
              <a:defRPr sz="3600" b="1">
                <a:solidFill>
                  <a:srgbClr val="FAFD00"/>
                </a:solidFill>
                <a:latin typeface="Arial" panose="020B0604020202020204" pitchFamily="34" charset="0"/>
              </a:defRPr>
            </a:lvl4pPr>
            <a:lvl5pPr algn="ctr">
              <a:lnSpc>
                <a:spcPct val="88000"/>
              </a:lnSpc>
              <a:defRPr sz="3600" b="1">
                <a:solidFill>
                  <a:srgbClr val="FAFD00"/>
                </a:solidFill>
                <a:latin typeface="Arial" panose="020B0604020202020204" pitchFamily="34" charset="0"/>
              </a:defRPr>
            </a:lvl5pPr>
            <a:lvl6pPr marL="457200" algn="ctr" eaLnBrk="0" fontAlgn="base" hangingPunct="0">
              <a:lnSpc>
                <a:spcPct val="88000"/>
              </a:lnSpc>
              <a:spcBef>
                <a:spcPct val="0"/>
              </a:spcBef>
              <a:spcAft>
                <a:spcPct val="0"/>
              </a:spcAft>
              <a:defRPr sz="3600" b="1">
                <a:solidFill>
                  <a:srgbClr val="FAFD00"/>
                </a:solidFill>
                <a:latin typeface="Arial" panose="020B0604020202020204" pitchFamily="34" charset="0"/>
              </a:defRPr>
            </a:lvl6pPr>
            <a:lvl7pPr marL="914400" algn="ctr" eaLnBrk="0" fontAlgn="base" hangingPunct="0">
              <a:lnSpc>
                <a:spcPct val="88000"/>
              </a:lnSpc>
              <a:spcBef>
                <a:spcPct val="0"/>
              </a:spcBef>
              <a:spcAft>
                <a:spcPct val="0"/>
              </a:spcAft>
              <a:defRPr sz="3600" b="1">
                <a:solidFill>
                  <a:srgbClr val="FAFD00"/>
                </a:solidFill>
                <a:latin typeface="Arial" panose="020B0604020202020204" pitchFamily="34" charset="0"/>
              </a:defRPr>
            </a:lvl7pPr>
            <a:lvl8pPr marL="1371600" algn="ctr" eaLnBrk="0" fontAlgn="base" hangingPunct="0">
              <a:lnSpc>
                <a:spcPct val="88000"/>
              </a:lnSpc>
              <a:spcBef>
                <a:spcPct val="0"/>
              </a:spcBef>
              <a:spcAft>
                <a:spcPct val="0"/>
              </a:spcAft>
              <a:defRPr sz="3600" b="1">
                <a:solidFill>
                  <a:srgbClr val="FAFD00"/>
                </a:solidFill>
                <a:latin typeface="Arial" panose="020B0604020202020204" pitchFamily="34" charset="0"/>
              </a:defRPr>
            </a:lvl8pPr>
            <a:lvl9pPr marL="1828800" algn="ctr" eaLnBrk="0" fontAlgn="base" hangingPunct="0">
              <a:lnSpc>
                <a:spcPct val="88000"/>
              </a:lnSpc>
              <a:spcBef>
                <a:spcPct val="0"/>
              </a:spcBef>
              <a:spcAft>
                <a:spcPct val="0"/>
              </a:spcAft>
              <a:defRPr sz="3600" b="1">
                <a:solidFill>
                  <a:srgbClr val="FAFD00"/>
                </a:solidFill>
                <a:latin typeface="Arial" panose="020B0604020202020204" pitchFamily="34" charset="0"/>
              </a:defRPr>
            </a:lvl9pPr>
          </a:lstStyle>
          <a:p>
            <a:pPr>
              <a:defRPr/>
            </a:pPr>
            <a:r>
              <a:rPr lang="en-US" altLang="en-US" sz="2003">
                <a:solidFill>
                  <a:schemeClr val="tx1"/>
                </a:solidFill>
                <a:ea typeface="+mn-ea"/>
                <a:cs typeface="Times New Roman" pitchFamily="18" charset="0"/>
              </a:rPr>
              <a:t>Volume averaging</a:t>
            </a:r>
            <a:endParaRPr lang="en-US" altLang="en-US" sz="3204">
              <a:solidFill>
                <a:schemeClr val="tx1"/>
              </a:solidFill>
              <a:ea typeface="+mn-ea"/>
              <a:cs typeface="Times New Roman" pitchFamily="18" charset="0"/>
            </a:endParaRPr>
          </a:p>
        </p:txBody>
      </p:sp>
      <p:sp>
        <p:nvSpPr>
          <p:cNvPr id="15" name="Title 1"/>
          <p:cNvSpPr txBox="1">
            <a:spLocks/>
          </p:cNvSpPr>
          <p:nvPr/>
        </p:nvSpPr>
        <p:spPr bwMode="auto">
          <a:xfrm>
            <a:off x="732275" y="5277366"/>
            <a:ext cx="7332689" cy="1724377"/>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0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just" eaLnBrk="1" hangingPunct="1"/>
            <a:r>
              <a:rPr lang="en-US" sz="2400" kern="0" dirty="0"/>
              <a:t>Finite Focal Spot, Finite Detector Aperture, Finite Pixel Size, and Many Other Factors Blur Structural Details.</a:t>
            </a:r>
            <a:endParaRPr lang="en-US" sz="2400" kern="0" dirty="0">
              <a:solidFill>
                <a:srgbClr val="FF0000"/>
              </a:solidFill>
            </a:endParaRPr>
          </a:p>
        </p:txBody>
      </p:sp>
      <p:pic>
        <p:nvPicPr>
          <p:cNvPr id="16" name="Picture 15" descr="http://www.magic-emoji.com/emoji/images/83_emoji_iphone_black_diamond_sui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256343" y="3695941"/>
            <a:ext cx="2046695" cy="2046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50839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Metal Artifacts</a:t>
            </a:r>
            <a:endParaRPr lang="en-US" dirty="0"/>
          </a:p>
        </p:txBody>
      </p:sp>
      <p:pic>
        <p:nvPicPr>
          <p:cNvPr id="4" name="Picture 5" descr="C:\1\gifs\ma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4003" y="1135625"/>
            <a:ext cx="5188807" cy="315239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8"/>
          <p:cNvSpPr>
            <a:spLocks noChangeArrowheads="1"/>
          </p:cNvSpPr>
          <p:nvPr/>
        </p:nvSpPr>
        <p:spPr bwMode="auto">
          <a:xfrm>
            <a:off x="3088145" y="4493087"/>
            <a:ext cx="4120523" cy="329137"/>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3588" tIns="25435" rIns="63588" bIns="25435">
            <a:spAutoFit/>
          </a:bodyPr>
          <a:lstStyle>
            <a:lvl1pPr marL="571500" indent="-571500">
              <a:tabLst>
                <a:tab pos="914400" algn="l"/>
                <a:tab pos="2743200" algn="l"/>
                <a:tab pos="3657600" algn="l"/>
                <a:tab pos="4572000" algn="l"/>
                <a:tab pos="5486400" algn="l"/>
                <a:tab pos="6400800" algn="l"/>
              </a:tabLst>
              <a:defRPr sz="2400">
                <a:solidFill>
                  <a:schemeClr val="tx1"/>
                </a:solidFill>
                <a:latin typeface="Times New Roman" panose="02020603050405020304" pitchFamily="18" charset="0"/>
              </a:defRPr>
            </a:lvl1pPr>
            <a:lvl2pPr marL="5054600" indent="-342900">
              <a:tabLst>
                <a:tab pos="914400" algn="l"/>
                <a:tab pos="2743200" algn="l"/>
                <a:tab pos="3657600" algn="l"/>
                <a:tab pos="4572000" algn="l"/>
                <a:tab pos="5486400" algn="l"/>
                <a:tab pos="6400800" algn="l"/>
              </a:tabLst>
              <a:defRPr sz="2400">
                <a:solidFill>
                  <a:schemeClr val="tx1"/>
                </a:solidFill>
                <a:latin typeface="Times New Roman" panose="02020603050405020304" pitchFamily="18" charset="0"/>
              </a:defRPr>
            </a:lvl2pPr>
            <a:lvl3pPr marL="5410200" indent="-241300">
              <a:tabLst>
                <a:tab pos="914400" algn="l"/>
                <a:tab pos="2743200" algn="l"/>
                <a:tab pos="3657600" algn="l"/>
                <a:tab pos="4572000" algn="l"/>
                <a:tab pos="5486400" algn="l"/>
                <a:tab pos="6400800" algn="l"/>
              </a:tabLst>
              <a:defRPr sz="2400">
                <a:solidFill>
                  <a:schemeClr val="tx1"/>
                </a:solidFill>
                <a:latin typeface="Times New Roman" panose="02020603050405020304" pitchFamily="18" charset="0"/>
              </a:defRPr>
            </a:lvl3pPr>
            <a:lvl4pPr marL="5765800" indent="-241300">
              <a:tabLst>
                <a:tab pos="914400" algn="l"/>
                <a:tab pos="2743200" algn="l"/>
                <a:tab pos="3657600" algn="l"/>
                <a:tab pos="4572000" algn="l"/>
                <a:tab pos="5486400" algn="l"/>
                <a:tab pos="6400800" algn="l"/>
              </a:tabLst>
              <a:defRPr sz="2400">
                <a:solidFill>
                  <a:schemeClr val="tx1"/>
                </a:solidFill>
                <a:latin typeface="Times New Roman" panose="02020603050405020304" pitchFamily="18" charset="0"/>
              </a:defRPr>
            </a:lvl4pPr>
            <a:lvl5pPr marL="6223000" indent="-342900">
              <a:tabLst>
                <a:tab pos="914400" algn="l"/>
                <a:tab pos="2743200" algn="l"/>
                <a:tab pos="3657600" algn="l"/>
                <a:tab pos="4572000" algn="l"/>
                <a:tab pos="5486400" algn="l"/>
                <a:tab pos="6400800" algn="l"/>
              </a:tabLst>
              <a:defRPr sz="2400">
                <a:solidFill>
                  <a:schemeClr val="tx1"/>
                </a:solidFill>
                <a:latin typeface="Times New Roman" panose="02020603050405020304" pitchFamily="18" charset="0"/>
              </a:defRPr>
            </a:lvl5pPr>
            <a:lvl6pPr marL="6680200" indent="-342900" eaLnBrk="0" fontAlgn="base" hangingPunct="0">
              <a:spcBef>
                <a:spcPct val="0"/>
              </a:spcBef>
              <a:spcAft>
                <a:spcPct val="0"/>
              </a:spcAft>
              <a:tabLst>
                <a:tab pos="914400" algn="l"/>
                <a:tab pos="2743200" algn="l"/>
                <a:tab pos="3657600" algn="l"/>
                <a:tab pos="4572000" algn="l"/>
                <a:tab pos="5486400" algn="l"/>
                <a:tab pos="6400800" algn="l"/>
              </a:tabLst>
              <a:defRPr sz="2400">
                <a:solidFill>
                  <a:schemeClr val="tx1"/>
                </a:solidFill>
                <a:latin typeface="Times New Roman" panose="02020603050405020304" pitchFamily="18" charset="0"/>
              </a:defRPr>
            </a:lvl6pPr>
            <a:lvl7pPr marL="7137400" indent="-342900" eaLnBrk="0" fontAlgn="base" hangingPunct="0">
              <a:spcBef>
                <a:spcPct val="0"/>
              </a:spcBef>
              <a:spcAft>
                <a:spcPct val="0"/>
              </a:spcAft>
              <a:tabLst>
                <a:tab pos="914400" algn="l"/>
                <a:tab pos="2743200" algn="l"/>
                <a:tab pos="3657600" algn="l"/>
                <a:tab pos="4572000" algn="l"/>
                <a:tab pos="5486400" algn="l"/>
                <a:tab pos="6400800" algn="l"/>
              </a:tabLst>
              <a:defRPr sz="2400">
                <a:solidFill>
                  <a:schemeClr val="tx1"/>
                </a:solidFill>
                <a:latin typeface="Times New Roman" panose="02020603050405020304" pitchFamily="18" charset="0"/>
              </a:defRPr>
            </a:lvl7pPr>
            <a:lvl8pPr marL="7594600" indent="-342900" eaLnBrk="0" fontAlgn="base" hangingPunct="0">
              <a:spcBef>
                <a:spcPct val="0"/>
              </a:spcBef>
              <a:spcAft>
                <a:spcPct val="0"/>
              </a:spcAft>
              <a:tabLst>
                <a:tab pos="914400" algn="l"/>
                <a:tab pos="2743200" algn="l"/>
                <a:tab pos="3657600" algn="l"/>
                <a:tab pos="4572000" algn="l"/>
                <a:tab pos="5486400" algn="l"/>
                <a:tab pos="6400800" algn="l"/>
              </a:tabLst>
              <a:defRPr sz="2400">
                <a:solidFill>
                  <a:schemeClr val="tx1"/>
                </a:solidFill>
                <a:latin typeface="Times New Roman" panose="02020603050405020304" pitchFamily="18" charset="0"/>
              </a:defRPr>
            </a:lvl8pPr>
            <a:lvl9pPr marL="8051800" indent="-342900" eaLnBrk="0" fontAlgn="base" hangingPunct="0">
              <a:spcBef>
                <a:spcPct val="0"/>
              </a:spcBef>
              <a:spcAft>
                <a:spcPct val="0"/>
              </a:spcAft>
              <a:tabLst>
                <a:tab pos="914400" algn="l"/>
                <a:tab pos="2743200" algn="l"/>
                <a:tab pos="3657600" algn="l"/>
                <a:tab pos="4572000" algn="l"/>
                <a:tab pos="5486400" algn="l"/>
                <a:tab pos="6400800" algn="l"/>
              </a:tabLst>
              <a:defRPr sz="2400">
                <a:solidFill>
                  <a:schemeClr val="tx1"/>
                </a:solidFill>
                <a:latin typeface="Times New Roman" panose="02020603050405020304" pitchFamily="18" charset="0"/>
              </a:defRPr>
            </a:lvl9pPr>
          </a:lstStyle>
          <a:p>
            <a:pPr>
              <a:lnSpc>
                <a:spcPct val="90000"/>
              </a:lnSpc>
              <a:defRPr/>
            </a:pPr>
            <a:r>
              <a:rPr lang="en-US" altLang="en-US" sz="2003" b="1">
                <a:latin typeface="Arial" panose="020B0604020202020204" pitchFamily="34" charset="0"/>
                <a:ea typeface="+mn-ea"/>
                <a:cs typeface="Times New Roman" pitchFamily="18" charset="0"/>
              </a:rPr>
              <a:t>(From DD Robertson at Wash U)</a:t>
            </a:r>
          </a:p>
        </p:txBody>
      </p:sp>
      <p:sp>
        <p:nvSpPr>
          <p:cNvPr id="6" name="Title 1"/>
          <p:cNvSpPr txBox="1">
            <a:spLocks/>
          </p:cNvSpPr>
          <p:nvPr/>
        </p:nvSpPr>
        <p:spPr bwMode="auto">
          <a:xfrm>
            <a:off x="72455" y="4902267"/>
            <a:ext cx="8112175" cy="1724377"/>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0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just" eaLnBrk="1" hangingPunct="1"/>
            <a:r>
              <a:rPr lang="en-US" sz="2400" kern="0" dirty="0"/>
              <a:t>Metal Parts Cause Strong Beam-hardening and Severe Photon Starvation (Few Photons Arriving at Detectors, Leading to a High Level of Statistical Noise).</a:t>
            </a:r>
            <a:endParaRPr lang="en-US" sz="2400" kern="0" dirty="0">
              <a:solidFill>
                <a:srgbClr val="FF0000"/>
              </a:solidFill>
            </a:endParaRPr>
          </a:p>
        </p:txBody>
      </p:sp>
      <p:pic>
        <p:nvPicPr>
          <p:cNvPr id="7" name="Picture 6" descr="http://www.magic-emoji.com/emoji/images/83_emoji_iphone_black_diamond_sui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182626" y="1688472"/>
            <a:ext cx="2046695" cy="2046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37955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290" y="152400"/>
            <a:ext cx="9600367" cy="838200"/>
          </a:xfrm>
        </p:spPr>
        <p:txBody>
          <a:bodyPr/>
          <a:lstStyle/>
          <a:p>
            <a:r>
              <a:rPr lang="en-US" altLang="en-US" dirty="0"/>
              <a:t>Motion Artifacts</a:t>
            </a:r>
            <a:endParaRPr lang="en-US" dirty="0"/>
          </a:p>
        </p:txBody>
      </p:sp>
      <p:sp>
        <p:nvSpPr>
          <p:cNvPr id="5" name="Rectangle 21"/>
          <p:cNvSpPr>
            <a:spLocks noChangeArrowheads="1"/>
          </p:cNvSpPr>
          <p:nvPr/>
        </p:nvSpPr>
        <p:spPr bwMode="auto">
          <a:xfrm>
            <a:off x="912943" y="1131373"/>
            <a:ext cx="2934596" cy="3752619"/>
          </a:xfrm>
          <a:prstGeom prst="rect">
            <a:avLst/>
          </a:prstGeom>
          <a:noFill/>
          <a:ln>
            <a:noFill/>
          </a:ln>
          <a:effectLst/>
        </p:spPr>
        <p:txBody>
          <a:bodyPr wrap="none" anchor="ctr"/>
          <a:lstStyle/>
          <a:p>
            <a:pPr>
              <a:lnSpc>
                <a:spcPct val="90000"/>
              </a:lnSpc>
              <a:defRPr/>
            </a:pPr>
            <a:endParaRPr lang="en-US" sz="3204" b="1">
              <a:latin typeface="Arial" panose="020B0604020202020204" pitchFamily="34" charset="0"/>
              <a:ea typeface="+mn-ea"/>
              <a:cs typeface="Times New Roman" pitchFamily="18" charset="0"/>
            </a:endParaRPr>
          </a:p>
        </p:txBody>
      </p:sp>
      <p:sp>
        <p:nvSpPr>
          <p:cNvPr id="6" name="Rectangle 5"/>
          <p:cNvSpPr>
            <a:spLocks noChangeArrowheads="1"/>
          </p:cNvSpPr>
          <p:nvPr/>
        </p:nvSpPr>
        <p:spPr bwMode="auto">
          <a:xfrm>
            <a:off x="1698560" y="2958629"/>
            <a:ext cx="340841" cy="406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latin typeface="Arial" panose="020B0604020202020204" pitchFamily="34" charset="0"/>
              <a:ea typeface="+mn-ea"/>
              <a:cs typeface="Times New Roman" pitchFamily="18" charset="0"/>
            </a:endParaRPr>
          </a:p>
        </p:txBody>
      </p:sp>
      <p:pic>
        <p:nvPicPr>
          <p:cNvPr id="7" name="Picture 1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1093" y="3118053"/>
            <a:ext cx="1552890" cy="1557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1093" y="1352114"/>
            <a:ext cx="1552890" cy="1557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1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6402" y="1352114"/>
            <a:ext cx="1552890" cy="1557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15"/>
          <p:cNvSpPr>
            <a:spLocks noChangeArrowheads="1"/>
          </p:cNvSpPr>
          <p:nvPr/>
        </p:nvSpPr>
        <p:spPr bwMode="auto">
          <a:xfrm>
            <a:off x="2763879" y="1942293"/>
            <a:ext cx="719893" cy="370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203" tIns="46102" rIns="92203" bIns="46102">
            <a:spAutoFit/>
          </a:bodyPr>
          <a:lstStyle/>
          <a:p>
            <a:pPr>
              <a:lnSpc>
                <a:spcPct val="90000"/>
              </a:lnSpc>
              <a:defRPr/>
            </a:pPr>
            <a:r>
              <a:rPr lang="en-US" altLang="en-US" sz="2003" b="1">
                <a:latin typeface="Symbol" panose="05050102010706020507" pitchFamily="18" charset="2"/>
                <a:ea typeface="+mn-ea"/>
                <a:cs typeface="Times New Roman" pitchFamily="18" charset="0"/>
              </a:rPr>
              <a:t>q</a:t>
            </a:r>
            <a:r>
              <a:rPr lang="en-US" altLang="en-US" sz="2003" b="1">
                <a:latin typeface="Arial" panose="020B0604020202020204" pitchFamily="34" charset="0"/>
                <a:ea typeface="+mn-ea"/>
                <a:cs typeface="Times New Roman" pitchFamily="18" charset="0"/>
              </a:rPr>
              <a:t>=0</a:t>
            </a:r>
            <a:r>
              <a:rPr lang="en-US" altLang="en-US" sz="2003" b="1" baseline="30000">
                <a:latin typeface="Arial" panose="020B0604020202020204" pitchFamily="34" charset="0"/>
                <a:ea typeface="+mn-ea"/>
                <a:cs typeface="Times New Roman" pitchFamily="18" charset="0"/>
              </a:rPr>
              <a:t>o</a:t>
            </a:r>
          </a:p>
        </p:txBody>
      </p:sp>
      <p:pic>
        <p:nvPicPr>
          <p:cNvPr id="11" name="Picture 16"/>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1687" y="3118053"/>
            <a:ext cx="1552890" cy="1557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7"/>
          <p:cNvSpPr>
            <a:spLocks noChangeArrowheads="1"/>
          </p:cNvSpPr>
          <p:nvPr/>
        </p:nvSpPr>
        <p:spPr bwMode="auto">
          <a:xfrm>
            <a:off x="2763879" y="3708232"/>
            <a:ext cx="862037" cy="370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203" tIns="46102" rIns="92203" bIns="46102">
            <a:spAutoFit/>
          </a:bodyPr>
          <a:lstStyle/>
          <a:p>
            <a:pPr>
              <a:lnSpc>
                <a:spcPct val="90000"/>
              </a:lnSpc>
              <a:defRPr/>
            </a:pPr>
            <a:r>
              <a:rPr lang="en-US" altLang="en-US" sz="2003" b="1">
                <a:latin typeface="Symbol" panose="05050102010706020507" pitchFamily="18" charset="2"/>
                <a:ea typeface="+mn-ea"/>
                <a:cs typeface="Times New Roman" pitchFamily="18" charset="0"/>
              </a:rPr>
              <a:t>q</a:t>
            </a:r>
            <a:r>
              <a:rPr lang="en-US" altLang="en-US" sz="2003" b="1">
                <a:latin typeface="Arial" panose="020B0604020202020204" pitchFamily="34" charset="0"/>
                <a:ea typeface="+mn-ea"/>
                <a:cs typeface="Times New Roman" pitchFamily="18" charset="0"/>
              </a:rPr>
              <a:t>=90</a:t>
            </a:r>
            <a:r>
              <a:rPr lang="en-US" altLang="en-US" sz="2003" b="1" baseline="30000">
                <a:latin typeface="Arial" panose="020B0604020202020204" pitchFamily="34" charset="0"/>
                <a:ea typeface="+mn-ea"/>
                <a:cs typeface="Times New Roman" pitchFamily="18" charset="0"/>
              </a:rPr>
              <a:t>o</a:t>
            </a:r>
            <a:endParaRPr lang="en-US" altLang="en-US" sz="2003" b="1">
              <a:latin typeface="Arial" panose="020B0604020202020204" pitchFamily="34" charset="0"/>
              <a:ea typeface="+mn-ea"/>
              <a:cs typeface="Times New Roman" pitchFamily="18" charset="0"/>
            </a:endParaRPr>
          </a:p>
        </p:txBody>
      </p:sp>
      <p:sp>
        <p:nvSpPr>
          <p:cNvPr id="13" name="Rectangle 18"/>
          <p:cNvSpPr>
            <a:spLocks noChangeArrowheads="1"/>
          </p:cNvSpPr>
          <p:nvPr/>
        </p:nvSpPr>
        <p:spPr bwMode="auto">
          <a:xfrm>
            <a:off x="5901755" y="1867180"/>
            <a:ext cx="2042484" cy="647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203" tIns="46102" rIns="92203" bIns="46102">
            <a:spAutoFit/>
          </a:bodyPr>
          <a:lstStyle/>
          <a:p>
            <a:pPr>
              <a:lnSpc>
                <a:spcPct val="90000"/>
              </a:lnSpc>
              <a:defRPr/>
            </a:pPr>
            <a:r>
              <a:rPr lang="en-US" altLang="en-US" sz="2003" b="1" dirty="0">
                <a:latin typeface="Arial" panose="020B0604020202020204" pitchFamily="34" charset="0"/>
                <a:ea typeface="+mn-ea"/>
                <a:cs typeface="Times New Roman" pitchFamily="18" charset="0"/>
              </a:rPr>
              <a:t>Filtered</a:t>
            </a:r>
          </a:p>
          <a:p>
            <a:pPr>
              <a:lnSpc>
                <a:spcPct val="90000"/>
              </a:lnSpc>
              <a:defRPr/>
            </a:pPr>
            <a:r>
              <a:rPr lang="en-US" altLang="en-US" sz="2003" b="1" dirty="0">
                <a:latin typeface="Arial" panose="020B0604020202020204" pitchFamily="34" charset="0"/>
                <a:ea typeface="+mn-ea"/>
                <a:cs typeface="Times New Roman" pitchFamily="18" charset="0"/>
              </a:rPr>
              <a:t>Backprojection</a:t>
            </a:r>
          </a:p>
        </p:txBody>
      </p:sp>
      <p:sp>
        <p:nvSpPr>
          <p:cNvPr id="14" name="Rectangle 19"/>
          <p:cNvSpPr>
            <a:spLocks noChangeArrowheads="1"/>
          </p:cNvSpPr>
          <p:nvPr/>
        </p:nvSpPr>
        <p:spPr bwMode="auto">
          <a:xfrm>
            <a:off x="5901756" y="3559538"/>
            <a:ext cx="2912915" cy="925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203" tIns="46102" rIns="92203" bIns="46102">
            <a:spAutoFit/>
          </a:bodyPr>
          <a:lstStyle/>
          <a:p>
            <a:pPr>
              <a:lnSpc>
                <a:spcPct val="90000"/>
              </a:lnSpc>
              <a:defRPr/>
            </a:pPr>
            <a:r>
              <a:rPr lang="en-US" altLang="en-US" sz="2003" b="1" dirty="0">
                <a:latin typeface="Arial" panose="020B0604020202020204" pitchFamily="34" charset="0"/>
                <a:ea typeface="+mn-ea"/>
                <a:cs typeface="Times New Roman" pitchFamily="18" charset="0"/>
              </a:rPr>
              <a:t>Iterative</a:t>
            </a:r>
          </a:p>
          <a:p>
            <a:pPr>
              <a:lnSpc>
                <a:spcPct val="90000"/>
              </a:lnSpc>
              <a:defRPr/>
            </a:pPr>
            <a:r>
              <a:rPr lang="en-US" altLang="en-US" sz="2003" b="1" dirty="0">
                <a:latin typeface="Arial" panose="020B0604020202020204" pitchFamily="34" charset="0"/>
                <a:ea typeface="+mn-ea"/>
                <a:cs typeface="Times New Roman" pitchFamily="18" charset="0"/>
              </a:rPr>
              <a:t>Reconstruction with</a:t>
            </a:r>
          </a:p>
          <a:p>
            <a:pPr>
              <a:lnSpc>
                <a:spcPct val="90000"/>
              </a:lnSpc>
              <a:defRPr/>
            </a:pPr>
            <a:r>
              <a:rPr lang="en-US" altLang="en-US" sz="2003" b="1" dirty="0">
                <a:latin typeface="Arial" panose="020B0604020202020204" pitchFamily="34" charset="0"/>
                <a:ea typeface="+mn-ea"/>
                <a:cs typeface="Times New Roman" pitchFamily="18" charset="0"/>
              </a:rPr>
              <a:t>Known Motion Pattern</a:t>
            </a:r>
          </a:p>
        </p:txBody>
      </p:sp>
      <p:sp>
        <p:nvSpPr>
          <p:cNvPr id="15" name="Rectangle 22"/>
          <p:cNvSpPr>
            <a:spLocks noChangeArrowheads="1"/>
          </p:cNvSpPr>
          <p:nvPr/>
        </p:nvSpPr>
        <p:spPr bwMode="auto">
          <a:xfrm>
            <a:off x="839579" y="4674668"/>
            <a:ext cx="2949977" cy="370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203" tIns="46102" rIns="92203" bIns="46102">
            <a:spAutoFit/>
          </a:bodyPr>
          <a:lstStyle/>
          <a:p>
            <a:pPr>
              <a:lnSpc>
                <a:spcPct val="90000"/>
              </a:lnSpc>
              <a:defRPr/>
            </a:pPr>
            <a:r>
              <a:rPr lang="en-US" altLang="en-US" sz="2003" b="1" dirty="0">
                <a:latin typeface="Arial" panose="020B0604020202020204" pitchFamily="34" charset="0"/>
                <a:ea typeface="+mn-ea"/>
                <a:cs typeface="Times New Roman" pitchFamily="18" charset="0"/>
              </a:rPr>
              <a:t>Time-varying Phantom</a:t>
            </a:r>
          </a:p>
        </p:txBody>
      </p:sp>
      <p:sp>
        <p:nvSpPr>
          <p:cNvPr id="16" name="Title 1"/>
          <p:cNvSpPr txBox="1">
            <a:spLocks/>
          </p:cNvSpPr>
          <p:nvPr/>
        </p:nvSpPr>
        <p:spPr bwMode="auto">
          <a:xfrm>
            <a:off x="0" y="4994735"/>
            <a:ext cx="7629993" cy="1724377"/>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0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just" eaLnBrk="1" hangingPunct="1"/>
            <a:r>
              <a:rPr lang="en-US" sz="2400" kern="0" dirty="0"/>
              <a:t>Motion Artifacts Come from Model Mismatch.  An Underlying Structure Keeps Changing While Data Are Collected.  The Motion Pattern Can be Taken into Account for Accurate Reconstruction!</a:t>
            </a:r>
            <a:endParaRPr lang="en-US" sz="2400" kern="0" dirty="0">
              <a:solidFill>
                <a:srgbClr val="FF0000"/>
              </a:solidFill>
            </a:endParaRPr>
          </a:p>
        </p:txBody>
      </p:sp>
      <p:pic>
        <p:nvPicPr>
          <p:cNvPr id="17" name="Picture 16" descr="http://www.magic-emoji.com/emoji/images/83_emoji_iphone_black_diamond_sui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6792506" y="-32748"/>
            <a:ext cx="2046695" cy="2046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3240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 Scanner</a:t>
            </a:r>
          </a:p>
        </p:txBody>
      </p:sp>
      <p:sp>
        <p:nvSpPr>
          <p:cNvPr id="4" name="TextBox 3"/>
          <p:cNvSpPr txBox="1"/>
          <p:nvPr/>
        </p:nvSpPr>
        <p:spPr>
          <a:xfrm>
            <a:off x="3656476" y="1167580"/>
            <a:ext cx="4302973" cy="4832092"/>
          </a:xfrm>
          <a:prstGeom prst="rect">
            <a:avLst/>
          </a:prstGeom>
          <a:noFill/>
        </p:spPr>
        <p:txBody>
          <a:bodyPr wrap="none" rtlCol="0">
            <a:spAutoFit/>
          </a:bodyPr>
          <a:lstStyle/>
          <a:p>
            <a:pPr marL="342900" indent="-342900">
              <a:buFont typeface="Arial" panose="020B0604020202020204" pitchFamily="34" charset="0"/>
              <a:buChar char="•"/>
            </a:pPr>
            <a:r>
              <a:rPr lang="en-US" sz="2800" b="1" dirty="0"/>
              <a:t>Data Truncation</a:t>
            </a:r>
            <a:endParaRPr lang="en-US" sz="2800" dirty="0"/>
          </a:p>
          <a:p>
            <a:pPr marL="342900" indent="-342900">
              <a:buFont typeface="Arial" panose="020B0604020202020204" pitchFamily="34" charset="0"/>
              <a:buChar char="•"/>
            </a:pPr>
            <a:r>
              <a:rPr lang="en-US" sz="2800" b="1" dirty="0"/>
              <a:t>CT Scanning</a:t>
            </a:r>
          </a:p>
          <a:p>
            <a:r>
              <a:rPr lang="en-US" sz="2800" b="1" dirty="0"/>
              <a:t>	</a:t>
            </a:r>
            <a:r>
              <a:rPr lang="en-US" sz="2800" dirty="0"/>
              <a:t>CT Generations</a:t>
            </a:r>
          </a:p>
          <a:p>
            <a:r>
              <a:rPr lang="en-US" sz="2800" b="1" dirty="0"/>
              <a:t>	</a:t>
            </a:r>
            <a:r>
              <a:rPr lang="en-US" sz="2800" dirty="0"/>
              <a:t>Spiral/Helical CT</a:t>
            </a:r>
          </a:p>
          <a:p>
            <a:r>
              <a:rPr lang="en-US" sz="2800" b="1" dirty="0"/>
              <a:t>	</a:t>
            </a:r>
            <a:r>
              <a:rPr lang="en-US" sz="2800" dirty="0"/>
              <a:t>Interior Tomography</a:t>
            </a:r>
          </a:p>
          <a:p>
            <a:pPr marL="342900" indent="-342900">
              <a:buFont typeface="Arial" panose="020B0604020202020204" pitchFamily="34" charset="0"/>
              <a:buChar char="•"/>
            </a:pPr>
            <a:r>
              <a:rPr lang="en-US" sz="2800" b="1" dirty="0"/>
              <a:t>CT Image Artifacts</a:t>
            </a:r>
          </a:p>
          <a:p>
            <a:r>
              <a:rPr lang="en-US" sz="2800" b="1" dirty="0"/>
              <a:t>	</a:t>
            </a:r>
            <a:r>
              <a:rPr lang="en-US" sz="2800" dirty="0"/>
              <a:t>Image Quality</a:t>
            </a:r>
          </a:p>
          <a:p>
            <a:r>
              <a:rPr lang="en-US" sz="2800" dirty="0"/>
              <a:t>	Image Artifacts</a:t>
            </a:r>
          </a:p>
          <a:p>
            <a:pPr marL="342900" indent="-342900">
              <a:buFont typeface="Arial" panose="020B0604020202020204" pitchFamily="34" charset="0"/>
              <a:buChar char="•"/>
            </a:pPr>
            <a:r>
              <a:rPr lang="en-US" sz="2800" b="1" dirty="0">
                <a:solidFill>
                  <a:srgbClr val="FF0000"/>
                </a:solidFill>
              </a:rPr>
              <a:t>X-ray Radiation Dose</a:t>
            </a:r>
          </a:p>
          <a:p>
            <a:r>
              <a:rPr lang="en-US" sz="2800" b="1" dirty="0">
                <a:solidFill>
                  <a:srgbClr val="FF0000"/>
                </a:solidFill>
              </a:rPr>
              <a:t>	</a:t>
            </a:r>
            <a:r>
              <a:rPr lang="en-US" sz="2800" dirty="0">
                <a:solidFill>
                  <a:srgbClr val="FF0000"/>
                </a:solidFill>
              </a:rPr>
              <a:t>Dose Measures</a:t>
            </a:r>
          </a:p>
          <a:p>
            <a:r>
              <a:rPr lang="en-US" sz="2800" dirty="0">
                <a:solidFill>
                  <a:srgbClr val="FF0000"/>
                </a:solidFill>
              </a:rPr>
              <a:t>	Low-dose CT</a:t>
            </a:r>
          </a:p>
        </p:txBody>
      </p:sp>
    </p:spTree>
    <p:extLst>
      <p:ext uri="{BB962C8B-B14F-4D97-AF65-F5344CB8AC3E}">
        <p14:creationId xmlns:p14="http://schemas.microsoft.com/office/powerpoint/2010/main" val="24049553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77187" y="184254"/>
            <a:ext cx="6895085" cy="6489492"/>
          </a:xfrm>
          <a:prstGeom prst="rect">
            <a:avLst/>
          </a:prstGeom>
        </p:spPr>
      </p:pic>
      <p:cxnSp>
        <p:nvCxnSpPr>
          <p:cNvPr id="4" name="Straight Connector 3"/>
          <p:cNvCxnSpPr/>
          <p:nvPr/>
        </p:nvCxnSpPr>
        <p:spPr bwMode="auto">
          <a:xfrm>
            <a:off x="1358244" y="2579268"/>
            <a:ext cx="1283677"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5" name="Straight Connector 4"/>
          <p:cNvCxnSpPr/>
          <p:nvPr/>
        </p:nvCxnSpPr>
        <p:spPr bwMode="auto">
          <a:xfrm>
            <a:off x="4402699" y="3965045"/>
            <a:ext cx="1909090"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7" name="Straight Connector 6"/>
          <p:cNvCxnSpPr/>
          <p:nvPr/>
        </p:nvCxnSpPr>
        <p:spPr bwMode="auto">
          <a:xfrm>
            <a:off x="4661424" y="4234403"/>
            <a:ext cx="1909090" cy="0"/>
          </a:xfrm>
          <a:prstGeom prst="line">
            <a:avLst/>
          </a:prstGeom>
          <a:solidFill>
            <a:schemeClr val="accent1"/>
          </a:solidFill>
          <a:ln w="38100" cap="flat" cmpd="sng" algn="ctr">
            <a:solidFill>
              <a:srgbClr val="009900"/>
            </a:solidFill>
            <a:prstDash val="solid"/>
            <a:round/>
            <a:headEnd type="none" w="med" len="med"/>
            <a:tailEnd type="none" w="med" len="med"/>
          </a:ln>
          <a:effectLst/>
        </p:spPr>
      </p:cxnSp>
      <p:cxnSp>
        <p:nvCxnSpPr>
          <p:cNvPr id="8" name="Straight Connector 7"/>
          <p:cNvCxnSpPr/>
          <p:nvPr/>
        </p:nvCxnSpPr>
        <p:spPr bwMode="auto">
          <a:xfrm>
            <a:off x="732831" y="6066747"/>
            <a:ext cx="858103" cy="0"/>
          </a:xfrm>
          <a:prstGeom prst="line">
            <a:avLst/>
          </a:prstGeom>
          <a:solidFill>
            <a:schemeClr val="accent1"/>
          </a:solidFill>
          <a:ln w="38100" cap="flat" cmpd="sng" algn="ctr">
            <a:solidFill>
              <a:srgbClr val="009900"/>
            </a:solidFill>
            <a:prstDash val="solid"/>
            <a:round/>
            <a:headEnd type="none" w="med" len="med"/>
            <a:tailEnd type="none" w="med" len="med"/>
          </a:ln>
          <a:effectLst/>
        </p:spPr>
      </p:cxnSp>
      <p:cxnSp>
        <p:nvCxnSpPr>
          <p:cNvPr id="10" name="Straight Connector 9"/>
          <p:cNvCxnSpPr/>
          <p:nvPr/>
        </p:nvCxnSpPr>
        <p:spPr bwMode="auto">
          <a:xfrm>
            <a:off x="5074459" y="5634356"/>
            <a:ext cx="1237331"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2" name="Straight Connector 11"/>
          <p:cNvCxnSpPr/>
          <p:nvPr/>
        </p:nvCxnSpPr>
        <p:spPr bwMode="auto">
          <a:xfrm>
            <a:off x="6396850" y="5878905"/>
            <a:ext cx="723014" cy="0"/>
          </a:xfrm>
          <a:prstGeom prst="line">
            <a:avLst/>
          </a:prstGeom>
          <a:solidFill>
            <a:schemeClr val="accent1"/>
          </a:solidFill>
          <a:ln w="38100" cap="flat" cmpd="sng" algn="ctr">
            <a:solidFill>
              <a:srgbClr val="009900"/>
            </a:solidFill>
            <a:prstDash val="solid"/>
            <a:round/>
            <a:headEnd type="none" w="med" len="med"/>
            <a:tailEnd type="none" w="med" len="med"/>
          </a:ln>
          <a:effectLst/>
        </p:spPr>
      </p:cxnSp>
    </p:spTree>
    <p:extLst>
      <p:ext uri="{BB962C8B-B14F-4D97-AF65-F5344CB8AC3E}">
        <p14:creationId xmlns:p14="http://schemas.microsoft.com/office/powerpoint/2010/main" val="12850226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34493" y="226817"/>
            <a:ext cx="6415946" cy="6404365"/>
          </a:xfrm>
          <a:prstGeom prst="rect">
            <a:avLst/>
          </a:prstGeom>
        </p:spPr>
      </p:pic>
      <p:cxnSp>
        <p:nvCxnSpPr>
          <p:cNvPr id="3" name="Straight Connector 2"/>
          <p:cNvCxnSpPr/>
          <p:nvPr/>
        </p:nvCxnSpPr>
        <p:spPr bwMode="auto">
          <a:xfrm>
            <a:off x="3464875" y="4576172"/>
            <a:ext cx="3069674"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6090799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Natural Reference</a:t>
            </a:r>
          </a:p>
        </p:txBody>
      </p:sp>
      <p:pic>
        <p:nvPicPr>
          <p:cNvPr id="40962" name="Picture 2" descr="http://nuclearsafety.gc.ca/images/radiation-information/graph-average-annual-effective-dose-natural-sources.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042" y="990601"/>
            <a:ext cx="6469010" cy="516067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0" y="6182380"/>
            <a:ext cx="7713559" cy="523220"/>
          </a:xfrm>
          <a:prstGeom prst="rect">
            <a:avLst/>
          </a:prstGeom>
        </p:spPr>
        <p:txBody>
          <a:bodyPr wrap="square">
            <a:spAutoFit/>
          </a:bodyPr>
          <a:lstStyle/>
          <a:p>
            <a:r>
              <a:rPr lang="en-US" sz="1400" dirty="0">
                <a:hlinkClick r:id="rId4"/>
              </a:rPr>
              <a:t>http://nuclearsafety.gc.ca/images/radiation-information/graph-average-annual-effective-dose-natural-sources.gif</a:t>
            </a:r>
            <a:r>
              <a:rPr lang="en-US" sz="1400" dirty="0"/>
              <a:t> </a:t>
            </a:r>
          </a:p>
        </p:txBody>
      </p:sp>
    </p:spTree>
    <p:extLst>
      <p:ext uri="{BB962C8B-B14F-4D97-AF65-F5344CB8AC3E}">
        <p14:creationId xmlns:p14="http://schemas.microsoft.com/office/powerpoint/2010/main" val="10378312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https://orise.orau.gov/images/reacts/hi_res/rad-dose-comp-hi.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8394492" cy="6293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5633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http://2.bp.blogspot.com/_CCWH4MzuFH4/S8h8cAtf1PI/AAAAAAAAAoc/ts5-kBWaUVk/s1600/cone-be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7222" y="1314257"/>
            <a:ext cx="6438900" cy="3838576"/>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bwMode="auto">
          <a:xfrm>
            <a:off x="99939" y="919075"/>
            <a:ext cx="5270097" cy="4572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p>
        </p:txBody>
      </p:sp>
      <p:sp>
        <p:nvSpPr>
          <p:cNvPr id="8" name="Arc 7"/>
          <p:cNvSpPr>
            <a:spLocks/>
          </p:cNvSpPr>
          <p:nvPr/>
        </p:nvSpPr>
        <p:spPr bwMode="auto">
          <a:xfrm>
            <a:off x="870993" y="2898052"/>
            <a:ext cx="2371059" cy="2229224"/>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50800" cap="rnd">
            <a:solidFill>
              <a:srgbClr val="FF0000"/>
            </a:solidFill>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Arc 8"/>
          <p:cNvSpPr>
            <a:spLocks/>
          </p:cNvSpPr>
          <p:nvPr/>
        </p:nvSpPr>
        <p:spPr bwMode="auto">
          <a:xfrm>
            <a:off x="883693" y="1322192"/>
            <a:ext cx="1207985" cy="1615548"/>
          </a:xfrm>
          <a:custGeom>
            <a:avLst/>
            <a:gdLst>
              <a:gd name="G0" fmla="+- 21600 0 0"/>
              <a:gd name="G1" fmla="+- 21600 0 0"/>
              <a:gd name="G2" fmla="+- 21600 0 0"/>
              <a:gd name="T0" fmla="*/ 0 w 21600"/>
              <a:gd name="T1" fmla="*/ 21600 h 21600"/>
              <a:gd name="T2" fmla="*/ 21536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600"/>
                </a:moveTo>
                <a:cubicBezTo>
                  <a:pt x="0" y="9695"/>
                  <a:pt x="9631" y="35"/>
                  <a:pt x="21536" y="0"/>
                </a:cubicBezTo>
              </a:path>
              <a:path w="21600" h="21600" stroke="0" extrusionOk="0">
                <a:moveTo>
                  <a:pt x="0" y="21600"/>
                </a:moveTo>
                <a:cubicBezTo>
                  <a:pt x="0" y="9695"/>
                  <a:pt x="9631" y="35"/>
                  <a:pt x="21536" y="0"/>
                </a:cubicBezTo>
                <a:lnTo>
                  <a:pt x="21600" y="21600"/>
                </a:lnTo>
                <a:close/>
              </a:path>
            </a:pathLst>
          </a:custGeom>
          <a:noFill/>
          <a:ln w="50800" cap="rnd">
            <a:solidFill>
              <a:srgbClr val="FF0000"/>
            </a:solidFill>
            <a:round/>
            <a:headEnd/>
            <a:tailEnd type="triangle" w="med" len="me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Freeform 5"/>
          <p:cNvSpPr>
            <a:spLocks/>
          </p:cNvSpPr>
          <p:nvPr/>
        </p:nvSpPr>
        <p:spPr bwMode="auto">
          <a:xfrm>
            <a:off x="375240" y="1843303"/>
            <a:ext cx="5191434" cy="3193589"/>
          </a:xfrm>
          <a:custGeom>
            <a:avLst/>
            <a:gdLst>
              <a:gd name="T0" fmla="*/ 1328 w 4385"/>
              <a:gd name="T1" fmla="*/ 0 h 1681"/>
              <a:gd name="T2" fmla="*/ 0 w 4385"/>
              <a:gd name="T3" fmla="*/ 528 h 1681"/>
              <a:gd name="T4" fmla="*/ 3056 w 4385"/>
              <a:gd name="T5" fmla="*/ 1680 h 1681"/>
              <a:gd name="T6" fmla="*/ 4384 w 4385"/>
              <a:gd name="T7" fmla="*/ 1152 h 1681"/>
              <a:gd name="T8" fmla="*/ 1328 w 4385"/>
              <a:gd name="T9" fmla="*/ 0 h 1681"/>
            </a:gdLst>
            <a:ahLst/>
            <a:cxnLst>
              <a:cxn ang="0">
                <a:pos x="T0" y="T1"/>
              </a:cxn>
              <a:cxn ang="0">
                <a:pos x="T2" y="T3"/>
              </a:cxn>
              <a:cxn ang="0">
                <a:pos x="T4" y="T5"/>
              </a:cxn>
              <a:cxn ang="0">
                <a:pos x="T6" y="T7"/>
              </a:cxn>
              <a:cxn ang="0">
                <a:pos x="T8" y="T9"/>
              </a:cxn>
            </a:cxnLst>
            <a:rect l="0" t="0" r="r" b="b"/>
            <a:pathLst>
              <a:path w="4385" h="1681">
                <a:moveTo>
                  <a:pt x="1328" y="0"/>
                </a:moveTo>
                <a:lnTo>
                  <a:pt x="0" y="528"/>
                </a:lnTo>
                <a:lnTo>
                  <a:pt x="3056" y="1680"/>
                </a:lnTo>
                <a:lnTo>
                  <a:pt x="4384" y="1152"/>
                </a:lnTo>
                <a:lnTo>
                  <a:pt x="1328" y="0"/>
                </a:lnTo>
              </a:path>
            </a:pathLst>
          </a:custGeom>
          <a:noFill/>
          <a:ln w="50800" cap="rnd" cmpd="sng">
            <a:solidFill>
              <a:srgbClr val="7030A0"/>
            </a:solidFill>
            <a:prstDash val="solid"/>
            <a:round/>
            <a:headEnd type="none" w="med" len="med"/>
            <a:tailEnd type="none" w="med" len="med"/>
          </a:ln>
          <a:effectLst/>
          <a:extLst>
            <a:ext uri="{909E8E84-426E-40DD-AFC4-6F175D3DCCD1}">
              <a14:hiddenFill xmlns:a14="http://schemas.microsoft.com/office/drawing/2010/main">
                <a:solidFill>
                  <a:srgbClr val="00279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 name="Oval 2"/>
          <p:cNvSpPr>
            <a:spLocks noChangeArrowheads="1"/>
          </p:cNvSpPr>
          <p:nvPr/>
        </p:nvSpPr>
        <p:spPr bwMode="auto">
          <a:xfrm>
            <a:off x="1997657" y="1499171"/>
            <a:ext cx="2743200" cy="2743200"/>
          </a:xfrm>
          <a:prstGeom prst="ellipse">
            <a:avLst/>
          </a:prstGeom>
          <a:solidFill>
            <a:srgbClr val="99CCFF"/>
          </a:solidFill>
          <a:ln w="5080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Arc 7"/>
          <p:cNvSpPr>
            <a:spLocks/>
          </p:cNvSpPr>
          <p:nvPr/>
        </p:nvSpPr>
        <p:spPr bwMode="auto">
          <a:xfrm>
            <a:off x="2004940" y="2975721"/>
            <a:ext cx="2181009" cy="991354"/>
          </a:xfrm>
          <a:custGeom>
            <a:avLst/>
            <a:gdLst>
              <a:gd name="G0" fmla="+- 21600 0 0"/>
              <a:gd name="G1" fmla="+- 0 0 0"/>
              <a:gd name="G2" fmla="+- 21600 0 0"/>
              <a:gd name="T0" fmla="*/ 21600 w 21600"/>
              <a:gd name="T1" fmla="*/ 21600 h 21600"/>
              <a:gd name="T2" fmla="*/ 0 w 21600"/>
              <a:gd name="T3" fmla="*/ 0 h 21600"/>
              <a:gd name="T4" fmla="*/ 21600 w 21600"/>
              <a:gd name="T5" fmla="*/ 0 h 21600"/>
            </a:gdLst>
            <a:ahLst/>
            <a:cxnLst>
              <a:cxn ang="0">
                <a:pos x="T0" y="T1"/>
              </a:cxn>
              <a:cxn ang="0">
                <a:pos x="T2" y="T3"/>
              </a:cxn>
              <a:cxn ang="0">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50800" cap="rnd">
            <a:solidFill>
              <a:srgbClr val="7030A0"/>
            </a:solidFill>
            <a:round/>
            <a:headEnd/>
            <a:tailEnd/>
          </a:ln>
          <a:effectLst/>
          <a:extLst>
            <a:ext uri="{909E8E84-426E-40DD-AFC4-6F175D3DCCD1}">
              <a14:hiddenFill xmlns:a14="http://schemas.microsoft.com/office/drawing/2010/main">
                <a:solidFill>
                  <a:srgbClr val="00279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Oval 6"/>
          <p:cNvSpPr>
            <a:spLocks noChangeArrowheads="1"/>
          </p:cNvSpPr>
          <p:nvPr/>
        </p:nvSpPr>
        <p:spPr bwMode="auto">
          <a:xfrm>
            <a:off x="814546" y="2858885"/>
            <a:ext cx="142875" cy="146304"/>
          </a:xfrm>
          <a:prstGeom prst="ellipse">
            <a:avLst/>
          </a:prstGeom>
          <a:solidFill>
            <a:srgbClr val="FF0000"/>
          </a:solidFill>
          <a:ln w="508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 name="Title 1"/>
          <p:cNvSpPr>
            <a:spLocks noGrp="1"/>
          </p:cNvSpPr>
          <p:nvPr>
            <p:ph type="title"/>
          </p:nvPr>
        </p:nvSpPr>
        <p:spPr/>
        <p:txBody>
          <a:bodyPr/>
          <a:lstStyle/>
          <a:p>
            <a:pPr algn="ctr"/>
            <a:r>
              <a:rPr lang="en-US" dirty="0"/>
              <a:t>Sufficient Condition: 3D</a:t>
            </a:r>
          </a:p>
        </p:txBody>
      </p:sp>
      <p:sp>
        <p:nvSpPr>
          <p:cNvPr id="19" name="Content Placeholder 2"/>
          <p:cNvSpPr>
            <a:spLocks noGrp="1"/>
          </p:cNvSpPr>
          <p:nvPr>
            <p:ph idx="1"/>
          </p:nvPr>
        </p:nvSpPr>
        <p:spPr>
          <a:xfrm>
            <a:off x="317712" y="5466493"/>
            <a:ext cx="5877114" cy="1007806"/>
          </a:xfrm>
        </p:spPr>
        <p:txBody>
          <a:bodyPr/>
          <a:lstStyle/>
          <a:p>
            <a:pPr marL="914400" indent="-914400">
              <a:spcBef>
                <a:spcPts val="0"/>
              </a:spcBef>
            </a:pPr>
            <a:r>
              <a:rPr lang="en-US" dirty="0">
                <a:latin typeface="Arial" charset="0"/>
              </a:rPr>
              <a:t>At least </a:t>
            </a:r>
            <a:r>
              <a:rPr lang="en-US" dirty="0">
                <a:solidFill>
                  <a:schemeClr val="tx1"/>
                </a:solidFill>
                <a:latin typeface="Arial" charset="0"/>
              </a:rPr>
              <a:t>a point on a source orbit</a:t>
            </a:r>
          </a:p>
          <a:p>
            <a:pPr marL="914400" indent="-914400">
              <a:spcBef>
                <a:spcPts val="0"/>
              </a:spcBef>
            </a:pPr>
            <a:r>
              <a:rPr lang="en-US" dirty="0">
                <a:solidFill>
                  <a:schemeClr val="tx1"/>
                </a:solidFill>
                <a:latin typeface="Arial" charset="0"/>
              </a:rPr>
              <a:t>	on any plane </a:t>
            </a:r>
            <a:r>
              <a:rPr lang="en-US" dirty="0">
                <a:latin typeface="Arial" charset="0"/>
              </a:rPr>
              <a:t>in an object</a:t>
            </a:r>
          </a:p>
        </p:txBody>
      </p:sp>
      <p:sp>
        <p:nvSpPr>
          <p:cNvPr id="23" name="Freeform 22"/>
          <p:cNvSpPr/>
          <p:nvPr/>
        </p:nvSpPr>
        <p:spPr bwMode="auto">
          <a:xfrm>
            <a:off x="922142" y="456959"/>
            <a:ext cx="4896464" cy="4984955"/>
          </a:xfrm>
          <a:custGeom>
            <a:avLst/>
            <a:gdLst>
              <a:gd name="connsiteX0" fmla="*/ 0 w 4168877"/>
              <a:gd name="connsiteY0" fmla="*/ 2241755 h 4021394"/>
              <a:gd name="connsiteX1" fmla="*/ 3136490 w 4168877"/>
              <a:gd name="connsiteY1" fmla="*/ 0 h 4021394"/>
              <a:gd name="connsiteX2" fmla="*/ 3991897 w 4168877"/>
              <a:gd name="connsiteY2" fmla="*/ 865239 h 4021394"/>
              <a:gd name="connsiteX3" fmla="*/ 4168877 w 4168877"/>
              <a:gd name="connsiteY3" fmla="*/ 2064774 h 4021394"/>
              <a:gd name="connsiteX4" fmla="*/ 4021393 w 4168877"/>
              <a:gd name="connsiteY4" fmla="*/ 3215149 h 4021394"/>
              <a:gd name="connsiteX5" fmla="*/ 3411793 w 4168877"/>
              <a:gd name="connsiteY5" fmla="*/ 4021394 h 4021394"/>
              <a:gd name="connsiteX6" fmla="*/ 0 w 4168877"/>
              <a:gd name="connsiteY6" fmla="*/ 2241755 h 4021394"/>
              <a:gd name="connsiteX0" fmla="*/ 0 w 4168877"/>
              <a:gd name="connsiteY0" fmla="*/ 1976284 h 3755923"/>
              <a:gd name="connsiteX1" fmla="*/ 2782529 w 4168877"/>
              <a:gd name="connsiteY1" fmla="*/ 0 h 3755923"/>
              <a:gd name="connsiteX2" fmla="*/ 3991897 w 4168877"/>
              <a:gd name="connsiteY2" fmla="*/ 599768 h 3755923"/>
              <a:gd name="connsiteX3" fmla="*/ 4168877 w 4168877"/>
              <a:gd name="connsiteY3" fmla="*/ 1799303 h 3755923"/>
              <a:gd name="connsiteX4" fmla="*/ 4021393 w 4168877"/>
              <a:gd name="connsiteY4" fmla="*/ 2949678 h 3755923"/>
              <a:gd name="connsiteX5" fmla="*/ 3411793 w 4168877"/>
              <a:gd name="connsiteY5" fmla="*/ 3755923 h 3755923"/>
              <a:gd name="connsiteX6" fmla="*/ 0 w 4168877"/>
              <a:gd name="connsiteY6" fmla="*/ 1976284 h 3755923"/>
              <a:gd name="connsiteX0" fmla="*/ 0 w 4168877"/>
              <a:gd name="connsiteY0" fmla="*/ 1976284 h 4050890"/>
              <a:gd name="connsiteX1" fmla="*/ 2782529 w 4168877"/>
              <a:gd name="connsiteY1" fmla="*/ 0 h 4050890"/>
              <a:gd name="connsiteX2" fmla="*/ 3991897 w 4168877"/>
              <a:gd name="connsiteY2" fmla="*/ 599768 h 4050890"/>
              <a:gd name="connsiteX3" fmla="*/ 4168877 w 4168877"/>
              <a:gd name="connsiteY3" fmla="*/ 1799303 h 4050890"/>
              <a:gd name="connsiteX4" fmla="*/ 4021393 w 4168877"/>
              <a:gd name="connsiteY4" fmla="*/ 2949678 h 4050890"/>
              <a:gd name="connsiteX5" fmla="*/ 2762864 w 4168877"/>
              <a:gd name="connsiteY5" fmla="*/ 4050890 h 4050890"/>
              <a:gd name="connsiteX6" fmla="*/ 0 w 4168877"/>
              <a:gd name="connsiteY6" fmla="*/ 1976284 h 4050890"/>
              <a:gd name="connsiteX0" fmla="*/ 0 w 4168877"/>
              <a:gd name="connsiteY0" fmla="*/ 2005781 h 4080387"/>
              <a:gd name="connsiteX1" fmla="*/ 2674374 w 4168877"/>
              <a:gd name="connsiteY1" fmla="*/ 0 h 4080387"/>
              <a:gd name="connsiteX2" fmla="*/ 3991897 w 4168877"/>
              <a:gd name="connsiteY2" fmla="*/ 629265 h 4080387"/>
              <a:gd name="connsiteX3" fmla="*/ 4168877 w 4168877"/>
              <a:gd name="connsiteY3" fmla="*/ 1828800 h 4080387"/>
              <a:gd name="connsiteX4" fmla="*/ 4021393 w 4168877"/>
              <a:gd name="connsiteY4" fmla="*/ 2979175 h 4080387"/>
              <a:gd name="connsiteX5" fmla="*/ 2762864 w 4168877"/>
              <a:gd name="connsiteY5" fmla="*/ 4080387 h 4080387"/>
              <a:gd name="connsiteX6" fmla="*/ 0 w 4168877"/>
              <a:gd name="connsiteY6" fmla="*/ 2005781 h 4080387"/>
              <a:gd name="connsiteX0" fmla="*/ 0 w 4168877"/>
              <a:gd name="connsiteY0" fmla="*/ 2005781 h 4080387"/>
              <a:gd name="connsiteX1" fmla="*/ 2674374 w 4168877"/>
              <a:gd name="connsiteY1" fmla="*/ 0 h 4080387"/>
              <a:gd name="connsiteX2" fmla="*/ 3991897 w 4168877"/>
              <a:gd name="connsiteY2" fmla="*/ 629265 h 4080387"/>
              <a:gd name="connsiteX3" fmla="*/ 4168877 w 4168877"/>
              <a:gd name="connsiteY3" fmla="*/ 1828800 h 4080387"/>
              <a:gd name="connsiteX4" fmla="*/ 3805083 w 4168877"/>
              <a:gd name="connsiteY4" fmla="*/ 3234814 h 4080387"/>
              <a:gd name="connsiteX5" fmla="*/ 2762864 w 4168877"/>
              <a:gd name="connsiteY5" fmla="*/ 4080387 h 4080387"/>
              <a:gd name="connsiteX6" fmla="*/ 0 w 4168877"/>
              <a:gd name="connsiteY6" fmla="*/ 2005781 h 4080387"/>
              <a:gd name="connsiteX0" fmla="*/ 0 w 4306529"/>
              <a:gd name="connsiteY0" fmla="*/ 2005781 h 4080387"/>
              <a:gd name="connsiteX1" fmla="*/ 2674374 w 4306529"/>
              <a:gd name="connsiteY1" fmla="*/ 0 h 4080387"/>
              <a:gd name="connsiteX2" fmla="*/ 3991897 w 4306529"/>
              <a:gd name="connsiteY2" fmla="*/ 629265 h 4080387"/>
              <a:gd name="connsiteX3" fmla="*/ 4306529 w 4306529"/>
              <a:gd name="connsiteY3" fmla="*/ 1966452 h 4080387"/>
              <a:gd name="connsiteX4" fmla="*/ 3805083 w 4306529"/>
              <a:gd name="connsiteY4" fmla="*/ 3234814 h 4080387"/>
              <a:gd name="connsiteX5" fmla="*/ 2762864 w 4306529"/>
              <a:gd name="connsiteY5" fmla="*/ 4080387 h 4080387"/>
              <a:gd name="connsiteX6" fmla="*/ 0 w 4306529"/>
              <a:gd name="connsiteY6" fmla="*/ 2005781 h 4080387"/>
              <a:gd name="connsiteX0" fmla="*/ 0 w 4306529"/>
              <a:gd name="connsiteY0" fmla="*/ 2005781 h 4080387"/>
              <a:gd name="connsiteX1" fmla="*/ 2674374 w 4306529"/>
              <a:gd name="connsiteY1" fmla="*/ 0 h 4080387"/>
              <a:gd name="connsiteX2" fmla="*/ 3991897 w 4306529"/>
              <a:gd name="connsiteY2" fmla="*/ 629265 h 4080387"/>
              <a:gd name="connsiteX3" fmla="*/ 4306529 w 4306529"/>
              <a:gd name="connsiteY3" fmla="*/ 1966452 h 4080387"/>
              <a:gd name="connsiteX4" fmla="*/ 3834580 w 4306529"/>
              <a:gd name="connsiteY4" fmla="*/ 3293807 h 4080387"/>
              <a:gd name="connsiteX5" fmla="*/ 2762864 w 4306529"/>
              <a:gd name="connsiteY5" fmla="*/ 4080387 h 4080387"/>
              <a:gd name="connsiteX6" fmla="*/ 0 w 4306529"/>
              <a:gd name="connsiteY6" fmla="*/ 2005781 h 4080387"/>
              <a:gd name="connsiteX0" fmla="*/ 0 w 4306529"/>
              <a:gd name="connsiteY0" fmla="*/ 2005781 h 4080387"/>
              <a:gd name="connsiteX1" fmla="*/ 2674374 w 4306529"/>
              <a:gd name="connsiteY1" fmla="*/ 0 h 4080387"/>
              <a:gd name="connsiteX2" fmla="*/ 3854245 w 4306529"/>
              <a:gd name="connsiteY2" fmla="*/ 796413 h 4080387"/>
              <a:gd name="connsiteX3" fmla="*/ 4306529 w 4306529"/>
              <a:gd name="connsiteY3" fmla="*/ 1966452 h 4080387"/>
              <a:gd name="connsiteX4" fmla="*/ 3834580 w 4306529"/>
              <a:gd name="connsiteY4" fmla="*/ 3293807 h 4080387"/>
              <a:gd name="connsiteX5" fmla="*/ 2762864 w 4306529"/>
              <a:gd name="connsiteY5" fmla="*/ 4080387 h 4080387"/>
              <a:gd name="connsiteX6" fmla="*/ 0 w 4306529"/>
              <a:gd name="connsiteY6" fmla="*/ 2005781 h 4080387"/>
              <a:gd name="connsiteX0" fmla="*/ 0 w 4286865"/>
              <a:gd name="connsiteY0" fmla="*/ 2005781 h 4080387"/>
              <a:gd name="connsiteX1" fmla="*/ 2674374 w 4286865"/>
              <a:gd name="connsiteY1" fmla="*/ 0 h 4080387"/>
              <a:gd name="connsiteX2" fmla="*/ 3854245 w 4286865"/>
              <a:gd name="connsiteY2" fmla="*/ 796413 h 4080387"/>
              <a:gd name="connsiteX3" fmla="*/ 4286865 w 4286865"/>
              <a:gd name="connsiteY3" fmla="*/ 2104103 h 4080387"/>
              <a:gd name="connsiteX4" fmla="*/ 3834580 w 4286865"/>
              <a:gd name="connsiteY4" fmla="*/ 3293807 h 4080387"/>
              <a:gd name="connsiteX5" fmla="*/ 2762864 w 4286865"/>
              <a:gd name="connsiteY5" fmla="*/ 4080387 h 4080387"/>
              <a:gd name="connsiteX6" fmla="*/ 0 w 4286865"/>
              <a:gd name="connsiteY6" fmla="*/ 2005781 h 4080387"/>
              <a:gd name="connsiteX0" fmla="*/ 0 w 4286865"/>
              <a:gd name="connsiteY0" fmla="*/ 2418736 h 4493342"/>
              <a:gd name="connsiteX1" fmla="*/ 3451123 w 4286865"/>
              <a:gd name="connsiteY1" fmla="*/ 0 h 4493342"/>
              <a:gd name="connsiteX2" fmla="*/ 3854245 w 4286865"/>
              <a:gd name="connsiteY2" fmla="*/ 1209368 h 4493342"/>
              <a:gd name="connsiteX3" fmla="*/ 4286865 w 4286865"/>
              <a:gd name="connsiteY3" fmla="*/ 2517058 h 4493342"/>
              <a:gd name="connsiteX4" fmla="*/ 3834580 w 4286865"/>
              <a:gd name="connsiteY4" fmla="*/ 3706762 h 4493342"/>
              <a:gd name="connsiteX5" fmla="*/ 2762864 w 4286865"/>
              <a:gd name="connsiteY5" fmla="*/ 4493342 h 4493342"/>
              <a:gd name="connsiteX6" fmla="*/ 0 w 4286865"/>
              <a:gd name="connsiteY6" fmla="*/ 2418736 h 4493342"/>
              <a:gd name="connsiteX0" fmla="*/ 0 w 4286865"/>
              <a:gd name="connsiteY0" fmla="*/ 2418736 h 4916129"/>
              <a:gd name="connsiteX1" fmla="*/ 3451123 w 4286865"/>
              <a:gd name="connsiteY1" fmla="*/ 0 h 4916129"/>
              <a:gd name="connsiteX2" fmla="*/ 3854245 w 4286865"/>
              <a:gd name="connsiteY2" fmla="*/ 1209368 h 4916129"/>
              <a:gd name="connsiteX3" fmla="*/ 4286865 w 4286865"/>
              <a:gd name="connsiteY3" fmla="*/ 2517058 h 4916129"/>
              <a:gd name="connsiteX4" fmla="*/ 3834580 w 4286865"/>
              <a:gd name="connsiteY4" fmla="*/ 3706762 h 4916129"/>
              <a:gd name="connsiteX5" fmla="*/ 3628103 w 4286865"/>
              <a:gd name="connsiteY5" fmla="*/ 4916129 h 4916129"/>
              <a:gd name="connsiteX6" fmla="*/ 0 w 4286865"/>
              <a:gd name="connsiteY6" fmla="*/ 2418736 h 4916129"/>
              <a:gd name="connsiteX0" fmla="*/ 0 w 4286865"/>
              <a:gd name="connsiteY0" fmla="*/ 2467897 h 4965290"/>
              <a:gd name="connsiteX1" fmla="*/ 3441290 w 4286865"/>
              <a:gd name="connsiteY1" fmla="*/ 0 h 4965290"/>
              <a:gd name="connsiteX2" fmla="*/ 3854245 w 4286865"/>
              <a:gd name="connsiteY2" fmla="*/ 1258529 h 4965290"/>
              <a:gd name="connsiteX3" fmla="*/ 4286865 w 4286865"/>
              <a:gd name="connsiteY3" fmla="*/ 2566219 h 4965290"/>
              <a:gd name="connsiteX4" fmla="*/ 3834580 w 4286865"/>
              <a:gd name="connsiteY4" fmla="*/ 3755923 h 4965290"/>
              <a:gd name="connsiteX5" fmla="*/ 3628103 w 4286865"/>
              <a:gd name="connsiteY5" fmla="*/ 4965290 h 4965290"/>
              <a:gd name="connsiteX6" fmla="*/ 0 w 4286865"/>
              <a:gd name="connsiteY6" fmla="*/ 2467897 h 4965290"/>
              <a:gd name="connsiteX0" fmla="*/ 0 w 4286865"/>
              <a:gd name="connsiteY0" fmla="*/ 2467897 h 5004619"/>
              <a:gd name="connsiteX1" fmla="*/ 3441290 w 4286865"/>
              <a:gd name="connsiteY1" fmla="*/ 0 h 5004619"/>
              <a:gd name="connsiteX2" fmla="*/ 3854245 w 4286865"/>
              <a:gd name="connsiteY2" fmla="*/ 1258529 h 5004619"/>
              <a:gd name="connsiteX3" fmla="*/ 4286865 w 4286865"/>
              <a:gd name="connsiteY3" fmla="*/ 2566219 h 5004619"/>
              <a:gd name="connsiteX4" fmla="*/ 3834580 w 4286865"/>
              <a:gd name="connsiteY4" fmla="*/ 3755923 h 5004619"/>
              <a:gd name="connsiteX5" fmla="*/ 3677264 w 4286865"/>
              <a:gd name="connsiteY5" fmla="*/ 5004619 h 5004619"/>
              <a:gd name="connsiteX6" fmla="*/ 0 w 4286865"/>
              <a:gd name="connsiteY6" fmla="*/ 2467897 h 5004619"/>
              <a:gd name="connsiteX0" fmla="*/ 0 w 4286865"/>
              <a:gd name="connsiteY0" fmla="*/ 2467897 h 5004619"/>
              <a:gd name="connsiteX1" fmla="*/ 3441290 w 4286865"/>
              <a:gd name="connsiteY1" fmla="*/ 0 h 5004619"/>
              <a:gd name="connsiteX2" fmla="*/ 3854245 w 4286865"/>
              <a:gd name="connsiteY2" fmla="*/ 1258529 h 5004619"/>
              <a:gd name="connsiteX3" fmla="*/ 4286865 w 4286865"/>
              <a:gd name="connsiteY3" fmla="*/ 2566219 h 5004619"/>
              <a:gd name="connsiteX4" fmla="*/ 4286864 w 4286865"/>
              <a:gd name="connsiteY4" fmla="*/ 3962400 h 5004619"/>
              <a:gd name="connsiteX5" fmla="*/ 3677264 w 4286865"/>
              <a:gd name="connsiteY5" fmla="*/ 5004619 h 5004619"/>
              <a:gd name="connsiteX6" fmla="*/ 0 w 4286865"/>
              <a:gd name="connsiteY6" fmla="*/ 2467897 h 5004619"/>
              <a:gd name="connsiteX0" fmla="*/ 0 w 4286865"/>
              <a:gd name="connsiteY0" fmla="*/ 2467897 h 5004619"/>
              <a:gd name="connsiteX1" fmla="*/ 3441290 w 4286865"/>
              <a:gd name="connsiteY1" fmla="*/ 0 h 5004619"/>
              <a:gd name="connsiteX2" fmla="*/ 4257367 w 4286865"/>
              <a:gd name="connsiteY2" fmla="*/ 1199535 h 5004619"/>
              <a:gd name="connsiteX3" fmla="*/ 4286865 w 4286865"/>
              <a:gd name="connsiteY3" fmla="*/ 2566219 h 5004619"/>
              <a:gd name="connsiteX4" fmla="*/ 4286864 w 4286865"/>
              <a:gd name="connsiteY4" fmla="*/ 3962400 h 5004619"/>
              <a:gd name="connsiteX5" fmla="*/ 3677264 w 4286865"/>
              <a:gd name="connsiteY5" fmla="*/ 5004619 h 5004619"/>
              <a:gd name="connsiteX6" fmla="*/ 0 w 4286865"/>
              <a:gd name="connsiteY6" fmla="*/ 2467897 h 5004619"/>
              <a:gd name="connsiteX0" fmla="*/ 0 w 4847303"/>
              <a:gd name="connsiteY0" fmla="*/ 2467897 h 5004619"/>
              <a:gd name="connsiteX1" fmla="*/ 3441290 w 4847303"/>
              <a:gd name="connsiteY1" fmla="*/ 0 h 5004619"/>
              <a:gd name="connsiteX2" fmla="*/ 4257367 w 4847303"/>
              <a:gd name="connsiteY2" fmla="*/ 1199535 h 5004619"/>
              <a:gd name="connsiteX3" fmla="*/ 4847303 w 4847303"/>
              <a:gd name="connsiteY3" fmla="*/ 2389239 h 5004619"/>
              <a:gd name="connsiteX4" fmla="*/ 4286864 w 4847303"/>
              <a:gd name="connsiteY4" fmla="*/ 3962400 h 5004619"/>
              <a:gd name="connsiteX5" fmla="*/ 3677264 w 4847303"/>
              <a:gd name="connsiteY5" fmla="*/ 5004619 h 5004619"/>
              <a:gd name="connsiteX6" fmla="*/ 0 w 4847303"/>
              <a:gd name="connsiteY6" fmla="*/ 2467897 h 5004619"/>
              <a:gd name="connsiteX0" fmla="*/ 0 w 4896464"/>
              <a:gd name="connsiteY0" fmla="*/ 2467897 h 5004619"/>
              <a:gd name="connsiteX1" fmla="*/ 3441290 w 4896464"/>
              <a:gd name="connsiteY1" fmla="*/ 0 h 5004619"/>
              <a:gd name="connsiteX2" fmla="*/ 4257367 w 4896464"/>
              <a:gd name="connsiteY2" fmla="*/ 1199535 h 5004619"/>
              <a:gd name="connsiteX3" fmla="*/ 4847303 w 4896464"/>
              <a:gd name="connsiteY3" fmla="*/ 2389239 h 5004619"/>
              <a:gd name="connsiteX4" fmla="*/ 4896464 w 4896464"/>
              <a:gd name="connsiteY4" fmla="*/ 4218038 h 5004619"/>
              <a:gd name="connsiteX5" fmla="*/ 3677264 w 4896464"/>
              <a:gd name="connsiteY5" fmla="*/ 5004619 h 5004619"/>
              <a:gd name="connsiteX6" fmla="*/ 0 w 4896464"/>
              <a:gd name="connsiteY6" fmla="*/ 2467897 h 5004619"/>
              <a:gd name="connsiteX0" fmla="*/ 0 w 4896464"/>
              <a:gd name="connsiteY0" fmla="*/ 2467897 h 4984955"/>
              <a:gd name="connsiteX1" fmla="*/ 3441290 w 4896464"/>
              <a:gd name="connsiteY1" fmla="*/ 0 h 4984955"/>
              <a:gd name="connsiteX2" fmla="*/ 4257367 w 4896464"/>
              <a:gd name="connsiteY2" fmla="*/ 1199535 h 4984955"/>
              <a:gd name="connsiteX3" fmla="*/ 4847303 w 4896464"/>
              <a:gd name="connsiteY3" fmla="*/ 2389239 h 4984955"/>
              <a:gd name="connsiteX4" fmla="*/ 4896464 w 4896464"/>
              <a:gd name="connsiteY4" fmla="*/ 4218038 h 4984955"/>
              <a:gd name="connsiteX5" fmla="*/ 3824748 w 4896464"/>
              <a:gd name="connsiteY5" fmla="*/ 4984955 h 4984955"/>
              <a:gd name="connsiteX6" fmla="*/ 0 w 4896464"/>
              <a:gd name="connsiteY6" fmla="*/ 2467897 h 4984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96464" h="4984955">
                <a:moveTo>
                  <a:pt x="0" y="2467897"/>
                </a:moveTo>
                <a:lnTo>
                  <a:pt x="3441290" y="0"/>
                </a:lnTo>
                <a:lnTo>
                  <a:pt x="4257367" y="1199535"/>
                </a:lnTo>
                <a:lnTo>
                  <a:pt x="4847303" y="2389239"/>
                </a:lnTo>
                <a:cubicBezTo>
                  <a:pt x="4847303" y="2854633"/>
                  <a:pt x="4896464" y="3752644"/>
                  <a:pt x="4896464" y="4218038"/>
                </a:cubicBezTo>
                <a:lnTo>
                  <a:pt x="3824748" y="4984955"/>
                </a:lnTo>
                <a:lnTo>
                  <a:pt x="0" y="2467897"/>
                </a:lnTo>
                <a:close/>
              </a:path>
            </a:pathLst>
          </a:custGeom>
          <a:gradFill flip="none" rotWithShape="1">
            <a:gsLst>
              <a:gs pos="0">
                <a:srgbClr val="9900FF"/>
              </a:gs>
              <a:gs pos="13000">
                <a:srgbClr val="A972F3"/>
              </a:gs>
              <a:gs pos="77000">
                <a:srgbClr val="9900FF">
                  <a:lumMod val="0"/>
                  <a:lumOff val="100000"/>
                  <a:alpha val="55000"/>
                </a:srgb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p>
        </p:txBody>
      </p:sp>
      <p:pic>
        <p:nvPicPr>
          <p:cNvPr id="15" name="Picture 12" descr="http://www.magic-emoji.com/emoji/images/83_emoji_iphone_black_diamond_sui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6373396" y="4811305"/>
            <a:ext cx="2046695" cy="2046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105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4000" dirty="0">
                <a:solidFill>
                  <a:schemeClr val="tx2"/>
                </a:solidFill>
              </a:rPr>
              <a:t>Radiation Dose</a:t>
            </a:r>
            <a:endParaRPr lang="en-US" sz="4000" dirty="0"/>
          </a:p>
        </p:txBody>
      </p:sp>
      <p:sp>
        <p:nvSpPr>
          <p:cNvPr id="4" name="Rectangle 3"/>
          <p:cNvSpPr>
            <a:spLocks noChangeArrowheads="1"/>
          </p:cNvSpPr>
          <p:nvPr/>
        </p:nvSpPr>
        <p:spPr bwMode="auto">
          <a:xfrm>
            <a:off x="2450644" y="2191618"/>
            <a:ext cx="7290713" cy="230588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614" tIns="44512" rIns="90614" bIns="44512">
            <a:spAutoFit/>
          </a:bodyPr>
          <a:lstStyle/>
          <a:p>
            <a:pPr marL="342900" indent="-342900">
              <a:lnSpc>
                <a:spcPct val="90000"/>
              </a:lnSpc>
              <a:buFont typeface="Arial" panose="020B0604020202020204" pitchFamily="34" charset="0"/>
              <a:buChar char="•"/>
              <a:defRPr/>
            </a:pPr>
            <a:r>
              <a:rPr lang="en-US" altLang="en-US" sz="3200" b="1" dirty="0">
                <a:latin typeface="Arial" panose="020B0604020202020204" pitchFamily="34" charset="0"/>
                <a:cs typeface="Times New Roman" pitchFamily="18" charset="0"/>
              </a:rPr>
              <a:t>Absorbed Dose - Radiation Energy</a:t>
            </a:r>
          </a:p>
          <a:p>
            <a:pPr marL="342900" indent="-342900">
              <a:lnSpc>
                <a:spcPct val="90000"/>
              </a:lnSpc>
              <a:buFont typeface="Arial" panose="020B0604020202020204" pitchFamily="34" charset="0"/>
              <a:buChar char="•"/>
              <a:defRPr/>
            </a:pPr>
            <a:endParaRPr lang="en-US" altLang="en-US" sz="3200" b="1" dirty="0">
              <a:latin typeface="Arial" panose="020B0604020202020204" pitchFamily="34" charset="0"/>
              <a:cs typeface="Times New Roman" pitchFamily="18" charset="0"/>
            </a:endParaRPr>
          </a:p>
          <a:p>
            <a:pPr marL="342900" indent="-342900">
              <a:lnSpc>
                <a:spcPct val="90000"/>
              </a:lnSpc>
              <a:buFont typeface="Arial" panose="020B0604020202020204" pitchFamily="34" charset="0"/>
              <a:buChar char="•"/>
              <a:defRPr/>
            </a:pPr>
            <a:r>
              <a:rPr lang="en-US" altLang="en-US" sz="3200" b="1" dirty="0">
                <a:latin typeface="Arial" panose="020B0604020202020204" pitchFamily="34" charset="0"/>
                <a:cs typeface="Times New Roman" pitchFamily="18" charset="0"/>
              </a:rPr>
              <a:t>Effective Dose – Organ Sensitivity</a:t>
            </a:r>
          </a:p>
          <a:p>
            <a:pPr marL="342900" indent="-342900">
              <a:lnSpc>
                <a:spcPct val="90000"/>
              </a:lnSpc>
              <a:buFont typeface="Arial" panose="020B0604020202020204" pitchFamily="34" charset="0"/>
              <a:buChar char="•"/>
              <a:defRPr/>
            </a:pPr>
            <a:endParaRPr lang="en-US" altLang="en-US" sz="3200" b="1" dirty="0">
              <a:latin typeface="Arial" panose="020B0604020202020204" pitchFamily="34" charset="0"/>
              <a:cs typeface="Times New Roman" pitchFamily="18" charset="0"/>
            </a:endParaRPr>
          </a:p>
          <a:p>
            <a:pPr marL="342900" indent="-342900">
              <a:lnSpc>
                <a:spcPct val="90000"/>
              </a:lnSpc>
              <a:buFont typeface="Arial" panose="020B0604020202020204" pitchFamily="34" charset="0"/>
              <a:buChar char="•"/>
              <a:defRPr/>
            </a:pPr>
            <a:r>
              <a:rPr lang="en-US" altLang="en-US" sz="3200" b="1" dirty="0">
                <a:latin typeface="Arial" panose="020B0604020202020204" pitchFamily="34" charset="0"/>
                <a:cs typeface="Times New Roman" pitchFamily="18" charset="0"/>
              </a:rPr>
              <a:t>Dose Equivalent – Beam Quality</a:t>
            </a:r>
          </a:p>
        </p:txBody>
      </p:sp>
      <p:pic>
        <p:nvPicPr>
          <p:cNvPr id="5" name="Picture 4" descr="http://www.magic-emoji.com/emoji/images/83_emoji_iphone_black_diamond_sui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8468906" y="-125216"/>
            <a:ext cx="2046695" cy="2046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40740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4000" dirty="0">
                <a:solidFill>
                  <a:schemeClr val="tx2"/>
                </a:solidFill>
              </a:rPr>
              <a:t>Radiation Profile: Single Scan</a:t>
            </a:r>
            <a:endParaRPr lang="en-US" sz="4000" dirty="0"/>
          </a:p>
        </p:txBody>
      </p:sp>
      <p:sp>
        <p:nvSpPr>
          <p:cNvPr id="4" name="Rectangle 3"/>
          <p:cNvSpPr>
            <a:spLocks noChangeArrowheads="1"/>
          </p:cNvSpPr>
          <p:nvPr/>
        </p:nvSpPr>
        <p:spPr bwMode="auto">
          <a:xfrm>
            <a:off x="1059222" y="5052777"/>
            <a:ext cx="6867538" cy="645431"/>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614" tIns="44512" rIns="90614" bIns="44512">
            <a:spAutoFit/>
          </a:bodyPr>
          <a:lstStyle/>
          <a:p>
            <a:pPr>
              <a:lnSpc>
                <a:spcPct val="90000"/>
              </a:lnSpc>
              <a:defRPr/>
            </a:pPr>
            <a:r>
              <a:rPr lang="en-US" altLang="en-US" sz="2003" b="1">
                <a:latin typeface="Arial" panose="020B0604020202020204" pitchFamily="34" charset="0"/>
                <a:cs typeface="Times New Roman" pitchFamily="18" charset="0"/>
              </a:rPr>
              <a:t>Radiation spreads outside</a:t>
            </a:r>
          </a:p>
          <a:p>
            <a:pPr>
              <a:lnSpc>
                <a:spcPct val="90000"/>
              </a:lnSpc>
              <a:defRPr/>
            </a:pPr>
            <a:r>
              <a:rPr lang="en-US" altLang="en-US" sz="2003" b="1">
                <a:latin typeface="Arial" panose="020B0604020202020204" pitchFamily="34" charset="0"/>
                <a:cs typeface="Times New Roman" pitchFamily="18" charset="0"/>
              </a:rPr>
              <a:t>	the designated slice due to scattering</a:t>
            </a:r>
          </a:p>
        </p:txBody>
      </p:sp>
      <p:sp>
        <p:nvSpPr>
          <p:cNvPr id="5" name="Rectangle 8"/>
          <p:cNvSpPr>
            <a:spLocks noChangeArrowheads="1"/>
          </p:cNvSpPr>
          <p:nvPr/>
        </p:nvSpPr>
        <p:spPr bwMode="auto">
          <a:xfrm>
            <a:off x="3577320" y="2382067"/>
            <a:ext cx="1629312" cy="367663"/>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614" tIns="44512" rIns="90614" bIns="44512">
            <a:spAutoFit/>
          </a:bodyPr>
          <a:lstStyle/>
          <a:p>
            <a:pPr>
              <a:lnSpc>
                <a:spcPct val="90000"/>
              </a:lnSpc>
              <a:defRPr/>
            </a:pPr>
            <a:r>
              <a:rPr lang="en-US" altLang="en-US" sz="2003" b="1">
                <a:latin typeface="Arial" panose="020B0604020202020204" pitchFamily="34" charset="0"/>
                <a:cs typeface="Times New Roman" pitchFamily="18" charset="0"/>
              </a:rPr>
              <a:t>Ideal profile</a:t>
            </a:r>
          </a:p>
        </p:txBody>
      </p:sp>
      <p:sp>
        <p:nvSpPr>
          <p:cNvPr id="6" name="Rectangle 9"/>
          <p:cNvSpPr>
            <a:spLocks noChangeArrowheads="1"/>
          </p:cNvSpPr>
          <p:nvPr/>
        </p:nvSpPr>
        <p:spPr bwMode="auto">
          <a:xfrm>
            <a:off x="3653626" y="4060798"/>
            <a:ext cx="1585971" cy="367663"/>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614" tIns="44512" rIns="90614" bIns="44512">
            <a:spAutoFit/>
          </a:bodyPr>
          <a:lstStyle/>
          <a:p>
            <a:pPr>
              <a:lnSpc>
                <a:spcPct val="90000"/>
              </a:lnSpc>
              <a:defRPr/>
            </a:pPr>
            <a:r>
              <a:rPr lang="en-US" altLang="en-US" sz="2003" b="1">
                <a:latin typeface="Arial" panose="020B0604020202020204" pitchFamily="34" charset="0"/>
                <a:cs typeface="Times New Roman" pitchFamily="18" charset="0"/>
              </a:rPr>
              <a:t>Real profile</a:t>
            </a:r>
          </a:p>
        </p:txBody>
      </p:sp>
      <p:sp>
        <p:nvSpPr>
          <p:cNvPr id="7" name="Rectangle 11"/>
          <p:cNvSpPr>
            <a:spLocks noChangeArrowheads="1"/>
          </p:cNvSpPr>
          <p:nvPr/>
        </p:nvSpPr>
        <p:spPr bwMode="auto">
          <a:xfrm>
            <a:off x="2610778" y="2534679"/>
            <a:ext cx="888647" cy="2365485"/>
          </a:xfrm>
          <a:prstGeom prst="rect">
            <a:avLst/>
          </a:prstGeom>
          <a:solidFill>
            <a:srgbClr val="FFC000"/>
          </a:solidFill>
          <a:ln w="50800">
            <a:solidFill>
              <a:schemeClr val="tx1"/>
            </a:solidFill>
            <a:miter lim="800000"/>
            <a:headEnd/>
            <a:tailEnd/>
          </a:ln>
          <a:effectLst/>
        </p:spPr>
        <p:txBody>
          <a:bodyPr wrap="none" anchor="ctr"/>
          <a:lstStyle/>
          <a:p>
            <a:pPr>
              <a:lnSpc>
                <a:spcPct val="90000"/>
              </a:lnSpc>
              <a:defRPr/>
            </a:pPr>
            <a:endParaRPr lang="en-US" sz="3204" b="1">
              <a:latin typeface="Arial" panose="020B0604020202020204" pitchFamily="34" charset="0"/>
              <a:cs typeface="Times New Roman" pitchFamily="18" charset="0"/>
            </a:endParaRPr>
          </a:p>
        </p:txBody>
      </p:sp>
      <p:sp>
        <p:nvSpPr>
          <p:cNvPr id="8" name="Freeform 12"/>
          <p:cNvSpPr>
            <a:spLocks/>
          </p:cNvSpPr>
          <p:nvPr/>
        </p:nvSpPr>
        <p:spPr bwMode="auto">
          <a:xfrm>
            <a:off x="1774591" y="3145127"/>
            <a:ext cx="1306740" cy="1704167"/>
          </a:xfrm>
          <a:custGeom>
            <a:avLst/>
            <a:gdLst>
              <a:gd name="T0" fmla="*/ 0 w 1200"/>
              <a:gd name="T1" fmla="*/ 1072 h 1072"/>
              <a:gd name="T2" fmla="*/ 768 w 1200"/>
              <a:gd name="T3" fmla="*/ 688 h 1072"/>
              <a:gd name="T4" fmla="*/ 1008 w 1200"/>
              <a:gd name="T5" fmla="*/ 112 h 1072"/>
              <a:gd name="T6" fmla="*/ 1200 w 1200"/>
              <a:gd name="T7" fmla="*/ 16 h 1072"/>
            </a:gdLst>
            <a:ahLst/>
            <a:cxnLst>
              <a:cxn ang="0">
                <a:pos x="T0" y="T1"/>
              </a:cxn>
              <a:cxn ang="0">
                <a:pos x="T2" y="T3"/>
              </a:cxn>
              <a:cxn ang="0">
                <a:pos x="T4" y="T5"/>
              </a:cxn>
              <a:cxn ang="0">
                <a:pos x="T6" y="T7"/>
              </a:cxn>
            </a:cxnLst>
            <a:rect l="0" t="0" r="r" b="b"/>
            <a:pathLst>
              <a:path w="1200" h="1072">
                <a:moveTo>
                  <a:pt x="0" y="1072"/>
                </a:moveTo>
                <a:cubicBezTo>
                  <a:pt x="300" y="960"/>
                  <a:pt x="600" y="848"/>
                  <a:pt x="768" y="688"/>
                </a:cubicBezTo>
                <a:cubicBezTo>
                  <a:pt x="936" y="528"/>
                  <a:pt x="936" y="224"/>
                  <a:pt x="1008" y="112"/>
                </a:cubicBezTo>
                <a:cubicBezTo>
                  <a:pt x="1080" y="0"/>
                  <a:pt x="1140" y="8"/>
                  <a:pt x="1200" y="16"/>
                </a:cubicBezTo>
              </a:path>
            </a:pathLst>
          </a:custGeom>
          <a:noFill/>
          <a:ln w="50800" cap="flat" cmpd="sng">
            <a:solidFill>
              <a:srgbClr val="0000FF"/>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latin typeface="Arial" panose="020B0604020202020204" pitchFamily="34" charset="0"/>
              <a:cs typeface="Times New Roman" pitchFamily="18" charset="0"/>
            </a:endParaRPr>
          </a:p>
        </p:txBody>
      </p:sp>
      <p:sp>
        <p:nvSpPr>
          <p:cNvPr id="9" name="Freeform 13"/>
          <p:cNvSpPr>
            <a:spLocks/>
          </p:cNvSpPr>
          <p:nvPr/>
        </p:nvSpPr>
        <p:spPr bwMode="auto">
          <a:xfrm flipH="1">
            <a:off x="3028871" y="3145127"/>
            <a:ext cx="1306740" cy="1704167"/>
          </a:xfrm>
          <a:custGeom>
            <a:avLst/>
            <a:gdLst>
              <a:gd name="T0" fmla="*/ 0 w 1200"/>
              <a:gd name="T1" fmla="*/ 1072 h 1072"/>
              <a:gd name="T2" fmla="*/ 768 w 1200"/>
              <a:gd name="T3" fmla="*/ 688 h 1072"/>
              <a:gd name="T4" fmla="*/ 1008 w 1200"/>
              <a:gd name="T5" fmla="*/ 112 h 1072"/>
              <a:gd name="T6" fmla="*/ 1200 w 1200"/>
              <a:gd name="T7" fmla="*/ 16 h 1072"/>
            </a:gdLst>
            <a:ahLst/>
            <a:cxnLst>
              <a:cxn ang="0">
                <a:pos x="T0" y="T1"/>
              </a:cxn>
              <a:cxn ang="0">
                <a:pos x="T2" y="T3"/>
              </a:cxn>
              <a:cxn ang="0">
                <a:pos x="T4" y="T5"/>
              </a:cxn>
              <a:cxn ang="0">
                <a:pos x="T6" y="T7"/>
              </a:cxn>
            </a:cxnLst>
            <a:rect l="0" t="0" r="r" b="b"/>
            <a:pathLst>
              <a:path w="1200" h="1072">
                <a:moveTo>
                  <a:pt x="0" y="1072"/>
                </a:moveTo>
                <a:cubicBezTo>
                  <a:pt x="300" y="960"/>
                  <a:pt x="600" y="848"/>
                  <a:pt x="768" y="688"/>
                </a:cubicBezTo>
                <a:cubicBezTo>
                  <a:pt x="936" y="528"/>
                  <a:pt x="936" y="224"/>
                  <a:pt x="1008" y="112"/>
                </a:cubicBezTo>
                <a:cubicBezTo>
                  <a:pt x="1080" y="0"/>
                  <a:pt x="1140" y="8"/>
                  <a:pt x="1200" y="16"/>
                </a:cubicBezTo>
              </a:path>
            </a:pathLst>
          </a:custGeom>
          <a:noFill/>
          <a:ln w="50800" cap="flat" cmpd="sng">
            <a:solidFill>
              <a:srgbClr val="0000FF"/>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latin typeface="Arial" panose="020B0604020202020204" pitchFamily="34" charset="0"/>
              <a:cs typeface="Times New Roman" pitchFamily="18" charset="0"/>
            </a:endParaRPr>
          </a:p>
        </p:txBody>
      </p:sp>
      <p:sp>
        <p:nvSpPr>
          <p:cNvPr id="10" name="Line 14"/>
          <p:cNvSpPr>
            <a:spLocks noChangeShapeType="1"/>
          </p:cNvSpPr>
          <p:nvPr/>
        </p:nvSpPr>
        <p:spPr bwMode="auto">
          <a:xfrm>
            <a:off x="1135529" y="4900163"/>
            <a:ext cx="3891605"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latin typeface="Arial" panose="020B0604020202020204" pitchFamily="34" charset="0"/>
              <a:cs typeface="Times New Roman" pitchFamily="18" charset="0"/>
            </a:endParaRPr>
          </a:p>
        </p:txBody>
      </p:sp>
    </p:spTree>
    <p:extLst>
      <p:ext uri="{BB962C8B-B14F-4D97-AF65-F5344CB8AC3E}">
        <p14:creationId xmlns:p14="http://schemas.microsoft.com/office/powerpoint/2010/main" val="35007070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7128" y="277616"/>
            <a:ext cx="7557684" cy="838200"/>
          </a:xfrm>
        </p:spPr>
        <p:txBody>
          <a:bodyPr/>
          <a:lstStyle/>
          <a:p>
            <a:r>
              <a:rPr lang="en-US" altLang="en-US" sz="4000" dirty="0">
                <a:solidFill>
                  <a:schemeClr val="tx2"/>
                </a:solidFill>
              </a:rPr>
              <a:t>CT Dose Index (CTDI) </a:t>
            </a:r>
            <a:endParaRPr lang="en-US" sz="4000" dirty="0"/>
          </a:p>
        </p:txBody>
      </p:sp>
      <p:sp>
        <p:nvSpPr>
          <p:cNvPr id="4" name="Rectangle 4"/>
          <p:cNvSpPr>
            <a:spLocks noChangeArrowheads="1"/>
          </p:cNvSpPr>
          <p:nvPr/>
        </p:nvSpPr>
        <p:spPr bwMode="auto">
          <a:xfrm>
            <a:off x="2805650" y="2644904"/>
            <a:ext cx="888647" cy="2365485"/>
          </a:xfrm>
          <a:prstGeom prst="rect">
            <a:avLst/>
          </a:prstGeom>
          <a:solidFill>
            <a:srgbClr val="FFC000">
              <a:alpha val="50000"/>
            </a:srgbClr>
          </a:solidFill>
          <a:ln w="50800">
            <a:noFill/>
            <a:miter lim="800000"/>
            <a:headEnd/>
            <a:tailEnd/>
          </a:ln>
          <a:effectLst/>
        </p:spPr>
        <p:txBody>
          <a:bodyPr wrap="none" anchor="ctr"/>
          <a:lstStyle/>
          <a:p>
            <a:pPr>
              <a:lnSpc>
                <a:spcPct val="90000"/>
              </a:lnSpc>
              <a:defRPr/>
            </a:pPr>
            <a:endParaRPr lang="en-US" sz="3204" b="1">
              <a:latin typeface="Arial" panose="020B0604020202020204" pitchFamily="34" charset="0"/>
              <a:cs typeface="Times New Roman" pitchFamily="18" charset="0"/>
            </a:endParaRPr>
          </a:p>
        </p:txBody>
      </p:sp>
      <p:sp>
        <p:nvSpPr>
          <p:cNvPr id="5" name="Freeform 5"/>
          <p:cNvSpPr>
            <a:spLocks/>
          </p:cNvSpPr>
          <p:nvPr/>
        </p:nvSpPr>
        <p:spPr bwMode="auto">
          <a:xfrm>
            <a:off x="1969463" y="3255352"/>
            <a:ext cx="1306740" cy="1704167"/>
          </a:xfrm>
          <a:custGeom>
            <a:avLst/>
            <a:gdLst>
              <a:gd name="T0" fmla="*/ 0 w 1200"/>
              <a:gd name="T1" fmla="*/ 1072 h 1072"/>
              <a:gd name="T2" fmla="*/ 768 w 1200"/>
              <a:gd name="T3" fmla="*/ 688 h 1072"/>
              <a:gd name="T4" fmla="*/ 1008 w 1200"/>
              <a:gd name="T5" fmla="*/ 112 h 1072"/>
              <a:gd name="T6" fmla="*/ 1200 w 1200"/>
              <a:gd name="T7" fmla="*/ 16 h 1072"/>
            </a:gdLst>
            <a:ahLst/>
            <a:cxnLst>
              <a:cxn ang="0">
                <a:pos x="T0" y="T1"/>
              </a:cxn>
              <a:cxn ang="0">
                <a:pos x="T2" y="T3"/>
              </a:cxn>
              <a:cxn ang="0">
                <a:pos x="T4" y="T5"/>
              </a:cxn>
              <a:cxn ang="0">
                <a:pos x="T6" y="T7"/>
              </a:cxn>
            </a:cxnLst>
            <a:rect l="0" t="0" r="r" b="b"/>
            <a:pathLst>
              <a:path w="1200" h="1072">
                <a:moveTo>
                  <a:pt x="0" y="1072"/>
                </a:moveTo>
                <a:cubicBezTo>
                  <a:pt x="300" y="960"/>
                  <a:pt x="600" y="848"/>
                  <a:pt x="768" y="688"/>
                </a:cubicBezTo>
                <a:cubicBezTo>
                  <a:pt x="936" y="528"/>
                  <a:pt x="936" y="224"/>
                  <a:pt x="1008" y="112"/>
                </a:cubicBezTo>
                <a:cubicBezTo>
                  <a:pt x="1080" y="0"/>
                  <a:pt x="1140" y="8"/>
                  <a:pt x="1200" y="16"/>
                </a:cubicBezTo>
              </a:path>
            </a:pathLst>
          </a:custGeom>
          <a:noFill/>
          <a:ln w="50800" cap="flat" cmpd="sng">
            <a:solidFill>
              <a:srgbClr val="0000FF"/>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latin typeface="Arial" panose="020B0604020202020204" pitchFamily="34" charset="0"/>
              <a:cs typeface="Times New Roman" pitchFamily="18" charset="0"/>
            </a:endParaRPr>
          </a:p>
        </p:txBody>
      </p:sp>
      <p:sp>
        <p:nvSpPr>
          <p:cNvPr id="6" name="Freeform 6"/>
          <p:cNvSpPr>
            <a:spLocks/>
          </p:cNvSpPr>
          <p:nvPr/>
        </p:nvSpPr>
        <p:spPr bwMode="auto">
          <a:xfrm flipH="1">
            <a:off x="3223743" y="3255352"/>
            <a:ext cx="1306740" cy="1704167"/>
          </a:xfrm>
          <a:custGeom>
            <a:avLst/>
            <a:gdLst>
              <a:gd name="T0" fmla="*/ 0 w 1200"/>
              <a:gd name="T1" fmla="*/ 1072 h 1072"/>
              <a:gd name="T2" fmla="*/ 768 w 1200"/>
              <a:gd name="T3" fmla="*/ 688 h 1072"/>
              <a:gd name="T4" fmla="*/ 1008 w 1200"/>
              <a:gd name="T5" fmla="*/ 112 h 1072"/>
              <a:gd name="T6" fmla="*/ 1200 w 1200"/>
              <a:gd name="T7" fmla="*/ 16 h 1072"/>
            </a:gdLst>
            <a:ahLst/>
            <a:cxnLst>
              <a:cxn ang="0">
                <a:pos x="T0" y="T1"/>
              </a:cxn>
              <a:cxn ang="0">
                <a:pos x="T2" y="T3"/>
              </a:cxn>
              <a:cxn ang="0">
                <a:pos x="T4" y="T5"/>
              </a:cxn>
              <a:cxn ang="0">
                <a:pos x="T6" y="T7"/>
              </a:cxn>
            </a:cxnLst>
            <a:rect l="0" t="0" r="r" b="b"/>
            <a:pathLst>
              <a:path w="1200" h="1072">
                <a:moveTo>
                  <a:pt x="0" y="1072"/>
                </a:moveTo>
                <a:cubicBezTo>
                  <a:pt x="300" y="960"/>
                  <a:pt x="600" y="848"/>
                  <a:pt x="768" y="688"/>
                </a:cubicBezTo>
                <a:cubicBezTo>
                  <a:pt x="936" y="528"/>
                  <a:pt x="936" y="224"/>
                  <a:pt x="1008" y="112"/>
                </a:cubicBezTo>
                <a:cubicBezTo>
                  <a:pt x="1080" y="0"/>
                  <a:pt x="1140" y="8"/>
                  <a:pt x="1200" y="16"/>
                </a:cubicBezTo>
              </a:path>
            </a:pathLst>
          </a:custGeom>
          <a:noFill/>
          <a:ln w="50800" cap="flat" cmpd="sng">
            <a:solidFill>
              <a:srgbClr val="0000FF"/>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latin typeface="Arial" panose="020B0604020202020204" pitchFamily="34" charset="0"/>
              <a:cs typeface="Times New Roman" pitchFamily="18" charset="0"/>
            </a:endParaRPr>
          </a:p>
        </p:txBody>
      </p:sp>
      <p:sp>
        <p:nvSpPr>
          <p:cNvPr id="7" name="Line 7"/>
          <p:cNvSpPr>
            <a:spLocks noChangeShapeType="1"/>
          </p:cNvSpPr>
          <p:nvPr/>
        </p:nvSpPr>
        <p:spPr bwMode="auto">
          <a:xfrm>
            <a:off x="1330401" y="5010388"/>
            <a:ext cx="3891605"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latin typeface="Arial" panose="020B0604020202020204" pitchFamily="34" charset="0"/>
              <a:cs typeface="Times New Roman" pitchFamily="18" charset="0"/>
            </a:endParaRPr>
          </a:p>
        </p:txBody>
      </p:sp>
      <p:sp>
        <p:nvSpPr>
          <p:cNvPr id="8" name="Rectangle 10"/>
          <p:cNvSpPr>
            <a:spLocks noChangeArrowheads="1"/>
          </p:cNvSpPr>
          <p:nvPr/>
        </p:nvSpPr>
        <p:spPr bwMode="auto">
          <a:xfrm>
            <a:off x="5374618" y="3789494"/>
            <a:ext cx="3316411" cy="1200971"/>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614" tIns="44512" rIns="90614" bIns="44512">
            <a:spAutoFit/>
          </a:bodyPr>
          <a:lstStyle/>
          <a:p>
            <a:pPr>
              <a:lnSpc>
                <a:spcPct val="90000"/>
              </a:lnSpc>
              <a:defRPr/>
            </a:pPr>
            <a:r>
              <a:rPr lang="en-US" altLang="en-US" sz="2003" b="1">
                <a:latin typeface="Arial" panose="020B0604020202020204" pitchFamily="34" charset="0"/>
                <a:cs typeface="Times New Roman" pitchFamily="18" charset="0"/>
              </a:rPr>
              <a:t>CTDI: CT dose index</a:t>
            </a:r>
          </a:p>
          <a:p>
            <a:pPr>
              <a:lnSpc>
                <a:spcPct val="90000"/>
              </a:lnSpc>
              <a:defRPr/>
            </a:pPr>
            <a:r>
              <a:rPr lang="en-US" altLang="en-US" sz="2003" b="1">
                <a:latin typeface="Arial" panose="020B0604020202020204" pitchFamily="34" charset="0"/>
                <a:cs typeface="Times New Roman" pitchFamily="18" charset="0"/>
              </a:rPr>
              <a:t>T: slice thickness</a:t>
            </a:r>
          </a:p>
          <a:p>
            <a:pPr>
              <a:lnSpc>
                <a:spcPct val="90000"/>
              </a:lnSpc>
              <a:defRPr/>
            </a:pPr>
            <a:r>
              <a:rPr lang="en-US" altLang="en-US" sz="2003" b="1">
                <a:latin typeface="Arial" panose="020B0604020202020204" pitchFamily="34" charset="0"/>
                <a:cs typeface="Times New Roman" pitchFamily="18" charset="0"/>
              </a:rPr>
              <a:t>D(z): local dose</a:t>
            </a:r>
          </a:p>
          <a:p>
            <a:pPr>
              <a:lnSpc>
                <a:spcPct val="90000"/>
              </a:lnSpc>
              <a:defRPr/>
            </a:pPr>
            <a:r>
              <a:rPr lang="en-US" altLang="en-US" sz="2003" b="1">
                <a:latin typeface="Arial" panose="020B0604020202020204" pitchFamily="34" charset="0"/>
                <a:cs typeface="Times New Roman" pitchFamily="18" charset="0"/>
              </a:rPr>
              <a:t>z: longitudinal coordinate</a:t>
            </a:r>
          </a:p>
        </p:txBody>
      </p:sp>
      <p:graphicFrame>
        <p:nvGraphicFramePr>
          <p:cNvPr id="9" name="Object 11"/>
          <p:cNvGraphicFramePr>
            <a:graphicFrameLocks noChangeAspect="1"/>
          </p:cNvGraphicFramePr>
          <p:nvPr/>
        </p:nvGraphicFramePr>
        <p:xfrm>
          <a:off x="5374618" y="2721209"/>
          <a:ext cx="2750195" cy="1038080"/>
        </p:xfrm>
        <a:graphic>
          <a:graphicData uri="http://schemas.openxmlformats.org/presentationml/2006/ole">
            <mc:AlternateContent xmlns:mc="http://schemas.openxmlformats.org/markup-compatibility/2006">
              <mc:Choice xmlns:v="urn:schemas-microsoft-com:vml" Requires="v">
                <p:oleObj name="Equation" r:id="rId3" imgW="1282680" imgH="482400" progId="Equation.3">
                  <p:embed/>
                </p:oleObj>
              </mc:Choice>
              <mc:Fallback>
                <p:oleObj name="Equation" r:id="rId3" imgW="1282680" imgH="482400" progId="Equation.3">
                  <p:embed/>
                  <p:pic>
                    <p:nvPicPr>
                      <p:cNvPr id="9"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4618" y="2721209"/>
                        <a:ext cx="2750195" cy="1038080"/>
                      </a:xfrm>
                      <a:prstGeom prst="rect">
                        <a:avLst/>
                      </a:prstGeom>
                      <a:noFill/>
                      <a:ln>
                        <a:noFill/>
                      </a:ln>
                      <a:effectLst/>
                    </p:spPr>
                  </p:pic>
                </p:oleObj>
              </mc:Fallback>
            </mc:AlternateContent>
          </a:graphicData>
        </a:graphic>
      </p:graphicFrame>
      <p:sp>
        <p:nvSpPr>
          <p:cNvPr id="10" name="Line 14"/>
          <p:cNvSpPr>
            <a:spLocks noChangeShapeType="1"/>
          </p:cNvSpPr>
          <p:nvPr/>
        </p:nvSpPr>
        <p:spPr bwMode="auto">
          <a:xfrm flipV="1">
            <a:off x="2856519" y="4476247"/>
            <a:ext cx="839366" cy="0"/>
          </a:xfrm>
          <a:prstGeom prst="line">
            <a:avLst/>
          </a:prstGeom>
          <a:noFill/>
          <a:ln w="50800">
            <a:solidFill>
              <a:schemeClr val="hlink"/>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latin typeface="Arial" panose="020B0604020202020204" pitchFamily="34" charset="0"/>
              <a:cs typeface="Times New Roman" pitchFamily="18" charset="0"/>
            </a:endParaRPr>
          </a:p>
        </p:txBody>
      </p:sp>
      <p:sp>
        <p:nvSpPr>
          <p:cNvPr id="11" name="Rectangle 15"/>
          <p:cNvSpPr>
            <a:spLocks noChangeArrowheads="1"/>
          </p:cNvSpPr>
          <p:nvPr/>
        </p:nvSpPr>
        <p:spPr bwMode="auto">
          <a:xfrm>
            <a:off x="3085438" y="4552553"/>
            <a:ext cx="340311" cy="367663"/>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614" tIns="44512" rIns="90614" bIns="44512">
            <a:spAutoFit/>
          </a:bodyPr>
          <a:lstStyle/>
          <a:p>
            <a:pPr>
              <a:lnSpc>
                <a:spcPct val="90000"/>
              </a:lnSpc>
              <a:defRPr/>
            </a:pPr>
            <a:r>
              <a:rPr lang="en-US" altLang="en-US" sz="2003" b="1">
                <a:latin typeface="Arial" panose="020B0604020202020204" pitchFamily="34" charset="0"/>
                <a:cs typeface="Times New Roman" pitchFamily="18" charset="0"/>
              </a:rPr>
              <a:t>T</a:t>
            </a:r>
          </a:p>
        </p:txBody>
      </p:sp>
      <p:pic>
        <p:nvPicPr>
          <p:cNvPr id="12" name="Picture 11" descr="http://www.magic-emoji.com/emoji/images/83_emoji_iphone_black_diamond_sui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7359634" y="0"/>
            <a:ext cx="2046695" cy="2046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90174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4000" dirty="0">
                <a:solidFill>
                  <a:schemeClr val="tx2"/>
                </a:solidFill>
              </a:rPr>
              <a:t>Radiation</a:t>
            </a:r>
            <a:r>
              <a:rPr lang="en-US" altLang="en-US" dirty="0">
                <a:solidFill>
                  <a:schemeClr val="tx2"/>
                </a:solidFill>
              </a:rPr>
              <a:t> Profile: Multiple Scans</a:t>
            </a:r>
            <a:endParaRPr lang="en-US" dirty="0"/>
          </a:p>
        </p:txBody>
      </p:sp>
      <p:grpSp>
        <p:nvGrpSpPr>
          <p:cNvPr id="4" name="Group 12"/>
          <p:cNvGrpSpPr>
            <a:grpSpLocks/>
          </p:cNvGrpSpPr>
          <p:nvPr/>
        </p:nvGrpSpPr>
        <p:grpSpPr bwMode="auto">
          <a:xfrm>
            <a:off x="2926123" y="3130136"/>
            <a:ext cx="2561020" cy="1704167"/>
            <a:chOff x="1362" y="1584"/>
            <a:chExt cx="1611" cy="1072"/>
          </a:xfrm>
        </p:grpSpPr>
        <p:sp>
          <p:nvSpPr>
            <p:cNvPr id="5" name="Freeform 6"/>
            <p:cNvSpPr>
              <a:spLocks/>
            </p:cNvSpPr>
            <p:nvPr/>
          </p:nvSpPr>
          <p:spPr bwMode="auto">
            <a:xfrm>
              <a:off x="1362" y="1584"/>
              <a:ext cx="822" cy="1072"/>
            </a:xfrm>
            <a:custGeom>
              <a:avLst/>
              <a:gdLst>
                <a:gd name="T0" fmla="*/ 0 w 1200"/>
                <a:gd name="T1" fmla="*/ 1072 h 1072"/>
                <a:gd name="T2" fmla="*/ 768 w 1200"/>
                <a:gd name="T3" fmla="*/ 688 h 1072"/>
                <a:gd name="T4" fmla="*/ 1008 w 1200"/>
                <a:gd name="T5" fmla="*/ 112 h 1072"/>
                <a:gd name="T6" fmla="*/ 1200 w 1200"/>
                <a:gd name="T7" fmla="*/ 16 h 1072"/>
              </a:gdLst>
              <a:ahLst/>
              <a:cxnLst>
                <a:cxn ang="0">
                  <a:pos x="T0" y="T1"/>
                </a:cxn>
                <a:cxn ang="0">
                  <a:pos x="T2" y="T3"/>
                </a:cxn>
                <a:cxn ang="0">
                  <a:pos x="T4" y="T5"/>
                </a:cxn>
                <a:cxn ang="0">
                  <a:pos x="T6" y="T7"/>
                </a:cxn>
              </a:cxnLst>
              <a:rect l="0" t="0" r="r" b="b"/>
              <a:pathLst>
                <a:path w="1200" h="1072">
                  <a:moveTo>
                    <a:pt x="0" y="1072"/>
                  </a:moveTo>
                  <a:cubicBezTo>
                    <a:pt x="300" y="960"/>
                    <a:pt x="600" y="848"/>
                    <a:pt x="768" y="688"/>
                  </a:cubicBezTo>
                  <a:cubicBezTo>
                    <a:pt x="936" y="528"/>
                    <a:pt x="936" y="224"/>
                    <a:pt x="1008" y="112"/>
                  </a:cubicBezTo>
                  <a:cubicBezTo>
                    <a:pt x="1080" y="0"/>
                    <a:pt x="1140" y="8"/>
                    <a:pt x="1200" y="16"/>
                  </a:cubicBezTo>
                </a:path>
              </a:pathLst>
            </a:custGeom>
            <a:noFill/>
            <a:ln w="50800" cap="flat" cmpd="sng">
              <a:solidFill>
                <a:srgbClr val="0000FF"/>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latin typeface="Arial" panose="020B0604020202020204" pitchFamily="34" charset="0"/>
                <a:cs typeface="Times New Roman" pitchFamily="18" charset="0"/>
              </a:endParaRPr>
            </a:p>
          </p:txBody>
        </p:sp>
        <p:sp>
          <p:nvSpPr>
            <p:cNvPr id="6" name="Freeform 7"/>
            <p:cNvSpPr>
              <a:spLocks/>
            </p:cNvSpPr>
            <p:nvPr/>
          </p:nvSpPr>
          <p:spPr bwMode="auto">
            <a:xfrm flipH="1">
              <a:off x="2151" y="1584"/>
              <a:ext cx="822" cy="1072"/>
            </a:xfrm>
            <a:custGeom>
              <a:avLst/>
              <a:gdLst>
                <a:gd name="T0" fmla="*/ 0 w 1200"/>
                <a:gd name="T1" fmla="*/ 1072 h 1072"/>
                <a:gd name="T2" fmla="*/ 768 w 1200"/>
                <a:gd name="T3" fmla="*/ 688 h 1072"/>
                <a:gd name="T4" fmla="*/ 1008 w 1200"/>
                <a:gd name="T5" fmla="*/ 112 h 1072"/>
                <a:gd name="T6" fmla="*/ 1200 w 1200"/>
                <a:gd name="T7" fmla="*/ 16 h 1072"/>
              </a:gdLst>
              <a:ahLst/>
              <a:cxnLst>
                <a:cxn ang="0">
                  <a:pos x="T0" y="T1"/>
                </a:cxn>
                <a:cxn ang="0">
                  <a:pos x="T2" y="T3"/>
                </a:cxn>
                <a:cxn ang="0">
                  <a:pos x="T4" y="T5"/>
                </a:cxn>
                <a:cxn ang="0">
                  <a:pos x="T6" y="T7"/>
                </a:cxn>
              </a:cxnLst>
              <a:rect l="0" t="0" r="r" b="b"/>
              <a:pathLst>
                <a:path w="1200" h="1072">
                  <a:moveTo>
                    <a:pt x="0" y="1072"/>
                  </a:moveTo>
                  <a:cubicBezTo>
                    <a:pt x="300" y="960"/>
                    <a:pt x="600" y="848"/>
                    <a:pt x="768" y="688"/>
                  </a:cubicBezTo>
                  <a:cubicBezTo>
                    <a:pt x="936" y="528"/>
                    <a:pt x="936" y="224"/>
                    <a:pt x="1008" y="112"/>
                  </a:cubicBezTo>
                  <a:cubicBezTo>
                    <a:pt x="1080" y="0"/>
                    <a:pt x="1140" y="8"/>
                    <a:pt x="1200" y="16"/>
                  </a:cubicBezTo>
                </a:path>
              </a:pathLst>
            </a:custGeom>
            <a:noFill/>
            <a:ln w="50800" cap="flat" cmpd="sng">
              <a:solidFill>
                <a:srgbClr val="0000FF"/>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latin typeface="Arial" panose="020B0604020202020204" pitchFamily="34" charset="0"/>
                <a:cs typeface="Times New Roman" pitchFamily="18" charset="0"/>
              </a:endParaRPr>
            </a:p>
          </p:txBody>
        </p:sp>
      </p:grpSp>
      <p:sp>
        <p:nvSpPr>
          <p:cNvPr id="7" name="Line 8"/>
          <p:cNvSpPr>
            <a:spLocks noChangeShapeType="1"/>
          </p:cNvSpPr>
          <p:nvPr/>
        </p:nvSpPr>
        <p:spPr bwMode="auto">
          <a:xfrm>
            <a:off x="2134449" y="4885172"/>
            <a:ext cx="4273135"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latin typeface="Arial" panose="020B0604020202020204" pitchFamily="34" charset="0"/>
              <a:cs typeface="Times New Roman" pitchFamily="18" charset="0"/>
            </a:endParaRPr>
          </a:p>
        </p:txBody>
      </p:sp>
      <p:sp>
        <p:nvSpPr>
          <p:cNvPr id="8" name="Rectangle 11"/>
          <p:cNvSpPr>
            <a:spLocks noChangeArrowheads="1"/>
          </p:cNvSpPr>
          <p:nvPr/>
        </p:nvSpPr>
        <p:spPr bwMode="auto">
          <a:xfrm>
            <a:off x="2134448" y="5114092"/>
            <a:ext cx="5398648" cy="645431"/>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614" tIns="44512" rIns="90614" bIns="44512">
            <a:spAutoFit/>
          </a:bodyPr>
          <a:lstStyle/>
          <a:p>
            <a:pPr>
              <a:lnSpc>
                <a:spcPct val="90000"/>
              </a:lnSpc>
              <a:defRPr/>
            </a:pPr>
            <a:r>
              <a:rPr lang="en-US" altLang="en-US" sz="2003" b="1" dirty="0">
                <a:latin typeface="Arial" panose="020B0604020202020204" pitchFamily="34" charset="0"/>
                <a:cs typeface="Times New Roman" pitchFamily="18" charset="0"/>
              </a:rPr>
              <a:t>Radiation Dose from Multiple Scans Are</a:t>
            </a:r>
          </a:p>
          <a:p>
            <a:pPr>
              <a:lnSpc>
                <a:spcPct val="90000"/>
              </a:lnSpc>
              <a:defRPr/>
            </a:pPr>
            <a:r>
              <a:rPr lang="en-US" altLang="en-US" sz="2003" b="1" dirty="0">
                <a:latin typeface="Arial" panose="020B0604020202020204" pitchFamily="34" charset="0"/>
                <a:cs typeface="Times New Roman" pitchFamily="18" charset="0"/>
              </a:rPr>
              <a:t>	Accumulated in the Central Slice</a:t>
            </a:r>
          </a:p>
        </p:txBody>
      </p:sp>
      <p:grpSp>
        <p:nvGrpSpPr>
          <p:cNvPr id="9" name="Group 13"/>
          <p:cNvGrpSpPr>
            <a:grpSpLocks/>
          </p:cNvGrpSpPr>
          <p:nvPr/>
        </p:nvGrpSpPr>
        <p:grpSpPr bwMode="auto">
          <a:xfrm>
            <a:off x="2287060" y="3130136"/>
            <a:ext cx="2561020" cy="1704167"/>
            <a:chOff x="1362" y="1584"/>
            <a:chExt cx="1611" cy="1072"/>
          </a:xfrm>
        </p:grpSpPr>
        <p:sp>
          <p:nvSpPr>
            <p:cNvPr id="10" name="Freeform 14"/>
            <p:cNvSpPr>
              <a:spLocks/>
            </p:cNvSpPr>
            <p:nvPr/>
          </p:nvSpPr>
          <p:spPr bwMode="auto">
            <a:xfrm>
              <a:off x="1362" y="1584"/>
              <a:ext cx="822" cy="1072"/>
            </a:xfrm>
            <a:custGeom>
              <a:avLst/>
              <a:gdLst>
                <a:gd name="T0" fmla="*/ 0 w 1200"/>
                <a:gd name="T1" fmla="*/ 1072 h 1072"/>
                <a:gd name="T2" fmla="*/ 768 w 1200"/>
                <a:gd name="T3" fmla="*/ 688 h 1072"/>
                <a:gd name="T4" fmla="*/ 1008 w 1200"/>
                <a:gd name="T5" fmla="*/ 112 h 1072"/>
                <a:gd name="T6" fmla="*/ 1200 w 1200"/>
                <a:gd name="T7" fmla="*/ 16 h 1072"/>
              </a:gdLst>
              <a:ahLst/>
              <a:cxnLst>
                <a:cxn ang="0">
                  <a:pos x="T0" y="T1"/>
                </a:cxn>
                <a:cxn ang="0">
                  <a:pos x="T2" y="T3"/>
                </a:cxn>
                <a:cxn ang="0">
                  <a:pos x="T4" y="T5"/>
                </a:cxn>
                <a:cxn ang="0">
                  <a:pos x="T6" y="T7"/>
                </a:cxn>
              </a:cxnLst>
              <a:rect l="0" t="0" r="r" b="b"/>
              <a:pathLst>
                <a:path w="1200" h="1072">
                  <a:moveTo>
                    <a:pt x="0" y="1072"/>
                  </a:moveTo>
                  <a:cubicBezTo>
                    <a:pt x="300" y="960"/>
                    <a:pt x="600" y="848"/>
                    <a:pt x="768" y="688"/>
                  </a:cubicBezTo>
                  <a:cubicBezTo>
                    <a:pt x="936" y="528"/>
                    <a:pt x="936" y="224"/>
                    <a:pt x="1008" y="112"/>
                  </a:cubicBezTo>
                  <a:cubicBezTo>
                    <a:pt x="1080" y="0"/>
                    <a:pt x="1140" y="8"/>
                    <a:pt x="1200" y="16"/>
                  </a:cubicBezTo>
                </a:path>
              </a:pathLst>
            </a:custGeom>
            <a:noFill/>
            <a:ln w="50800" cap="flat" cmpd="sng">
              <a:solidFill>
                <a:srgbClr val="0000FF"/>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latin typeface="Arial" panose="020B0604020202020204" pitchFamily="34" charset="0"/>
                <a:cs typeface="Times New Roman" pitchFamily="18" charset="0"/>
              </a:endParaRPr>
            </a:p>
          </p:txBody>
        </p:sp>
        <p:sp>
          <p:nvSpPr>
            <p:cNvPr id="11" name="Freeform 15"/>
            <p:cNvSpPr>
              <a:spLocks/>
            </p:cNvSpPr>
            <p:nvPr/>
          </p:nvSpPr>
          <p:spPr bwMode="auto">
            <a:xfrm flipH="1">
              <a:off x="2151" y="1584"/>
              <a:ext cx="822" cy="1072"/>
            </a:xfrm>
            <a:custGeom>
              <a:avLst/>
              <a:gdLst>
                <a:gd name="T0" fmla="*/ 0 w 1200"/>
                <a:gd name="T1" fmla="*/ 1072 h 1072"/>
                <a:gd name="T2" fmla="*/ 768 w 1200"/>
                <a:gd name="T3" fmla="*/ 688 h 1072"/>
                <a:gd name="T4" fmla="*/ 1008 w 1200"/>
                <a:gd name="T5" fmla="*/ 112 h 1072"/>
                <a:gd name="T6" fmla="*/ 1200 w 1200"/>
                <a:gd name="T7" fmla="*/ 16 h 1072"/>
              </a:gdLst>
              <a:ahLst/>
              <a:cxnLst>
                <a:cxn ang="0">
                  <a:pos x="T0" y="T1"/>
                </a:cxn>
                <a:cxn ang="0">
                  <a:pos x="T2" y="T3"/>
                </a:cxn>
                <a:cxn ang="0">
                  <a:pos x="T4" y="T5"/>
                </a:cxn>
                <a:cxn ang="0">
                  <a:pos x="T6" y="T7"/>
                </a:cxn>
              </a:cxnLst>
              <a:rect l="0" t="0" r="r" b="b"/>
              <a:pathLst>
                <a:path w="1200" h="1072">
                  <a:moveTo>
                    <a:pt x="0" y="1072"/>
                  </a:moveTo>
                  <a:cubicBezTo>
                    <a:pt x="300" y="960"/>
                    <a:pt x="600" y="848"/>
                    <a:pt x="768" y="688"/>
                  </a:cubicBezTo>
                  <a:cubicBezTo>
                    <a:pt x="936" y="528"/>
                    <a:pt x="936" y="224"/>
                    <a:pt x="1008" y="112"/>
                  </a:cubicBezTo>
                  <a:cubicBezTo>
                    <a:pt x="1080" y="0"/>
                    <a:pt x="1140" y="8"/>
                    <a:pt x="1200" y="16"/>
                  </a:cubicBezTo>
                </a:path>
              </a:pathLst>
            </a:custGeom>
            <a:noFill/>
            <a:ln w="50800" cap="flat" cmpd="sng">
              <a:solidFill>
                <a:srgbClr val="0000FF"/>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latin typeface="Arial" panose="020B0604020202020204" pitchFamily="34" charset="0"/>
                <a:cs typeface="Times New Roman" pitchFamily="18" charset="0"/>
              </a:endParaRPr>
            </a:p>
          </p:txBody>
        </p:sp>
      </p:grpSp>
      <p:grpSp>
        <p:nvGrpSpPr>
          <p:cNvPr id="12" name="Group 19"/>
          <p:cNvGrpSpPr>
            <a:grpSpLocks/>
          </p:cNvGrpSpPr>
          <p:nvPr/>
        </p:nvGrpSpPr>
        <p:grpSpPr bwMode="auto">
          <a:xfrm>
            <a:off x="3584262" y="3130136"/>
            <a:ext cx="2561020" cy="1704167"/>
            <a:chOff x="1362" y="1584"/>
            <a:chExt cx="1611" cy="1072"/>
          </a:xfrm>
        </p:grpSpPr>
        <p:sp>
          <p:nvSpPr>
            <p:cNvPr id="13" name="Freeform 20"/>
            <p:cNvSpPr>
              <a:spLocks/>
            </p:cNvSpPr>
            <p:nvPr/>
          </p:nvSpPr>
          <p:spPr bwMode="auto">
            <a:xfrm>
              <a:off x="1362" y="1584"/>
              <a:ext cx="822" cy="1072"/>
            </a:xfrm>
            <a:custGeom>
              <a:avLst/>
              <a:gdLst>
                <a:gd name="T0" fmla="*/ 0 w 1200"/>
                <a:gd name="T1" fmla="*/ 1072 h 1072"/>
                <a:gd name="T2" fmla="*/ 768 w 1200"/>
                <a:gd name="T3" fmla="*/ 688 h 1072"/>
                <a:gd name="T4" fmla="*/ 1008 w 1200"/>
                <a:gd name="T5" fmla="*/ 112 h 1072"/>
                <a:gd name="T6" fmla="*/ 1200 w 1200"/>
                <a:gd name="T7" fmla="*/ 16 h 1072"/>
              </a:gdLst>
              <a:ahLst/>
              <a:cxnLst>
                <a:cxn ang="0">
                  <a:pos x="T0" y="T1"/>
                </a:cxn>
                <a:cxn ang="0">
                  <a:pos x="T2" y="T3"/>
                </a:cxn>
                <a:cxn ang="0">
                  <a:pos x="T4" y="T5"/>
                </a:cxn>
                <a:cxn ang="0">
                  <a:pos x="T6" y="T7"/>
                </a:cxn>
              </a:cxnLst>
              <a:rect l="0" t="0" r="r" b="b"/>
              <a:pathLst>
                <a:path w="1200" h="1072">
                  <a:moveTo>
                    <a:pt x="0" y="1072"/>
                  </a:moveTo>
                  <a:cubicBezTo>
                    <a:pt x="300" y="960"/>
                    <a:pt x="600" y="848"/>
                    <a:pt x="768" y="688"/>
                  </a:cubicBezTo>
                  <a:cubicBezTo>
                    <a:pt x="936" y="528"/>
                    <a:pt x="936" y="224"/>
                    <a:pt x="1008" y="112"/>
                  </a:cubicBezTo>
                  <a:cubicBezTo>
                    <a:pt x="1080" y="0"/>
                    <a:pt x="1140" y="8"/>
                    <a:pt x="1200" y="16"/>
                  </a:cubicBezTo>
                </a:path>
              </a:pathLst>
            </a:custGeom>
            <a:noFill/>
            <a:ln w="50800" cap="flat" cmpd="sng">
              <a:solidFill>
                <a:srgbClr val="0000FF"/>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latin typeface="Arial" panose="020B0604020202020204" pitchFamily="34" charset="0"/>
                <a:cs typeface="Times New Roman" pitchFamily="18" charset="0"/>
              </a:endParaRPr>
            </a:p>
          </p:txBody>
        </p:sp>
        <p:sp>
          <p:nvSpPr>
            <p:cNvPr id="14" name="Freeform 21"/>
            <p:cNvSpPr>
              <a:spLocks/>
            </p:cNvSpPr>
            <p:nvPr/>
          </p:nvSpPr>
          <p:spPr bwMode="auto">
            <a:xfrm flipH="1">
              <a:off x="2151" y="1584"/>
              <a:ext cx="822" cy="1072"/>
            </a:xfrm>
            <a:custGeom>
              <a:avLst/>
              <a:gdLst>
                <a:gd name="T0" fmla="*/ 0 w 1200"/>
                <a:gd name="T1" fmla="*/ 1072 h 1072"/>
                <a:gd name="T2" fmla="*/ 768 w 1200"/>
                <a:gd name="T3" fmla="*/ 688 h 1072"/>
                <a:gd name="T4" fmla="*/ 1008 w 1200"/>
                <a:gd name="T5" fmla="*/ 112 h 1072"/>
                <a:gd name="T6" fmla="*/ 1200 w 1200"/>
                <a:gd name="T7" fmla="*/ 16 h 1072"/>
              </a:gdLst>
              <a:ahLst/>
              <a:cxnLst>
                <a:cxn ang="0">
                  <a:pos x="T0" y="T1"/>
                </a:cxn>
                <a:cxn ang="0">
                  <a:pos x="T2" y="T3"/>
                </a:cxn>
                <a:cxn ang="0">
                  <a:pos x="T4" y="T5"/>
                </a:cxn>
                <a:cxn ang="0">
                  <a:pos x="T6" y="T7"/>
                </a:cxn>
              </a:cxnLst>
              <a:rect l="0" t="0" r="r" b="b"/>
              <a:pathLst>
                <a:path w="1200" h="1072">
                  <a:moveTo>
                    <a:pt x="0" y="1072"/>
                  </a:moveTo>
                  <a:cubicBezTo>
                    <a:pt x="300" y="960"/>
                    <a:pt x="600" y="848"/>
                    <a:pt x="768" y="688"/>
                  </a:cubicBezTo>
                  <a:cubicBezTo>
                    <a:pt x="936" y="528"/>
                    <a:pt x="936" y="224"/>
                    <a:pt x="1008" y="112"/>
                  </a:cubicBezTo>
                  <a:cubicBezTo>
                    <a:pt x="1080" y="0"/>
                    <a:pt x="1140" y="8"/>
                    <a:pt x="1200" y="16"/>
                  </a:cubicBezTo>
                </a:path>
              </a:pathLst>
            </a:custGeom>
            <a:noFill/>
            <a:ln w="50800" cap="flat" cmpd="sng">
              <a:solidFill>
                <a:srgbClr val="0000FF"/>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latin typeface="Arial" panose="020B0604020202020204" pitchFamily="34" charset="0"/>
                <a:cs typeface="Times New Roman" pitchFamily="18" charset="0"/>
              </a:endParaRPr>
            </a:p>
          </p:txBody>
        </p:sp>
      </p:grpSp>
      <p:sp>
        <p:nvSpPr>
          <p:cNvPr id="15" name="Line 26"/>
          <p:cNvSpPr>
            <a:spLocks noChangeShapeType="1"/>
          </p:cNvSpPr>
          <p:nvPr/>
        </p:nvSpPr>
        <p:spPr bwMode="auto">
          <a:xfrm flipV="1">
            <a:off x="4194709" y="2138158"/>
            <a:ext cx="0" cy="2747015"/>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latin typeface="Arial" panose="020B0604020202020204" pitchFamily="34" charset="0"/>
              <a:cs typeface="Times New Roman" pitchFamily="18" charset="0"/>
            </a:endParaRPr>
          </a:p>
        </p:txBody>
      </p:sp>
      <p:sp>
        <p:nvSpPr>
          <p:cNvPr id="16" name="Arc 27"/>
          <p:cNvSpPr>
            <a:spLocks/>
          </p:cNvSpPr>
          <p:nvPr/>
        </p:nvSpPr>
        <p:spPr bwMode="auto">
          <a:xfrm>
            <a:off x="3889485" y="2595994"/>
            <a:ext cx="610448" cy="257533"/>
          </a:xfrm>
          <a:custGeom>
            <a:avLst/>
            <a:gdLst>
              <a:gd name="G0" fmla="+- 21600 0 0"/>
              <a:gd name="G1" fmla="+- 21600 0 0"/>
              <a:gd name="G2" fmla="+- 21600 0 0"/>
              <a:gd name="T0" fmla="*/ 19 w 43200"/>
              <a:gd name="T1" fmla="*/ 22515 h 23327"/>
              <a:gd name="T2" fmla="*/ 43131 w 43200"/>
              <a:gd name="T3" fmla="*/ 23327 h 23327"/>
              <a:gd name="T4" fmla="*/ 21600 w 43200"/>
              <a:gd name="T5" fmla="*/ 21600 h 23327"/>
            </a:gdLst>
            <a:ahLst/>
            <a:cxnLst>
              <a:cxn ang="0">
                <a:pos x="T0" y="T1"/>
              </a:cxn>
              <a:cxn ang="0">
                <a:pos x="T2" y="T3"/>
              </a:cxn>
              <a:cxn ang="0">
                <a:pos x="T4" y="T5"/>
              </a:cxn>
            </a:cxnLst>
            <a:rect l="0" t="0" r="r" b="b"/>
            <a:pathLst>
              <a:path w="43200" h="23327" fill="none" extrusionOk="0">
                <a:moveTo>
                  <a:pt x="19" y="22514"/>
                </a:moveTo>
                <a:cubicBezTo>
                  <a:pt x="6" y="22210"/>
                  <a:pt x="0" y="21905"/>
                  <a:pt x="0" y="21600"/>
                </a:cubicBezTo>
                <a:cubicBezTo>
                  <a:pt x="0" y="9670"/>
                  <a:pt x="9670" y="0"/>
                  <a:pt x="21600" y="0"/>
                </a:cubicBezTo>
                <a:cubicBezTo>
                  <a:pt x="33529" y="0"/>
                  <a:pt x="43200" y="9670"/>
                  <a:pt x="43200" y="21600"/>
                </a:cubicBezTo>
                <a:cubicBezTo>
                  <a:pt x="43200" y="22176"/>
                  <a:pt x="43176" y="22752"/>
                  <a:pt x="43130" y="23326"/>
                </a:cubicBezTo>
              </a:path>
              <a:path w="43200" h="23327" stroke="0" extrusionOk="0">
                <a:moveTo>
                  <a:pt x="19" y="22514"/>
                </a:moveTo>
                <a:cubicBezTo>
                  <a:pt x="6" y="22210"/>
                  <a:pt x="0" y="21905"/>
                  <a:pt x="0" y="21600"/>
                </a:cubicBezTo>
                <a:cubicBezTo>
                  <a:pt x="0" y="9670"/>
                  <a:pt x="9670" y="0"/>
                  <a:pt x="21600" y="0"/>
                </a:cubicBezTo>
                <a:cubicBezTo>
                  <a:pt x="33529" y="0"/>
                  <a:pt x="43200" y="9670"/>
                  <a:pt x="43200" y="21600"/>
                </a:cubicBezTo>
                <a:cubicBezTo>
                  <a:pt x="43200" y="22176"/>
                  <a:pt x="43176" y="22752"/>
                  <a:pt x="43130" y="23326"/>
                </a:cubicBezTo>
                <a:lnTo>
                  <a:pt x="21600" y="21600"/>
                </a:lnTo>
                <a:close/>
              </a:path>
            </a:pathLst>
          </a:cu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90000"/>
              </a:lnSpc>
              <a:defRPr/>
            </a:pPr>
            <a:endParaRPr lang="en-US" altLang="en-US" sz="3204" b="1">
              <a:latin typeface="Arial" panose="020B0604020202020204" pitchFamily="34" charset="0"/>
              <a:cs typeface="Times New Roman" pitchFamily="18" charset="0"/>
            </a:endParaRPr>
          </a:p>
        </p:txBody>
      </p:sp>
      <p:sp>
        <p:nvSpPr>
          <p:cNvPr id="17" name="Arc 33"/>
          <p:cNvSpPr>
            <a:spLocks/>
          </p:cNvSpPr>
          <p:nvPr/>
        </p:nvSpPr>
        <p:spPr bwMode="auto">
          <a:xfrm>
            <a:off x="4499933" y="2595994"/>
            <a:ext cx="610448" cy="257533"/>
          </a:xfrm>
          <a:custGeom>
            <a:avLst/>
            <a:gdLst>
              <a:gd name="G0" fmla="+- 21600 0 0"/>
              <a:gd name="G1" fmla="+- 21600 0 0"/>
              <a:gd name="G2" fmla="+- 21600 0 0"/>
              <a:gd name="T0" fmla="*/ 19 w 43200"/>
              <a:gd name="T1" fmla="*/ 22515 h 23327"/>
              <a:gd name="T2" fmla="*/ 43131 w 43200"/>
              <a:gd name="T3" fmla="*/ 23327 h 23327"/>
              <a:gd name="T4" fmla="*/ 21600 w 43200"/>
              <a:gd name="T5" fmla="*/ 21600 h 23327"/>
            </a:gdLst>
            <a:ahLst/>
            <a:cxnLst>
              <a:cxn ang="0">
                <a:pos x="T0" y="T1"/>
              </a:cxn>
              <a:cxn ang="0">
                <a:pos x="T2" y="T3"/>
              </a:cxn>
              <a:cxn ang="0">
                <a:pos x="T4" y="T5"/>
              </a:cxn>
            </a:cxnLst>
            <a:rect l="0" t="0" r="r" b="b"/>
            <a:pathLst>
              <a:path w="43200" h="23327" fill="none" extrusionOk="0">
                <a:moveTo>
                  <a:pt x="19" y="22514"/>
                </a:moveTo>
                <a:cubicBezTo>
                  <a:pt x="6" y="22210"/>
                  <a:pt x="0" y="21905"/>
                  <a:pt x="0" y="21600"/>
                </a:cubicBezTo>
                <a:cubicBezTo>
                  <a:pt x="0" y="9670"/>
                  <a:pt x="9670" y="0"/>
                  <a:pt x="21600" y="0"/>
                </a:cubicBezTo>
                <a:cubicBezTo>
                  <a:pt x="33529" y="0"/>
                  <a:pt x="43200" y="9670"/>
                  <a:pt x="43200" y="21600"/>
                </a:cubicBezTo>
                <a:cubicBezTo>
                  <a:pt x="43200" y="22176"/>
                  <a:pt x="43176" y="22752"/>
                  <a:pt x="43130" y="23326"/>
                </a:cubicBezTo>
              </a:path>
              <a:path w="43200" h="23327" stroke="0" extrusionOk="0">
                <a:moveTo>
                  <a:pt x="19" y="22514"/>
                </a:moveTo>
                <a:cubicBezTo>
                  <a:pt x="6" y="22210"/>
                  <a:pt x="0" y="21905"/>
                  <a:pt x="0" y="21600"/>
                </a:cubicBezTo>
                <a:cubicBezTo>
                  <a:pt x="0" y="9670"/>
                  <a:pt x="9670" y="0"/>
                  <a:pt x="21600" y="0"/>
                </a:cubicBezTo>
                <a:cubicBezTo>
                  <a:pt x="33529" y="0"/>
                  <a:pt x="43200" y="9670"/>
                  <a:pt x="43200" y="21600"/>
                </a:cubicBezTo>
                <a:cubicBezTo>
                  <a:pt x="43200" y="22176"/>
                  <a:pt x="43176" y="22752"/>
                  <a:pt x="43130" y="23326"/>
                </a:cubicBezTo>
                <a:lnTo>
                  <a:pt x="21600" y="21600"/>
                </a:lnTo>
                <a:close/>
              </a:path>
            </a:pathLst>
          </a:cu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90000"/>
              </a:lnSpc>
              <a:defRPr/>
            </a:pPr>
            <a:endParaRPr lang="en-US" altLang="en-US" sz="3204" b="1">
              <a:latin typeface="Arial" panose="020B0604020202020204" pitchFamily="34" charset="0"/>
              <a:cs typeface="Times New Roman" pitchFamily="18" charset="0"/>
            </a:endParaRPr>
          </a:p>
        </p:txBody>
      </p:sp>
      <p:sp>
        <p:nvSpPr>
          <p:cNvPr id="18" name="Arc 35"/>
          <p:cNvSpPr>
            <a:spLocks/>
          </p:cNvSpPr>
          <p:nvPr/>
        </p:nvSpPr>
        <p:spPr bwMode="auto">
          <a:xfrm>
            <a:off x="3279037" y="2595994"/>
            <a:ext cx="610448" cy="257533"/>
          </a:xfrm>
          <a:custGeom>
            <a:avLst/>
            <a:gdLst>
              <a:gd name="G0" fmla="+- 21600 0 0"/>
              <a:gd name="G1" fmla="+- 21600 0 0"/>
              <a:gd name="G2" fmla="+- 21600 0 0"/>
              <a:gd name="T0" fmla="*/ 19 w 43200"/>
              <a:gd name="T1" fmla="*/ 22515 h 23327"/>
              <a:gd name="T2" fmla="*/ 43131 w 43200"/>
              <a:gd name="T3" fmla="*/ 23327 h 23327"/>
              <a:gd name="T4" fmla="*/ 21600 w 43200"/>
              <a:gd name="T5" fmla="*/ 21600 h 23327"/>
            </a:gdLst>
            <a:ahLst/>
            <a:cxnLst>
              <a:cxn ang="0">
                <a:pos x="T0" y="T1"/>
              </a:cxn>
              <a:cxn ang="0">
                <a:pos x="T2" y="T3"/>
              </a:cxn>
              <a:cxn ang="0">
                <a:pos x="T4" y="T5"/>
              </a:cxn>
            </a:cxnLst>
            <a:rect l="0" t="0" r="r" b="b"/>
            <a:pathLst>
              <a:path w="43200" h="23327" fill="none" extrusionOk="0">
                <a:moveTo>
                  <a:pt x="19" y="22514"/>
                </a:moveTo>
                <a:cubicBezTo>
                  <a:pt x="6" y="22210"/>
                  <a:pt x="0" y="21905"/>
                  <a:pt x="0" y="21600"/>
                </a:cubicBezTo>
                <a:cubicBezTo>
                  <a:pt x="0" y="9670"/>
                  <a:pt x="9670" y="0"/>
                  <a:pt x="21600" y="0"/>
                </a:cubicBezTo>
                <a:cubicBezTo>
                  <a:pt x="33529" y="0"/>
                  <a:pt x="43200" y="9670"/>
                  <a:pt x="43200" y="21600"/>
                </a:cubicBezTo>
                <a:cubicBezTo>
                  <a:pt x="43200" y="22176"/>
                  <a:pt x="43176" y="22752"/>
                  <a:pt x="43130" y="23326"/>
                </a:cubicBezTo>
              </a:path>
              <a:path w="43200" h="23327" stroke="0" extrusionOk="0">
                <a:moveTo>
                  <a:pt x="19" y="22514"/>
                </a:moveTo>
                <a:cubicBezTo>
                  <a:pt x="6" y="22210"/>
                  <a:pt x="0" y="21905"/>
                  <a:pt x="0" y="21600"/>
                </a:cubicBezTo>
                <a:cubicBezTo>
                  <a:pt x="0" y="9670"/>
                  <a:pt x="9670" y="0"/>
                  <a:pt x="21600" y="0"/>
                </a:cubicBezTo>
                <a:cubicBezTo>
                  <a:pt x="33529" y="0"/>
                  <a:pt x="43200" y="9670"/>
                  <a:pt x="43200" y="21600"/>
                </a:cubicBezTo>
                <a:cubicBezTo>
                  <a:pt x="43200" y="22176"/>
                  <a:pt x="43176" y="22752"/>
                  <a:pt x="43130" y="23326"/>
                </a:cubicBezTo>
                <a:lnTo>
                  <a:pt x="21600" y="21600"/>
                </a:lnTo>
                <a:close/>
              </a:path>
            </a:pathLst>
          </a:cu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90000"/>
              </a:lnSpc>
              <a:defRPr/>
            </a:pPr>
            <a:endParaRPr lang="en-US" altLang="en-US" sz="3204" b="1">
              <a:latin typeface="Arial" panose="020B0604020202020204" pitchFamily="34" charset="0"/>
              <a:cs typeface="Times New Roman" pitchFamily="18" charset="0"/>
            </a:endParaRPr>
          </a:p>
        </p:txBody>
      </p:sp>
      <p:sp>
        <p:nvSpPr>
          <p:cNvPr id="19" name="Rectangle 36"/>
          <p:cNvSpPr>
            <a:spLocks noChangeArrowheads="1"/>
          </p:cNvSpPr>
          <p:nvPr/>
        </p:nvSpPr>
        <p:spPr bwMode="auto">
          <a:xfrm>
            <a:off x="5110382" y="2443382"/>
            <a:ext cx="1585971" cy="367663"/>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614" tIns="44512" rIns="90614" bIns="44512">
            <a:spAutoFit/>
          </a:bodyPr>
          <a:lstStyle/>
          <a:p>
            <a:pPr>
              <a:lnSpc>
                <a:spcPct val="90000"/>
              </a:lnSpc>
              <a:defRPr/>
            </a:pPr>
            <a:r>
              <a:rPr lang="en-US" altLang="en-US" sz="2003" b="1">
                <a:latin typeface="Arial" panose="020B0604020202020204" pitchFamily="34" charset="0"/>
                <a:cs typeface="Times New Roman" pitchFamily="18" charset="0"/>
              </a:rPr>
              <a:t>Real profile</a:t>
            </a:r>
          </a:p>
        </p:txBody>
      </p:sp>
    </p:spTree>
    <p:extLst>
      <p:ext uri="{BB962C8B-B14F-4D97-AF65-F5344CB8AC3E}">
        <p14:creationId xmlns:p14="http://schemas.microsoft.com/office/powerpoint/2010/main" val="33415892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chemeClr val="tx2"/>
                </a:solidFill>
              </a:rPr>
              <a:t>Multiple Scan Average Dose (MSAD)</a:t>
            </a:r>
            <a:endParaRPr lang="en-US" dirty="0"/>
          </a:p>
        </p:txBody>
      </p:sp>
      <p:grpSp>
        <p:nvGrpSpPr>
          <p:cNvPr id="4" name="Group 3"/>
          <p:cNvGrpSpPr>
            <a:grpSpLocks/>
          </p:cNvGrpSpPr>
          <p:nvPr/>
        </p:nvGrpSpPr>
        <p:grpSpPr bwMode="auto">
          <a:xfrm>
            <a:off x="947422" y="2455579"/>
            <a:ext cx="2561020" cy="1704167"/>
            <a:chOff x="1362" y="1584"/>
            <a:chExt cx="1611" cy="1072"/>
          </a:xfrm>
        </p:grpSpPr>
        <p:sp>
          <p:nvSpPr>
            <p:cNvPr id="5" name="Freeform 4"/>
            <p:cNvSpPr>
              <a:spLocks/>
            </p:cNvSpPr>
            <p:nvPr/>
          </p:nvSpPr>
          <p:spPr bwMode="auto">
            <a:xfrm>
              <a:off x="1362" y="1584"/>
              <a:ext cx="822" cy="1072"/>
            </a:xfrm>
            <a:custGeom>
              <a:avLst/>
              <a:gdLst>
                <a:gd name="T0" fmla="*/ 0 w 1200"/>
                <a:gd name="T1" fmla="*/ 1072 h 1072"/>
                <a:gd name="T2" fmla="*/ 768 w 1200"/>
                <a:gd name="T3" fmla="*/ 688 h 1072"/>
                <a:gd name="T4" fmla="*/ 1008 w 1200"/>
                <a:gd name="T5" fmla="*/ 112 h 1072"/>
                <a:gd name="T6" fmla="*/ 1200 w 1200"/>
                <a:gd name="T7" fmla="*/ 16 h 1072"/>
              </a:gdLst>
              <a:ahLst/>
              <a:cxnLst>
                <a:cxn ang="0">
                  <a:pos x="T0" y="T1"/>
                </a:cxn>
                <a:cxn ang="0">
                  <a:pos x="T2" y="T3"/>
                </a:cxn>
                <a:cxn ang="0">
                  <a:pos x="T4" y="T5"/>
                </a:cxn>
                <a:cxn ang="0">
                  <a:pos x="T6" y="T7"/>
                </a:cxn>
              </a:cxnLst>
              <a:rect l="0" t="0" r="r" b="b"/>
              <a:pathLst>
                <a:path w="1200" h="1072">
                  <a:moveTo>
                    <a:pt x="0" y="1072"/>
                  </a:moveTo>
                  <a:cubicBezTo>
                    <a:pt x="300" y="960"/>
                    <a:pt x="600" y="848"/>
                    <a:pt x="768" y="688"/>
                  </a:cubicBezTo>
                  <a:cubicBezTo>
                    <a:pt x="936" y="528"/>
                    <a:pt x="936" y="224"/>
                    <a:pt x="1008" y="112"/>
                  </a:cubicBezTo>
                  <a:cubicBezTo>
                    <a:pt x="1080" y="0"/>
                    <a:pt x="1140" y="8"/>
                    <a:pt x="1200" y="16"/>
                  </a:cubicBezTo>
                </a:path>
              </a:pathLst>
            </a:custGeom>
            <a:noFill/>
            <a:ln w="50800" cap="flat" cmpd="sng">
              <a:solidFill>
                <a:srgbClr val="0000FF"/>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latin typeface="Arial" panose="020B0604020202020204" pitchFamily="34" charset="0"/>
                <a:cs typeface="Times New Roman" pitchFamily="18" charset="0"/>
              </a:endParaRPr>
            </a:p>
          </p:txBody>
        </p:sp>
        <p:sp>
          <p:nvSpPr>
            <p:cNvPr id="6" name="Freeform 5"/>
            <p:cNvSpPr>
              <a:spLocks/>
            </p:cNvSpPr>
            <p:nvPr/>
          </p:nvSpPr>
          <p:spPr bwMode="auto">
            <a:xfrm flipH="1">
              <a:off x="2151" y="1584"/>
              <a:ext cx="822" cy="1072"/>
            </a:xfrm>
            <a:custGeom>
              <a:avLst/>
              <a:gdLst>
                <a:gd name="T0" fmla="*/ 0 w 1200"/>
                <a:gd name="T1" fmla="*/ 1072 h 1072"/>
                <a:gd name="T2" fmla="*/ 768 w 1200"/>
                <a:gd name="T3" fmla="*/ 688 h 1072"/>
                <a:gd name="T4" fmla="*/ 1008 w 1200"/>
                <a:gd name="T5" fmla="*/ 112 h 1072"/>
                <a:gd name="T6" fmla="*/ 1200 w 1200"/>
                <a:gd name="T7" fmla="*/ 16 h 1072"/>
              </a:gdLst>
              <a:ahLst/>
              <a:cxnLst>
                <a:cxn ang="0">
                  <a:pos x="T0" y="T1"/>
                </a:cxn>
                <a:cxn ang="0">
                  <a:pos x="T2" y="T3"/>
                </a:cxn>
                <a:cxn ang="0">
                  <a:pos x="T4" y="T5"/>
                </a:cxn>
                <a:cxn ang="0">
                  <a:pos x="T6" y="T7"/>
                </a:cxn>
              </a:cxnLst>
              <a:rect l="0" t="0" r="r" b="b"/>
              <a:pathLst>
                <a:path w="1200" h="1072">
                  <a:moveTo>
                    <a:pt x="0" y="1072"/>
                  </a:moveTo>
                  <a:cubicBezTo>
                    <a:pt x="300" y="960"/>
                    <a:pt x="600" y="848"/>
                    <a:pt x="768" y="688"/>
                  </a:cubicBezTo>
                  <a:cubicBezTo>
                    <a:pt x="936" y="528"/>
                    <a:pt x="936" y="224"/>
                    <a:pt x="1008" y="112"/>
                  </a:cubicBezTo>
                  <a:cubicBezTo>
                    <a:pt x="1080" y="0"/>
                    <a:pt x="1140" y="8"/>
                    <a:pt x="1200" y="16"/>
                  </a:cubicBezTo>
                </a:path>
              </a:pathLst>
            </a:custGeom>
            <a:noFill/>
            <a:ln w="50800" cap="flat" cmpd="sng">
              <a:solidFill>
                <a:srgbClr val="0000FF"/>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latin typeface="Arial" panose="020B0604020202020204" pitchFamily="34" charset="0"/>
                <a:cs typeface="Times New Roman" pitchFamily="18" charset="0"/>
              </a:endParaRPr>
            </a:p>
          </p:txBody>
        </p:sp>
      </p:grpSp>
      <p:sp>
        <p:nvSpPr>
          <p:cNvPr id="7" name="Line 6"/>
          <p:cNvSpPr>
            <a:spLocks noChangeShapeType="1"/>
          </p:cNvSpPr>
          <p:nvPr/>
        </p:nvSpPr>
        <p:spPr bwMode="auto">
          <a:xfrm>
            <a:off x="155748" y="4210615"/>
            <a:ext cx="4273135" cy="0"/>
          </a:xfrm>
          <a:prstGeom prst="line">
            <a:avLst/>
          </a:prstGeom>
          <a:noFill/>
          <a:ln w="50800">
            <a:solidFill>
              <a:schemeClr va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latin typeface="Arial" panose="020B0604020202020204" pitchFamily="34" charset="0"/>
              <a:cs typeface="Times New Roman" pitchFamily="18" charset="0"/>
            </a:endParaRPr>
          </a:p>
        </p:txBody>
      </p:sp>
      <p:grpSp>
        <p:nvGrpSpPr>
          <p:cNvPr id="8" name="Group 8"/>
          <p:cNvGrpSpPr>
            <a:grpSpLocks/>
          </p:cNvGrpSpPr>
          <p:nvPr/>
        </p:nvGrpSpPr>
        <p:grpSpPr bwMode="auto">
          <a:xfrm>
            <a:off x="308359" y="2455579"/>
            <a:ext cx="2561020" cy="1704167"/>
            <a:chOff x="1362" y="1584"/>
            <a:chExt cx="1611" cy="1072"/>
          </a:xfrm>
        </p:grpSpPr>
        <p:sp>
          <p:nvSpPr>
            <p:cNvPr id="9" name="Freeform 9"/>
            <p:cNvSpPr>
              <a:spLocks/>
            </p:cNvSpPr>
            <p:nvPr/>
          </p:nvSpPr>
          <p:spPr bwMode="auto">
            <a:xfrm>
              <a:off x="1362" y="1584"/>
              <a:ext cx="822" cy="1072"/>
            </a:xfrm>
            <a:custGeom>
              <a:avLst/>
              <a:gdLst>
                <a:gd name="T0" fmla="*/ 0 w 1200"/>
                <a:gd name="T1" fmla="*/ 1072 h 1072"/>
                <a:gd name="T2" fmla="*/ 768 w 1200"/>
                <a:gd name="T3" fmla="*/ 688 h 1072"/>
                <a:gd name="T4" fmla="*/ 1008 w 1200"/>
                <a:gd name="T5" fmla="*/ 112 h 1072"/>
                <a:gd name="T6" fmla="*/ 1200 w 1200"/>
                <a:gd name="T7" fmla="*/ 16 h 1072"/>
              </a:gdLst>
              <a:ahLst/>
              <a:cxnLst>
                <a:cxn ang="0">
                  <a:pos x="T0" y="T1"/>
                </a:cxn>
                <a:cxn ang="0">
                  <a:pos x="T2" y="T3"/>
                </a:cxn>
                <a:cxn ang="0">
                  <a:pos x="T4" y="T5"/>
                </a:cxn>
                <a:cxn ang="0">
                  <a:pos x="T6" y="T7"/>
                </a:cxn>
              </a:cxnLst>
              <a:rect l="0" t="0" r="r" b="b"/>
              <a:pathLst>
                <a:path w="1200" h="1072">
                  <a:moveTo>
                    <a:pt x="0" y="1072"/>
                  </a:moveTo>
                  <a:cubicBezTo>
                    <a:pt x="300" y="960"/>
                    <a:pt x="600" y="848"/>
                    <a:pt x="768" y="688"/>
                  </a:cubicBezTo>
                  <a:cubicBezTo>
                    <a:pt x="936" y="528"/>
                    <a:pt x="936" y="224"/>
                    <a:pt x="1008" y="112"/>
                  </a:cubicBezTo>
                  <a:cubicBezTo>
                    <a:pt x="1080" y="0"/>
                    <a:pt x="1140" y="8"/>
                    <a:pt x="1200" y="16"/>
                  </a:cubicBezTo>
                </a:path>
              </a:pathLst>
            </a:custGeom>
            <a:noFill/>
            <a:ln w="50800" cap="flat" cmpd="sng">
              <a:solidFill>
                <a:schemeClr val="tx2"/>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latin typeface="Arial" panose="020B0604020202020204" pitchFamily="34" charset="0"/>
                <a:cs typeface="Times New Roman" pitchFamily="18" charset="0"/>
              </a:endParaRPr>
            </a:p>
          </p:txBody>
        </p:sp>
        <p:sp>
          <p:nvSpPr>
            <p:cNvPr id="10" name="Freeform 10"/>
            <p:cNvSpPr>
              <a:spLocks/>
            </p:cNvSpPr>
            <p:nvPr/>
          </p:nvSpPr>
          <p:spPr bwMode="auto">
            <a:xfrm flipH="1">
              <a:off x="2151" y="1584"/>
              <a:ext cx="822" cy="1072"/>
            </a:xfrm>
            <a:custGeom>
              <a:avLst/>
              <a:gdLst>
                <a:gd name="T0" fmla="*/ 0 w 1200"/>
                <a:gd name="T1" fmla="*/ 1072 h 1072"/>
                <a:gd name="T2" fmla="*/ 768 w 1200"/>
                <a:gd name="T3" fmla="*/ 688 h 1072"/>
                <a:gd name="T4" fmla="*/ 1008 w 1200"/>
                <a:gd name="T5" fmla="*/ 112 h 1072"/>
                <a:gd name="T6" fmla="*/ 1200 w 1200"/>
                <a:gd name="T7" fmla="*/ 16 h 1072"/>
              </a:gdLst>
              <a:ahLst/>
              <a:cxnLst>
                <a:cxn ang="0">
                  <a:pos x="T0" y="T1"/>
                </a:cxn>
                <a:cxn ang="0">
                  <a:pos x="T2" y="T3"/>
                </a:cxn>
                <a:cxn ang="0">
                  <a:pos x="T4" y="T5"/>
                </a:cxn>
                <a:cxn ang="0">
                  <a:pos x="T6" y="T7"/>
                </a:cxn>
              </a:cxnLst>
              <a:rect l="0" t="0" r="r" b="b"/>
              <a:pathLst>
                <a:path w="1200" h="1072">
                  <a:moveTo>
                    <a:pt x="0" y="1072"/>
                  </a:moveTo>
                  <a:cubicBezTo>
                    <a:pt x="300" y="960"/>
                    <a:pt x="600" y="848"/>
                    <a:pt x="768" y="688"/>
                  </a:cubicBezTo>
                  <a:cubicBezTo>
                    <a:pt x="936" y="528"/>
                    <a:pt x="936" y="224"/>
                    <a:pt x="1008" y="112"/>
                  </a:cubicBezTo>
                  <a:cubicBezTo>
                    <a:pt x="1080" y="0"/>
                    <a:pt x="1140" y="8"/>
                    <a:pt x="1200" y="16"/>
                  </a:cubicBezTo>
                </a:path>
              </a:pathLst>
            </a:custGeom>
            <a:noFill/>
            <a:ln w="50800" cap="flat" cmpd="sng">
              <a:solidFill>
                <a:schemeClr val="tx2"/>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latin typeface="Arial" panose="020B0604020202020204" pitchFamily="34" charset="0"/>
                <a:cs typeface="Times New Roman" pitchFamily="18" charset="0"/>
              </a:endParaRPr>
            </a:p>
          </p:txBody>
        </p:sp>
      </p:grpSp>
      <p:grpSp>
        <p:nvGrpSpPr>
          <p:cNvPr id="11" name="Group 11"/>
          <p:cNvGrpSpPr>
            <a:grpSpLocks/>
          </p:cNvGrpSpPr>
          <p:nvPr/>
        </p:nvGrpSpPr>
        <p:grpSpPr bwMode="auto">
          <a:xfrm>
            <a:off x="1605561" y="2455579"/>
            <a:ext cx="2561020" cy="1704167"/>
            <a:chOff x="1362" y="1584"/>
            <a:chExt cx="1611" cy="1072"/>
          </a:xfrm>
        </p:grpSpPr>
        <p:sp>
          <p:nvSpPr>
            <p:cNvPr id="12" name="Freeform 12"/>
            <p:cNvSpPr>
              <a:spLocks/>
            </p:cNvSpPr>
            <p:nvPr/>
          </p:nvSpPr>
          <p:spPr bwMode="auto">
            <a:xfrm>
              <a:off x="1362" y="1584"/>
              <a:ext cx="822" cy="1072"/>
            </a:xfrm>
            <a:custGeom>
              <a:avLst/>
              <a:gdLst>
                <a:gd name="T0" fmla="*/ 0 w 1200"/>
                <a:gd name="T1" fmla="*/ 1072 h 1072"/>
                <a:gd name="T2" fmla="*/ 768 w 1200"/>
                <a:gd name="T3" fmla="*/ 688 h 1072"/>
                <a:gd name="T4" fmla="*/ 1008 w 1200"/>
                <a:gd name="T5" fmla="*/ 112 h 1072"/>
                <a:gd name="T6" fmla="*/ 1200 w 1200"/>
                <a:gd name="T7" fmla="*/ 16 h 1072"/>
              </a:gdLst>
              <a:ahLst/>
              <a:cxnLst>
                <a:cxn ang="0">
                  <a:pos x="T0" y="T1"/>
                </a:cxn>
                <a:cxn ang="0">
                  <a:pos x="T2" y="T3"/>
                </a:cxn>
                <a:cxn ang="0">
                  <a:pos x="T4" y="T5"/>
                </a:cxn>
                <a:cxn ang="0">
                  <a:pos x="T6" y="T7"/>
                </a:cxn>
              </a:cxnLst>
              <a:rect l="0" t="0" r="r" b="b"/>
              <a:pathLst>
                <a:path w="1200" h="1072">
                  <a:moveTo>
                    <a:pt x="0" y="1072"/>
                  </a:moveTo>
                  <a:cubicBezTo>
                    <a:pt x="300" y="960"/>
                    <a:pt x="600" y="848"/>
                    <a:pt x="768" y="688"/>
                  </a:cubicBezTo>
                  <a:cubicBezTo>
                    <a:pt x="936" y="528"/>
                    <a:pt x="936" y="224"/>
                    <a:pt x="1008" y="112"/>
                  </a:cubicBezTo>
                  <a:cubicBezTo>
                    <a:pt x="1080" y="0"/>
                    <a:pt x="1140" y="8"/>
                    <a:pt x="1200" y="16"/>
                  </a:cubicBezTo>
                </a:path>
              </a:pathLst>
            </a:custGeom>
            <a:noFill/>
            <a:ln w="50800" cap="flat" cmpd="sng">
              <a:solidFill>
                <a:srgbClr val="0000FF"/>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latin typeface="Arial" panose="020B0604020202020204" pitchFamily="34" charset="0"/>
                <a:cs typeface="Times New Roman" pitchFamily="18" charset="0"/>
              </a:endParaRPr>
            </a:p>
          </p:txBody>
        </p:sp>
        <p:sp>
          <p:nvSpPr>
            <p:cNvPr id="13" name="Freeform 13"/>
            <p:cNvSpPr>
              <a:spLocks/>
            </p:cNvSpPr>
            <p:nvPr/>
          </p:nvSpPr>
          <p:spPr bwMode="auto">
            <a:xfrm flipH="1">
              <a:off x="2151" y="1584"/>
              <a:ext cx="822" cy="1072"/>
            </a:xfrm>
            <a:custGeom>
              <a:avLst/>
              <a:gdLst>
                <a:gd name="T0" fmla="*/ 0 w 1200"/>
                <a:gd name="T1" fmla="*/ 1072 h 1072"/>
                <a:gd name="T2" fmla="*/ 768 w 1200"/>
                <a:gd name="T3" fmla="*/ 688 h 1072"/>
                <a:gd name="T4" fmla="*/ 1008 w 1200"/>
                <a:gd name="T5" fmla="*/ 112 h 1072"/>
                <a:gd name="T6" fmla="*/ 1200 w 1200"/>
                <a:gd name="T7" fmla="*/ 16 h 1072"/>
              </a:gdLst>
              <a:ahLst/>
              <a:cxnLst>
                <a:cxn ang="0">
                  <a:pos x="T0" y="T1"/>
                </a:cxn>
                <a:cxn ang="0">
                  <a:pos x="T2" y="T3"/>
                </a:cxn>
                <a:cxn ang="0">
                  <a:pos x="T4" y="T5"/>
                </a:cxn>
                <a:cxn ang="0">
                  <a:pos x="T6" y="T7"/>
                </a:cxn>
              </a:cxnLst>
              <a:rect l="0" t="0" r="r" b="b"/>
              <a:pathLst>
                <a:path w="1200" h="1072">
                  <a:moveTo>
                    <a:pt x="0" y="1072"/>
                  </a:moveTo>
                  <a:cubicBezTo>
                    <a:pt x="300" y="960"/>
                    <a:pt x="600" y="848"/>
                    <a:pt x="768" y="688"/>
                  </a:cubicBezTo>
                  <a:cubicBezTo>
                    <a:pt x="936" y="528"/>
                    <a:pt x="936" y="224"/>
                    <a:pt x="1008" y="112"/>
                  </a:cubicBezTo>
                  <a:cubicBezTo>
                    <a:pt x="1080" y="0"/>
                    <a:pt x="1140" y="8"/>
                    <a:pt x="1200" y="16"/>
                  </a:cubicBezTo>
                </a:path>
              </a:pathLst>
            </a:custGeom>
            <a:noFill/>
            <a:ln w="50800" cap="flat" cmpd="sng">
              <a:solidFill>
                <a:srgbClr val="0000FF"/>
              </a:solidFill>
              <a:prstDash val="solid"/>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latin typeface="Arial" panose="020B0604020202020204" pitchFamily="34" charset="0"/>
                <a:cs typeface="Times New Roman" pitchFamily="18" charset="0"/>
              </a:endParaRPr>
            </a:p>
          </p:txBody>
        </p:sp>
      </p:grpSp>
      <p:sp>
        <p:nvSpPr>
          <p:cNvPr id="14" name="Line 14"/>
          <p:cNvSpPr>
            <a:spLocks noChangeShapeType="1"/>
          </p:cNvSpPr>
          <p:nvPr/>
        </p:nvSpPr>
        <p:spPr bwMode="auto">
          <a:xfrm flipV="1">
            <a:off x="2216008" y="1463601"/>
            <a:ext cx="0" cy="2747015"/>
          </a:xfrm>
          <a:prstGeom prst="line">
            <a:avLst/>
          </a:prstGeom>
          <a:noFill/>
          <a:ln w="28575">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latin typeface="Arial" panose="020B0604020202020204" pitchFamily="34" charset="0"/>
              <a:cs typeface="Times New Roman" pitchFamily="18" charset="0"/>
            </a:endParaRPr>
          </a:p>
        </p:txBody>
      </p:sp>
      <p:sp>
        <p:nvSpPr>
          <p:cNvPr id="15" name="Arc 15"/>
          <p:cNvSpPr>
            <a:spLocks/>
          </p:cNvSpPr>
          <p:nvPr/>
        </p:nvSpPr>
        <p:spPr bwMode="auto">
          <a:xfrm>
            <a:off x="1910784" y="1921437"/>
            <a:ext cx="610448" cy="257533"/>
          </a:xfrm>
          <a:custGeom>
            <a:avLst/>
            <a:gdLst>
              <a:gd name="G0" fmla="+- 21600 0 0"/>
              <a:gd name="G1" fmla="+- 21600 0 0"/>
              <a:gd name="G2" fmla="+- 21600 0 0"/>
              <a:gd name="T0" fmla="*/ 19 w 43200"/>
              <a:gd name="T1" fmla="*/ 22515 h 23327"/>
              <a:gd name="T2" fmla="*/ 43131 w 43200"/>
              <a:gd name="T3" fmla="*/ 23327 h 23327"/>
              <a:gd name="T4" fmla="*/ 21600 w 43200"/>
              <a:gd name="T5" fmla="*/ 21600 h 23327"/>
            </a:gdLst>
            <a:ahLst/>
            <a:cxnLst>
              <a:cxn ang="0">
                <a:pos x="T0" y="T1"/>
              </a:cxn>
              <a:cxn ang="0">
                <a:pos x="T2" y="T3"/>
              </a:cxn>
              <a:cxn ang="0">
                <a:pos x="T4" y="T5"/>
              </a:cxn>
            </a:cxnLst>
            <a:rect l="0" t="0" r="r" b="b"/>
            <a:pathLst>
              <a:path w="43200" h="23327" fill="none" extrusionOk="0">
                <a:moveTo>
                  <a:pt x="19" y="22514"/>
                </a:moveTo>
                <a:cubicBezTo>
                  <a:pt x="6" y="22210"/>
                  <a:pt x="0" y="21905"/>
                  <a:pt x="0" y="21600"/>
                </a:cubicBezTo>
                <a:cubicBezTo>
                  <a:pt x="0" y="9670"/>
                  <a:pt x="9670" y="0"/>
                  <a:pt x="21600" y="0"/>
                </a:cubicBezTo>
                <a:cubicBezTo>
                  <a:pt x="33529" y="0"/>
                  <a:pt x="43200" y="9670"/>
                  <a:pt x="43200" y="21600"/>
                </a:cubicBezTo>
                <a:cubicBezTo>
                  <a:pt x="43200" y="22176"/>
                  <a:pt x="43176" y="22752"/>
                  <a:pt x="43130" y="23326"/>
                </a:cubicBezTo>
              </a:path>
              <a:path w="43200" h="23327" stroke="0" extrusionOk="0">
                <a:moveTo>
                  <a:pt x="19" y="22514"/>
                </a:moveTo>
                <a:cubicBezTo>
                  <a:pt x="6" y="22210"/>
                  <a:pt x="0" y="21905"/>
                  <a:pt x="0" y="21600"/>
                </a:cubicBezTo>
                <a:cubicBezTo>
                  <a:pt x="0" y="9670"/>
                  <a:pt x="9670" y="0"/>
                  <a:pt x="21600" y="0"/>
                </a:cubicBezTo>
                <a:cubicBezTo>
                  <a:pt x="33529" y="0"/>
                  <a:pt x="43200" y="9670"/>
                  <a:pt x="43200" y="21600"/>
                </a:cubicBezTo>
                <a:cubicBezTo>
                  <a:pt x="43200" y="22176"/>
                  <a:pt x="43176" y="22752"/>
                  <a:pt x="43130" y="23326"/>
                </a:cubicBezTo>
                <a:lnTo>
                  <a:pt x="21600" y="21600"/>
                </a:lnTo>
                <a:close/>
              </a:path>
            </a:pathLst>
          </a:cu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90000"/>
              </a:lnSpc>
              <a:defRPr/>
            </a:pPr>
            <a:endParaRPr lang="en-US" altLang="en-US" sz="3204" b="1">
              <a:latin typeface="Arial" panose="020B0604020202020204" pitchFamily="34" charset="0"/>
              <a:cs typeface="Times New Roman" pitchFamily="18" charset="0"/>
            </a:endParaRPr>
          </a:p>
        </p:txBody>
      </p:sp>
      <p:sp>
        <p:nvSpPr>
          <p:cNvPr id="16" name="Arc 16"/>
          <p:cNvSpPr>
            <a:spLocks/>
          </p:cNvSpPr>
          <p:nvPr/>
        </p:nvSpPr>
        <p:spPr bwMode="auto">
          <a:xfrm>
            <a:off x="2521232" y="1921437"/>
            <a:ext cx="610448" cy="257533"/>
          </a:xfrm>
          <a:custGeom>
            <a:avLst/>
            <a:gdLst>
              <a:gd name="G0" fmla="+- 21600 0 0"/>
              <a:gd name="G1" fmla="+- 21600 0 0"/>
              <a:gd name="G2" fmla="+- 21600 0 0"/>
              <a:gd name="T0" fmla="*/ 19 w 43200"/>
              <a:gd name="T1" fmla="*/ 22515 h 23327"/>
              <a:gd name="T2" fmla="*/ 43131 w 43200"/>
              <a:gd name="T3" fmla="*/ 23327 h 23327"/>
              <a:gd name="T4" fmla="*/ 21600 w 43200"/>
              <a:gd name="T5" fmla="*/ 21600 h 23327"/>
            </a:gdLst>
            <a:ahLst/>
            <a:cxnLst>
              <a:cxn ang="0">
                <a:pos x="T0" y="T1"/>
              </a:cxn>
              <a:cxn ang="0">
                <a:pos x="T2" y="T3"/>
              </a:cxn>
              <a:cxn ang="0">
                <a:pos x="T4" y="T5"/>
              </a:cxn>
            </a:cxnLst>
            <a:rect l="0" t="0" r="r" b="b"/>
            <a:pathLst>
              <a:path w="43200" h="23327" fill="none" extrusionOk="0">
                <a:moveTo>
                  <a:pt x="19" y="22514"/>
                </a:moveTo>
                <a:cubicBezTo>
                  <a:pt x="6" y="22210"/>
                  <a:pt x="0" y="21905"/>
                  <a:pt x="0" y="21600"/>
                </a:cubicBezTo>
                <a:cubicBezTo>
                  <a:pt x="0" y="9670"/>
                  <a:pt x="9670" y="0"/>
                  <a:pt x="21600" y="0"/>
                </a:cubicBezTo>
                <a:cubicBezTo>
                  <a:pt x="33529" y="0"/>
                  <a:pt x="43200" y="9670"/>
                  <a:pt x="43200" y="21600"/>
                </a:cubicBezTo>
                <a:cubicBezTo>
                  <a:pt x="43200" y="22176"/>
                  <a:pt x="43176" y="22752"/>
                  <a:pt x="43130" y="23326"/>
                </a:cubicBezTo>
              </a:path>
              <a:path w="43200" h="23327" stroke="0" extrusionOk="0">
                <a:moveTo>
                  <a:pt x="19" y="22514"/>
                </a:moveTo>
                <a:cubicBezTo>
                  <a:pt x="6" y="22210"/>
                  <a:pt x="0" y="21905"/>
                  <a:pt x="0" y="21600"/>
                </a:cubicBezTo>
                <a:cubicBezTo>
                  <a:pt x="0" y="9670"/>
                  <a:pt x="9670" y="0"/>
                  <a:pt x="21600" y="0"/>
                </a:cubicBezTo>
                <a:cubicBezTo>
                  <a:pt x="33529" y="0"/>
                  <a:pt x="43200" y="9670"/>
                  <a:pt x="43200" y="21600"/>
                </a:cubicBezTo>
                <a:cubicBezTo>
                  <a:pt x="43200" y="22176"/>
                  <a:pt x="43176" y="22752"/>
                  <a:pt x="43130" y="23326"/>
                </a:cubicBezTo>
                <a:lnTo>
                  <a:pt x="21600" y="21600"/>
                </a:lnTo>
                <a:close/>
              </a:path>
            </a:pathLst>
          </a:cu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90000"/>
              </a:lnSpc>
              <a:defRPr/>
            </a:pPr>
            <a:endParaRPr lang="en-US" altLang="en-US" sz="3204" b="1">
              <a:latin typeface="Arial" panose="020B0604020202020204" pitchFamily="34" charset="0"/>
              <a:cs typeface="Times New Roman" pitchFamily="18" charset="0"/>
            </a:endParaRPr>
          </a:p>
        </p:txBody>
      </p:sp>
      <p:sp>
        <p:nvSpPr>
          <p:cNvPr id="17" name="Arc 17"/>
          <p:cNvSpPr>
            <a:spLocks/>
          </p:cNvSpPr>
          <p:nvPr/>
        </p:nvSpPr>
        <p:spPr bwMode="auto">
          <a:xfrm>
            <a:off x="1300336" y="1921437"/>
            <a:ext cx="610448" cy="257533"/>
          </a:xfrm>
          <a:custGeom>
            <a:avLst/>
            <a:gdLst>
              <a:gd name="G0" fmla="+- 21600 0 0"/>
              <a:gd name="G1" fmla="+- 21600 0 0"/>
              <a:gd name="G2" fmla="+- 21600 0 0"/>
              <a:gd name="T0" fmla="*/ 19 w 43200"/>
              <a:gd name="T1" fmla="*/ 22515 h 23327"/>
              <a:gd name="T2" fmla="*/ 43131 w 43200"/>
              <a:gd name="T3" fmla="*/ 23327 h 23327"/>
              <a:gd name="T4" fmla="*/ 21600 w 43200"/>
              <a:gd name="T5" fmla="*/ 21600 h 23327"/>
            </a:gdLst>
            <a:ahLst/>
            <a:cxnLst>
              <a:cxn ang="0">
                <a:pos x="T0" y="T1"/>
              </a:cxn>
              <a:cxn ang="0">
                <a:pos x="T2" y="T3"/>
              </a:cxn>
              <a:cxn ang="0">
                <a:pos x="T4" y="T5"/>
              </a:cxn>
            </a:cxnLst>
            <a:rect l="0" t="0" r="r" b="b"/>
            <a:pathLst>
              <a:path w="43200" h="23327" fill="none" extrusionOk="0">
                <a:moveTo>
                  <a:pt x="19" y="22514"/>
                </a:moveTo>
                <a:cubicBezTo>
                  <a:pt x="6" y="22210"/>
                  <a:pt x="0" y="21905"/>
                  <a:pt x="0" y="21600"/>
                </a:cubicBezTo>
                <a:cubicBezTo>
                  <a:pt x="0" y="9670"/>
                  <a:pt x="9670" y="0"/>
                  <a:pt x="21600" y="0"/>
                </a:cubicBezTo>
                <a:cubicBezTo>
                  <a:pt x="33529" y="0"/>
                  <a:pt x="43200" y="9670"/>
                  <a:pt x="43200" y="21600"/>
                </a:cubicBezTo>
                <a:cubicBezTo>
                  <a:pt x="43200" y="22176"/>
                  <a:pt x="43176" y="22752"/>
                  <a:pt x="43130" y="23326"/>
                </a:cubicBezTo>
              </a:path>
              <a:path w="43200" h="23327" stroke="0" extrusionOk="0">
                <a:moveTo>
                  <a:pt x="19" y="22514"/>
                </a:moveTo>
                <a:cubicBezTo>
                  <a:pt x="6" y="22210"/>
                  <a:pt x="0" y="21905"/>
                  <a:pt x="0" y="21600"/>
                </a:cubicBezTo>
                <a:cubicBezTo>
                  <a:pt x="0" y="9670"/>
                  <a:pt x="9670" y="0"/>
                  <a:pt x="21600" y="0"/>
                </a:cubicBezTo>
                <a:cubicBezTo>
                  <a:pt x="33529" y="0"/>
                  <a:pt x="43200" y="9670"/>
                  <a:pt x="43200" y="21600"/>
                </a:cubicBezTo>
                <a:cubicBezTo>
                  <a:pt x="43200" y="22176"/>
                  <a:pt x="43176" y="22752"/>
                  <a:pt x="43130" y="23326"/>
                </a:cubicBezTo>
                <a:lnTo>
                  <a:pt x="21600" y="21600"/>
                </a:lnTo>
                <a:close/>
              </a:path>
            </a:pathLst>
          </a:cu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90000"/>
              </a:lnSpc>
              <a:defRPr/>
            </a:pPr>
            <a:endParaRPr lang="en-US" altLang="en-US" sz="3204" b="1">
              <a:latin typeface="Arial" panose="020B0604020202020204" pitchFamily="34" charset="0"/>
              <a:cs typeface="Times New Roman" pitchFamily="18" charset="0"/>
            </a:endParaRPr>
          </a:p>
        </p:txBody>
      </p:sp>
      <p:sp>
        <p:nvSpPr>
          <p:cNvPr id="18" name="Rectangle 19"/>
          <p:cNvSpPr>
            <a:spLocks noChangeArrowheads="1"/>
          </p:cNvSpPr>
          <p:nvPr/>
        </p:nvSpPr>
        <p:spPr bwMode="auto">
          <a:xfrm>
            <a:off x="3818435" y="2837109"/>
            <a:ext cx="4459337" cy="923201"/>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614" tIns="44512" rIns="90614" bIns="44512">
            <a:spAutoFit/>
          </a:bodyPr>
          <a:lstStyle/>
          <a:p>
            <a:pPr>
              <a:lnSpc>
                <a:spcPct val="90000"/>
              </a:lnSpc>
              <a:defRPr/>
            </a:pPr>
            <a:r>
              <a:rPr lang="en-US" altLang="en-US" sz="2003" b="1">
                <a:latin typeface="Arial" panose="020B0604020202020204" pitchFamily="34" charset="0"/>
                <a:cs typeface="Times New Roman" pitchFamily="18" charset="0"/>
              </a:rPr>
              <a:t>MSAD: multiple scan average dose</a:t>
            </a:r>
          </a:p>
          <a:p>
            <a:pPr>
              <a:lnSpc>
                <a:spcPct val="90000"/>
              </a:lnSpc>
              <a:defRPr/>
            </a:pPr>
            <a:r>
              <a:rPr lang="en-US" altLang="en-US" sz="2003" b="1">
                <a:latin typeface="Arial" panose="020B0604020202020204" pitchFamily="34" charset="0"/>
                <a:cs typeface="Times New Roman" pitchFamily="18" charset="0"/>
              </a:rPr>
              <a:t>I: inter-slice distance</a:t>
            </a:r>
          </a:p>
          <a:p>
            <a:pPr>
              <a:lnSpc>
                <a:spcPct val="90000"/>
              </a:lnSpc>
              <a:defRPr/>
            </a:pPr>
            <a:r>
              <a:rPr lang="en-US" altLang="en-US" sz="2003" b="1">
                <a:latin typeface="Arial" panose="020B0604020202020204" pitchFamily="34" charset="0"/>
                <a:cs typeface="Times New Roman" pitchFamily="18" charset="0"/>
              </a:rPr>
              <a:t>N: Number of scans</a:t>
            </a:r>
          </a:p>
        </p:txBody>
      </p:sp>
      <p:graphicFrame>
        <p:nvGraphicFramePr>
          <p:cNvPr id="19" name="Object 20"/>
          <p:cNvGraphicFramePr>
            <a:graphicFrameLocks noChangeAspect="1"/>
          </p:cNvGraphicFramePr>
          <p:nvPr/>
        </p:nvGraphicFramePr>
        <p:xfrm>
          <a:off x="3894741" y="1616212"/>
          <a:ext cx="3185775" cy="1038080"/>
        </p:xfrm>
        <a:graphic>
          <a:graphicData uri="http://schemas.openxmlformats.org/presentationml/2006/ole">
            <mc:AlternateContent xmlns:mc="http://schemas.openxmlformats.org/markup-compatibility/2006">
              <mc:Choice xmlns:v="urn:schemas-microsoft-com:vml" Requires="v">
                <p:oleObj name="Equation" r:id="rId3" imgW="1485720" imgH="482400" progId="Equation.3">
                  <p:embed/>
                </p:oleObj>
              </mc:Choice>
              <mc:Fallback>
                <p:oleObj name="Equation" r:id="rId3" imgW="1485720" imgH="482400" progId="Equation.3">
                  <p:embed/>
                  <p:pic>
                    <p:nvPicPr>
                      <p:cNvPr id="19" name="Object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4741" y="1616212"/>
                        <a:ext cx="3185775" cy="1038080"/>
                      </a:xfrm>
                      <a:prstGeom prst="rect">
                        <a:avLst/>
                      </a:prstGeom>
                      <a:noFill/>
                      <a:ln>
                        <a:noFill/>
                      </a:ln>
                      <a:effectLst/>
                    </p:spPr>
                  </p:pic>
                </p:oleObj>
              </mc:Fallback>
            </mc:AlternateContent>
          </a:graphicData>
        </a:graphic>
      </p:graphicFrame>
      <p:sp>
        <p:nvSpPr>
          <p:cNvPr id="20" name="Line 21"/>
          <p:cNvSpPr>
            <a:spLocks noChangeShapeType="1"/>
          </p:cNvSpPr>
          <p:nvPr/>
        </p:nvSpPr>
        <p:spPr bwMode="auto">
          <a:xfrm>
            <a:off x="2912300" y="4210615"/>
            <a:ext cx="0" cy="0"/>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latin typeface="Arial" panose="020B0604020202020204" pitchFamily="34" charset="0"/>
              <a:cs typeface="Times New Roman" pitchFamily="18" charset="0"/>
            </a:endParaRPr>
          </a:p>
        </p:txBody>
      </p:sp>
      <p:sp>
        <p:nvSpPr>
          <p:cNvPr id="21" name="Line 23"/>
          <p:cNvSpPr>
            <a:spLocks noChangeShapeType="1"/>
          </p:cNvSpPr>
          <p:nvPr/>
        </p:nvSpPr>
        <p:spPr bwMode="auto">
          <a:xfrm flipV="1">
            <a:off x="2859841" y="1463601"/>
            <a:ext cx="0" cy="2747015"/>
          </a:xfrm>
          <a:prstGeom prst="line">
            <a:avLst/>
          </a:prstGeom>
          <a:noFill/>
          <a:ln w="28575">
            <a:solidFill>
              <a:schemeClr val="hlink"/>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latin typeface="Arial" panose="020B0604020202020204" pitchFamily="34" charset="0"/>
              <a:cs typeface="Times New Roman" pitchFamily="18" charset="0"/>
            </a:endParaRPr>
          </a:p>
        </p:txBody>
      </p:sp>
      <p:sp>
        <p:nvSpPr>
          <p:cNvPr id="22" name="Line 24"/>
          <p:cNvSpPr>
            <a:spLocks noChangeShapeType="1"/>
          </p:cNvSpPr>
          <p:nvPr/>
        </p:nvSpPr>
        <p:spPr bwMode="auto">
          <a:xfrm>
            <a:off x="2216008" y="1616212"/>
            <a:ext cx="643832" cy="0"/>
          </a:xfrm>
          <a:prstGeom prst="line">
            <a:avLst/>
          </a:prstGeom>
          <a:noFill/>
          <a:ln w="50800">
            <a:solidFill>
              <a:schemeClr val="hlink"/>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latin typeface="Arial" panose="020B0604020202020204" pitchFamily="34" charset="0"/>
              <a:cs typeface="Times New Roman" pitchFamily="18" charset="0"/>
            </a:endParaRPr>
          </a:p>
        </p:txBody>
      </p:sp>
      <p:sp>
        <p:nvSpPr>
          <p:cNvPr id="23" name="Rectangle 25"/>
          <p:cNvSpPr>
            <a:spLocks noChangeArrowheads="1"/>
          </p:cNvSpPr>
          <p:nvPr/>
        </p:nvSpPr>
        <p:spPr bwMode="auto">
          <a:xfrm>
            <a:off x="1910784" y="1997743"/>
            <a:ext cx="610448" cy="2212873"/>
          </a:xfrm>
          <a:prstGeom prst="rect">
            <a:avLst/>
          </a:prstGeom>
          <a:solidFill>
            <a:srgbClr val="FFC000">
              <a:alpha val="50000"/>
            </a:srgbClr>
          </a:solidFill>
          <a:ln w="50800">
            <a:noFill/>
            <a:miter lim="800000"/>
            <a:headEnd/>
            <a:tailEnd/>
          </a:ln>
          <a:effectLst/>
        </p:spPr>
        <p:txBody>
          <a:bodyPr wrap="none" anchor="ctr"/>
          <a:lstStyle/>
          <a:p>
            <a:pPr>
              <a:lnSpc>
                <a:spcPct val="90000"/>
              </a:lnSpc>
              <a:defRPr/>
            </a:pPr>
            <a:endParaRPr lang="en-US" sz="3204" b="1">
              <a:latin typeface="Arial" panose="020B0604020202020204" pitchFamily="34" charset="0"/>
              <a:cs typeface="Times New Roman" pitchFamily="18" charset="0"/>
            </a:endParaRPr>
          </a:p>
        </p:txBody>
      </p:sp>
      <p:sp>
        <p:nvSpPr>
          <p:cNvPr id="24" name="Rectangle 26"/>
          <p:cNvSpPr>
            <a:spLocks noChangeArrowheads="1"/>
          </p:cNvSpPr>
          <p:nvPr/>
        </p:nvSpPr>
        <p:spPr bwMode="auto">
          <a:xfrm>
            <a:off x="2444928" y="1234683"/>
            <a:ext cx="255233" cy="367663"/>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614" tIns="44512" rIns="90614" bIns="44512">
            <a:spAutoFit/>
          </a:bodyPr>
          <a:lstStyle/>
          <a:p>
            <a:pPr>
              <a:lnSpc>
                <a:spcPct val="90000"/>
              </a:lnSpc>
              <a:defRPr/>
            </a:pPr>
            <a:r>
              <a:rPr lang="en-US" altLang="en-US" sz="2003" b="1">
                <a:latin typeface="Arial" panose="020B0604020202020204" pitchFamily="34" charset="0"/>
                <a:cs typeface="Times New Roman" pitchFamily="18" charset="0"/>
              </a:rPr>
              <a:t>I</a:t>
            </a:r>
          </a:p>
        </p:txBody>
      </p:sp>
      <p:pic>
        <p:nvPicPr>
          <p:cNvPr id="25" name="Picture 24" descr="http://www.magic-emoji.com/emoji/images/83_emoji_iphone_black_diamond_sui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6048103" y="3954462"/>
            <a:ext cx="2046695" cy="2046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0914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4000" dirty="0">
                <a:solidFill>
                  <a:schemeClr val="tx2"/>
                </a:solidFill>
              </a:rPr>
              <a:t>Dose Measurement</a:t>
            </a:r>
            <a:endParaRPr lang="en-US" sz="4000" dirty="0"/>
          </a:p>
        </p:txBody>
      </p:sp>
      <p:sp>
        <p:nvSpPr>
          <p:cNvPr id="4" name="Rectangle 3"/>
          <p:cNvSpPr>
            <a:spLocks noChangeArrowheads="1"/>
          </p:cNvSpPr>
          <p:nvPr/>
        </p:nvSpPr>
        <p:spPr bwMode="auto">
          <a:xfrm>
            <a:off x="1023958" y="1387038"/>
            <a:ext cx="6111122" cy="1089631"/>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614" tIns="44512" rIns="90614" bIns="44512">
            <a:spAutoFit/>
          </a:bodyPr>
          <a:lstStyle/>
          <a:p>
            <a:pPr>
              <a:lnSpc>
                <a:spcPct val="90000"/>
              </a:lnSpc>
              <a:buFontTx/>
              <a:buChar char="•"/>
              <a:defRPr/>
            </a:pPr>
            <a:r>
              <a:rPr lang="en-US" altLang="en-US" sz="2403" b="1" dirty="0">
                <a:latin typeface="Arial" panose="020B0604020202020204" pitchFamily="34" charset="0"/>
                <a:cs typeface="Times New Roman" pitchFamily="18" charset="0"/>
              </a:rPr>
              <a:t> Cylindrical Phantoms of 16 cm &amp; 32 cm</a:t>
            </a:r>
          </a:p>
          <a:p>
            <a:pPr>
              <a:lnSpc>
                <a:spcPct val="90000"/>
              </a:lnSpc>
              <a:buFontTx/>
              <a:buChar char="•"/>
              <a:defRPr/>
            </a:pPr>
            <a:r>
              <a:rPr lang="en-US" altLang="en-US" sz="2403" b="1" dirty="0">
                <a:latin typeface="Arial" panose="020B0604020202020204" pitchFamily="34" charset="0"/>
                <a:cs typeface="Times New Roman" pitchFamily="18" charset="0"/>
              </a:rPr>
              <a:t> Pencil Ionization Chamber</a:t>
            </a:r>
          </a:p>
          <a:p>
            <a:pPr>
              <a:lnSpc>
                <a:spcPct val="90000"/>
              </a:lnSpc>
              <a:buFontTx/>
              <a:buChar char="•"/>
              <a:defRPr/>
            </a:pPr>
            <a:r>
              <a:rPr lang="en-US" altLang="en-US" sz="2403" b="1" dirty="0">
                <a:latin typeface="Arial" panose="020B0604020202020204" pitchFamily="34" charset="0"/>
                <a:cs typeface="Times New Roman" pitchFamily="18" charset="0"/>
              </a:rPr>
              <a:t> Dosimeter</a:t>
            </a:r>
          </a:p>
        </p:txBody>
      </p:sp>
      <p:pic>
        <p:nvPicPr>
          <p:cNvPr id="5" name="Picture 4" descr="C:\1\19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54930" y="2545935"/>
            <a:ext cx="2212873" cy="21985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1\pc4p.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4220" y="3003772"/>
            <a:ext cx="2518097" cy="1406891"/>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a:spLocks noChangeArrowheads="1"/>
          </p:cNvSpPr>
          <p:nvPr/>
        </p:nvSpPr>
        <p:spPr bwMode="auto">
          <a:xfrm>
            <a:off x="871347" y="2622242"/>
            <a:ext cx="2060261" cy="2060261"/>
          </a:xfrm>
          <a:prstGeom prst="ellipse">
            <a:avLst/>
          </a:prstGeom>
          <a:solidFill>
            <a:srgbClr val="00B0F0"/>
          </a:solidFill>
          <a:ln w="50800">
            <a:solidFill>
              <a:srgbClr val="0070C0"/>
            </a:solidFill>
            <a:round/>
            <a:headEnd/>
            <a:tailEnd/>
          </a:ln>
          <a:effectLst/>
        </p:spPr>
        <p:txBody>
          <a:bodyPr wrap="none" anchor="ctr"/>
          <a:lstStyle/>
          <a:p>
            <a:pPr>
              <a:lnSpc>
                <a:spcPct val="90000"/>
              </a:lnSpc>
              <a:defRPr/>
            </a:pPr>
            <a:endParaRPr lang="en-US" sz="3204" b="1">
              <a:latin typeface="Arial" panose="020B0604020202020204" pitchFamily="34" charset="0"/>
              <a:cs typeface="Times New Roman" pitchFamily="18" charset="0"/>
            </a:endParaRPr>
          </a:p>
        </p:txBody>
      </p:sp>
      <p:sp>
        <p:nvSpPr>
          <p:cNvPr id="8" name="Oval 7"/>
          <p:cNvSpPr>
            <a:spLocks noChangeArrowheads="1"/>
          </p:cNvSpPr>
          <p:nvPr/>
        </p:nvSpPr>
        <p:spPr bwMode="auto">
          <a:xfrm>
            <a:off x="1787018" y="3537912"/>
            <a:ext cx="228918" cy="228918"/>
          </a:xfrm>
          <a:prstGeom prst="ellipse">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latin typeface="Arial" panose="020B0604020202020204" pitchFamily="34" charset="0"/>
              <a:cs typeface="Times New Roman" pitchFamily="18" charset="0"/>
            </a:endParaRPr>
          </a:p>
        </p:txBody>
      </p:sp>
      <p:sp>
        <p:nvSpPr>
          <p:cNvPr id="9" name="Oval 8"/>
          <p:cNvSpPr>
            <a:spLocks noChangeArrowheads="1"/>
          </p:cNvSpPr>
          <p:nvPr/>
        </p:nvSpPr>
        <p:spPr bwMode="auto">
          <a:xfrm>
            <a:off x="1787018" y="4300972"/>
            <a:ext cx="228918" cy="228918"/>
          </a:xfrm>
          <a:prstGeom prst="ellipse">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latin typeface="Arial" panose="020B0604020202020204" pitchFamily="34" charset="0"/>
              <a:cs typeface="Times New Roman" pitchFamily="18" charset="0"/>
            </a:endParaRPr>
          </a:p>
        </p:txBody>
      </p:sp>
      <p:sp>
        <p:nvSpPr>
          <p:cNvPr id="10" name="Oval 9"/>
          <p:cNvSpPr>
            <a:spLocks noChangeArrowheads="1"/>
          </p:cNvSpPr>
          <p:nvPr/>
        </p:nvSpPr>
        <p:spPr bwMode="auto">
          <a:xfrm>
            <a:off x="2550077" y="3537912"/>
            <a:ext cx="228918" cy="228918"/>
          </a:xfrm>
          <a:prstGeom prst="ellipse">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latin typeface="Arial" panose="020B0604020202020204" pitchFamily="34" charset="0"/>
              <a:cs typeface="Times New Roman" pitchFamily="18" charset="0"/>
            </a:endParaRPr>
          </a:p>
        </p:txBody>
      </p:sp>
      <p:sp>
        <p:nvSpPr>
          <p:cNvPr id="11" name="Oval 10"/>
          <p:cNvSpPr>
            <a:spLocks noChangeArrowheads="1"/>
          </p:cNvSpPr>
          <p:nvPr/>
        </p:nvSpPr>
        <p:spPr bwMode="auto">
          <a:xfrm>
            <a:off x="1023958" y="3537912"/>
            <a:ext cx="228918" cy="228918"/>
          </a:xfrm>
          <a:prstGeom prst="ellipse">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latin typeface="Arial" panose="020B0604020202020204" pitchFamily="34" charset="0"/>
              <a:cs typeface="Times New Roman" pitchFamily="18" charset="0"/>
            </a:endParaRPr>
          </a:p>
        </p:txBody>
      </p:sp>
      <p:sp>
        <p:nvSpPr>
          <p:cNvPr id="12" name="Oval 11"/>
          <p:cNvSpPr>
            <a:spLocks noChangeArrowheads="1"/>
          </p:cNvSpPr>
          <p:nvPr/>
        </p:nvSpPr>
        <p:spPr bwMode="auto">
          <a:xfrm>
            <a:off x="1787018" y="2774853"/>
            <a:ext cx="228918" cy="228918"/>
          </a:xfrm>
          <a:prstGeom prst="ellipse">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latin typeface="Arial" panose="020B0604020202020204" pitchFamily="34" charset="0"/>
              <a:cs typeface="Times New Roman" pitchFamily="18" charset="0"/>
            </a:endParaRPr>
          </a:p>
        </p:txBody>
      </p:sp>
      <p:sp>
        <p:nvSpPr>
          <p:cNvPr id="13" name="Line 14"/>
          <p:cNvSpPr>
            <a:spLocks noChangeShapeType="1"/>
          </p:cNvSpPr>
          <p:nvPr/>
        </p:nvSpPr>
        <p:spPr bwMode="auto">
          <a:xfrm>
            <a:off x="871347" y="5140338"/>
            <a:ext cx="2060261" cy="0"/>
          </a:xfrm>
          <a:prstGeom prst="line">
            <a:avLst/>
          </a:prstGeom>
          <a:noFill/>
          <a:ln w="5080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latin typeface="Arial" panose="020B0604020202020204" pitchFamily="34" charset="0"/>
              <a:cs typeface="Times New Roman" pitchFamily="18" charset="0"/>
            </a:endParaRPr>
          </a:p>
        </p:txBody>
      </p:sp>
      <p:sp>
        <p:nvSpPr>
          <p:cNvPr id="14" name="Line 15"/>
          <p:cNvSpPr>
            <a:spLocks noChangeShapeType="1"/>
          </p:cNvSpPr>
          <p:nvPr/>
        </p:nvSpPr>
        <p:spPr bwMode="auto">
          <a:xfrm>
            <a:off x="871346" y="3614218"/>
            <a:ext cx="0" cy="1526120"/>
          </a:xfrm>
          <a:prstGeom prst="line">
            <a:avLst/>
          </a:prstGeom>
          <a:noFill/>
          <a:ln w="28575">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latin typeface="Arial" panose="020B0604020202020204" pitchFamily="34" charset="0"/>
              <a:cs typeface="Times New Roman" pitchFamily="18" charset="0"/>
            </a:endParaRPr>
          </a:p>
        </p:txBody>
      </p:sp>
      <p:sp>
        <p:nvSpPr>
          <p:cNvPr id="15" name="Line 16"/>
          <p:cNvSpPr>
            <a:spLocks noChangeShapeType="1"/>
          </p:cNvSpPr>
          <p:nvPr/>
        </p:nvSpPr>
        <p:spPr bwMode="auto">
          <a:xfrm>
            <a:off x="2931607" y="3537912"/>
            <a:ext cx="0" cy="1602426"/>
          </a:xfrm>
          <a:prstGeom prst="line">
            <a:avLst/>
          </a:prstGeom>
          <a:noFill/>
          <a:ln w="28575">
            <a:solidFill>
              <a:schemeClr val="tx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latin typeface="Arial" panose="020B0604020202020204" pitchFamily="34" charset="0"/>
              <a:cs typeface="Times New Roman" pitchFamily="18" charset="0"/>
            </a:endParaRPr>
          </a:p>
        </p:txBody>
      </p:sp>
      <p:sp>
        <p:nvSpPr>
          <p:cNvPr id="16" name="Rectangle 17"/>
          <p:cNvSpPr>
            <a:spLocks noChangeArrowheads="1"/>
          </p:cNvSpPr>
          <p:nvPr/>
        </p:nvSpPr>
        <p:spPr bwMode="auto">
          <a:xfrm>
            <a:off x="1200417" y="4776295"/>
            <a:ext cx="1598813" cy="367663"/>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614" tIns="44512" rIns="90614" bIns="44512">
            <a:spAutoFit/>
          </a:bodyPr>
          <a:lstStyle/>
          <a:p>
            <a:pPr>
              <a:lnSpc>
                <a:spcPct val="90000"/>
              </a:lnSpc>
              <a:defRPr/>
            </a:pPr>
            <a:r>
              <a:rPr lang="en-US" altLang="en-US" sz="2003" b="1">
                <a:latin typeface="Arial" panose="020B0604020202020204" pitchFamily="34" charset="0"/>
                <a:cs typeface="Times New Roman" pitchFamily="18" charset="0"/>
              </a:rPr>
              <a:t>16 or 32 cm</a:t>
            </a:r>
          </a:p>
        </p:txBody>
      </p:sp>
    </p:spTree>
    <p:extLst>
      <p:ext uri="{BB962C8B-B14F-4D97-AF65-F5344CB8AC3E}">
        <p14:creationId xmlns:p14="http://schemas.microsoft.com/office/powerpoint/2010/main" val="29497994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852" y="68523"/>
            <a:ext cx="9395502" cy="838200"/>
          </a:xfrm>
        </p:spPr>
        <p:txBody>
          <a:bodyPr/>
          <a:lstStyle/>
          <a:p>
            <a:r>
              <a:rPr lang="en-US" altLang="en-US" sz="4000" dirty="0">
                <a:solidFill>
                  <a:schemeClr val="tx2"/>
                </a:solidFill>
              </a:rPr>
              <a:t>MSAD Estimation</a:t>
            </a:r>
            <a:endParaRPr lang="en-US" sz="4000" dirty="0"/>
          </a:p>
        </p:txBody>
      </p:sp>
      <p:sp>
        <p:nvSpPr>
          <p:cNvPr id="4" name="Rectangle 3"/>
          <p:cNvSpPr>
            <a:spLocks noChangeArrowheads="1"/>
          </p:cNvSpPr>
          <p:nvPr/>
        </p:nvSpPr>
        <p:spPr bwMode="auto">
          <a:xfrm>
            <a:off x="533654" y="2981239"/>
            <a:ext cx="8276560" cy="2807753"/>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508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614" tIns="44512" rIns="90614" bIns="44512">
            <a:spAutoFit/>
          </a:bodyPr>
          <a:lstStyle/>
          <a:p>
            <a:pPr>
              <a:lnSpc>
                <a:spcPct val="90000"/>
              </a:lnSpc>
              <a:defRPr/>
            </a:pPr>
            <a:r>
              <a:rPr lang="en-US" altLang="en-US" sz="2804" b="1" dirty="0">
                <a:latin typeface="Arial" panose="020B0604020202020204" pitchFamily="34" charset="0"/>
                <a:cs typeface="Times New Roman" pitchFamily="18" charset="0"/>
              </a:rPr>
              <a:t>MSAD is</a:t>
            </a:r>
          </a:p>
          <a:p>
            <a:pPr lvl="1">
              <a:lnSpc>
                <a:spcPct val="90000"/>
              </a:lnSpc>
              <a:buFontTx/>
              <a:buChar char="•"/>
              <a:defRPr/>
            </a:pPr>
            <a:r>
              <a:rPr lang="en-US" altLang="en-US" sz="2403" b="1" dirty="0">
                <a:latin typeface="Arial" panose="020B0604020202020204" pitchFamily="34" charset="0"/>
                <a:cs typeface="Times New Roman" pitchFamily="18" charset="0"/>
              </a:rPr>
              <a:t> Directly Proportional to mA</a:t>
            </a:r>
          </a:p>
          <a:p>
            <a:pPr lvl="1">
              <a:lnSpc>
                <a:spcPct val="90000"/>
              </a:lnSpc>
              <a:buFontTx/>
              <a:buChar char="•"/>
              <a:defRPr/>
            </a:pPr>
            <a:r>
              <a:rPr lang="en-US" altLang="en-US" sz="2403" b="1" dirty="0">
                <a:latin typeface="Arial" panose="020B0604020202020204" pitchFamily="34" charset="0"/>
                <a:cs typeface="Times New Roman" pitchFamily="18" charset="0"/>
              </a:rPr>
              <a:t> Directly Proportional to Scan Time</a:t>
            </a:r>
          </a:p>
          <a:p>
            <a:pPr lvl="1">
              <a:lnSpc>
                <a:spcPct val="90000"/>
              </a:lnSpc>
              <a:buFontTx/>
              <a:buChar char="•"/>
              <a:defRPr/>
            </a:pPr>
            <a:r>
              <a:rPr lang="en-US" altLang="en-US" sz="2403" b="1" dirty="0">
                <a:latin typeface="Arial" panose="020B0604020202020204" pitchFamily="34" charset="0"/>
                <a:cs typeface="Times New Roman" pitchFamily="18" charset="0"/>
              </a:rPr>
              <a:t> Increases with </a:t>
            </a:r>
            <a:r>
              <a:rPr lang="en-US" altLang="en-US" sz="2403" b="1" dirty="0" err="1">
                <a:latin typeface="Arial" panose="020B0604020202020204" pitchFamily="34" charset="0"/>
                <a:cs typeface="Times New Roman" pitchFamily="18" charset="0"/>
              </a:rPr>
              <a:t>kVp</a:t>
            </a:r>
            <a:endParaRPr lang="en-US" altLang="en-US" sz="2403" b="1" dirty="0">
              <a:latin typeface="Arial" panose="020B0604020202020204" pitchFamily="34" charset="0"/>
              <a:cs typeface="Times New Roman" pitchFamily="18" charset="0"/>
            </a:endParaRPr>
          </a:p>
          <a:p>
            <a:pPr lvl="1">
              <a:lnSpc>
                <a:spcPct val="90000"/>
              </a:lnSpc>
              <a:buFontTx/>
              <a:buChar char="•"/>
              <a:defRPr/>
            </a:pPr>
            <a:r>
              <a:rPr lang="en-US" altLang="en-US" sz="2403" b="1" dirty="0">
                <a:latin typeface="Arial" panose="020B0604020202020204" pitchFamily="34" charset="0"/>
                <a:cs typeface="Times New Roman" pitchFamily="18" charset="0"/>
              </a:rPr>
              <a:t> Increases Slightly as Slice Thickness Decreases</a:t>
            </a:r>
          </a:p>
          <a:p>
            <a:pPr lvl="1">
              <a:lnSpc>
                <a:spcPct val="90000"/>
              </a:lnSpc>
              <a:buFontTx/>
              <a:buChar char="•"/>
              <a:defRPr/>
            </a:pPr>
            <a:r>
              <a:rPr lang="en-US" altLang="en-US" sz="2403" b="1" dirty="0">
                <a:latin typeface="Arial" panose="020B0604020202020204" pitchFamily="34" charset="0"/>
                <a:cs typeface="Times New Roman" pitchFamily="18" charset="0"/>
              </a:rPr>
              <a:t> Similar at the </a:t>
            </a:r>
            <a:r>
              <a:rPr lang="en-US" altLang="en-US" sz="2403" b="1" dirty="0" err="1">
                <a:latin typeface="Arial" panose="020B0604020202020204" pitchFamily="34" charset="0"/>
                <a:cs typeface="Times New Roman" pitchFamily="18" charset="0"/>
              </a:rPr>
              <a:t>I</a:t>
            </a:r>
            <a:r>
              <a:rPr lang="en-US" altLang="en-US" sz="2403" b="1" dirty="0">
                <a:latin typeface="Arial" panose="020B0604020202020204" pitchFamily="34" charset="0"/>
                <a:cs typeface="Times New Roman" pitchFamily="18" charset="0"/>
              </a:rPr>
              <a:t>so-center and Near Surface for Head</a:t>
            </a:r>
          </a:p>
          <a:p>
            <a:pPr lvl="1">
              <a:lnSpc>
                <a:spcPct val="90000"/>
              </a:lnSpc>
              <a:buFontTx/>
              <a:buChar char="•"/>
              <a:defRPr/>
            </a:pPr>
            <a:r>
              <a:rPr lang="en-US" altLang="en-US" sz="2403" b="1" dirty="0">
                <a:latin typeface="Arial" panose="020B0604020202020204" pitchFamily="34" charset="0"/>
                <a:cs typeface="Times New Roman" pitchFamily="18" charset="0"/>
              </a:rPr>
              <a:t> Significantly Less at the </a:t>
            </a:r>
            <a:r>
              <a:rPr lang="en-US" altLang="en-US" sz="2403" b="1" dirty="0" err="1">
                <a:latin typeface="Arial" panose="020B0604020202020204" pitchFamily="34" charset="0"/>
                <a:cs typeface="Times New Roman" pitchFamily="18" charset="0"/>
              </a:rPr>
              <a:t>I</a:t>
            </a:r>
            <a:r>
              <a:rPr lang="en-US" altLang="en-US" sz="2403" b="1" dirty="0">
                <a:latin typeface="Arial" panose="020B0604020202020204" pitchFamily="34" charset="0"/>
                <a:cs typeface="Times New Roman" pitchFamily="18" charset="0"/>
              </a:rPr>
              <a:t>so-center than</a:t>
            </a:r>
          </a:p>
          <a:p>
            <a:pPr lvl="2">
              <a:lnSpc>
                <a:spcPct val="90000"/>
              </a:lnSpc>
              <a:defRPr/>
            </a:pPr>
            <a:r>
              <a:rPr lang="en-US" altLang="en-US" sz="2403" b="1" dirty="0">
                <a:latin typeface="Arial" panose="020B0604020202020204" pitchFamily="34" charset="0"/>
                <a:cs typeface="Times New Roman" pitchFamily="18" charset="0"/>
              </a:rPr>
              <a:t>	Near Surface for Body</a:t>
            </a:r>
          </a:p>
        </p:txBody>
      </p:sp>
      <p:sp>
        <p:nvSpPr>
          <p:cNvPr id="5" name="Oval 4"/>
          <p:cNvSpPr>
            <a:spLocks noChangeArrowheads="1"/>
          </p:cNvSpPr>
          <p:nvPr/>
        </p:nvSpPr>
        <p:spPr bwMode="auto">
          <a:xfrm>
            <a:off x="6568457" y="2108177"/>
            <a:ext cx="2060261" cy="2060261"/>
          </a:xfrm>
          <a:prstGeom prst="ellipse">
            <a:avLst/>
          </a:prstGeom>
          <a:solidFill>
            <a:srgbClr val="00B0F0"/>
          </a:solidFill>
          <a:ln w="50800">
            <a:solidFill>
              <a:srgbClr val="0070C0"/>
            </a:solidFill>
            <a:round/>
            <a:headEnd/>
            <a:tailEnd/>
          </a:ln>
          <a:effectLst/>
        </p:spPr>
        <p:txBody>
          <a:bodyPr wrap="none" anchor="ctr"/>
          <a:lstStyle/>
          <a:p>
            <a:pPr>
              <a:lnSpc>
                <a:spcPct val="90000"/>
              </a:lnSpc>
              <a:defRPr/>
            </a:pPr>
            <a:endParaRPr lang="en-US" sz="3204" b="1">
              <a:latin typeface="Arial" panose="020B0604020202020204" pitchFamily="34" charset="0"/>
              <a:cs typeface="Times New Roman" pitchFamily="18" charset="0"/>
            </a:endParaRPr>
          </a:p>
        </p:txBody>
      </p:sp>
      <p:sp>
        <p:nvSpPr>
          <p:cNvPr id="6" name="Oval 5"/>
          <p:cNvSpPr>
            <a:spLocks noChangeArrowheads="1"/>
          </p:cNvSpPr>
          <p:nvPr/>
        </p:nvSpPr>
        <p:spPr bwMode="auto">
          <a:xfrm>
            <a:off x="7484128" y="3023848"/>
            <a:ext cx="228918" cy="228918"/>
          </a:xfrm>
          <a:prstGeom prst="ellipse">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latin typeface="Arial" panose="020B0604020202020204" pitchFamily="34" charset="0"/>
              <a:cs typeface="Times New Roman" pitchFamily="18" charset="0"/>
            </a:endParaRPr>
          </a:p>
        </p:txBody>
      </p:sp>
      <p:sp>
        <p:nvSpPr>
          <p:cNvPr id="7" name="Oval 6"/>
          <p:cNvSpPr>
            <a:spLocks noChangeArrowheads="1"/>
          </p:cNvSpPr>
          <p:nvPr/>
        </p:nvSpPr>
        <p:spPr bwMode="auto">
          <a:xfrm>
            <a:off x="7484128" y="3786908"/>
            <a:ext cx="228918" cy="228918"/>
          </a:xfrm>
          <a:prstGeom prst="ellipse">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latin typeface="Arial" panose="020B0604020202020204" pitchFamily="34" charset="0"/>
              <a:cs typeface="Times New Roman" pitchFamily="18" charset="0"/>
            </a:endParaRPr>
          </a:p>
        </p:txBody>
      </p:sp>
      <p:sp>
        <p:nvSpPr>
          <p:cNvPr id="8" name="Oval 7"/>
          <p:cNvSpPr>
            <a:spLocks noChangeArrowheads="1"/>
          </p:cNvSpPr>
          <p:nvPr/>
        </p:nvSpPr>
        <p:spPr bwMode="auto">
          <a:xfrm>
            <a:off x="8247188" y="3023848"/>
            <a:ext cx="228918" cy="228918"/>
          </a:xfrm>
          <a:prstGeom prst="ellipse">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latin typeface="Arial" panose="020B0604020202020204" pitchFamily="34" charset="0"/>
              <a:cs typeface="Times New Roman" pitchFamily="18" charset="0"/>
            </a:endParaRPr>
          </a:p>
        </p:txBody>
      </p:sp>
      <p:sp>
        <p:nvSpPr>
          <p:cNvPr id="9" name="Oval 8"/>
          <p:cNvSpPr>
            <a:spLocks noChangeArrowheads="1"/>
          </p:cNvSpPr>
          <p:nvPr/>
        </p:nvSpPr>
        <p:spPr bwMode="auto">
          <a:xfrm>
            <a:off x="6721068" y="3023848"/>
            <a:ext cx="228918" cy="228918"/>
          </a:xfrm>
          <a:prstGeom prst="ellipse">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latin typeface="Arial" panose="020B0604020202020204" pitchFamily="34" charset="0"/>
              <a:cs typeface="Times New Roman" pitchFamily="18" charset="0"/>
            </a:endParaRPr>
          </a:p>
        </p:txBody>
      </p:sp>
      <p:sp>
        <p:nvSpPr>
          <p:cNvPr id="10" name="Oval 9"/>
          <p:cNvSpPr>
            <a:spLocks noChangeArrowheads="1"/>
          </p:cNvSpPr>
          <p:nvPr/>
        </p:nvSpPr>
        <p:spPr bwMode="auto">
          <a:xfrm>
            <a:off x="7484128" y="2260788"/>
            <a:ext cx="228918" cy="228918"/>
          </a:xfrm>
          <a:prstGeom prst="ellipse">
            <a:avLst/>
          </a:prstGeom>
          <a:solidFill>
            <a:schemeClr val="bg1"/>
          </a:solidFill>
          <a:ln w="50800">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90000"/>
              </a:lnSpc>
              <a:defRPr/>
            </a:pPr>
            <a:endParaRPr lang="en-US" sz="3204" b="1">
              <a:latin typeface="Arial" panose="020B0604020202020204" pitchFamily="34" charset="0"/>
              <a:cs typeface="Times New Roman" pitchFamily="18" charset="0"/>
            </a:endParaRPr>
          </a:p>
        </p:txBody>
      </p:sp>
      <p:pic>
        <p:nvPicPr>
          <p:cNvPr id="11" name="Picture 10" descr="http://www.magic-emoji.com/emoji/images/83_emoji_iphone_black_diamond_sui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7044840" y="-155197"/>
            <a:ext cx="2046695" cy="2046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9314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Low-dose CT Roadmap (2012)</a:t>
            </a:r>
          </a:p>
        </p:txBody>
      </p:sp>
      <p:pic>
        <p:nvPicPr>
          <p:cNvPr id="4" name="Picture 3"/>
          <p:cNvPicPr>
            <a:picLocks noChangeAspect="1"/>
          </p:cNvPicPr>
          <p:nvPr/>
        </p:nvPicPr>
        <p:blipFill>
          <a:blip r:embed="rId3" cstate="print"/>
          <a:stretch>
            <a:fillRect/>
          </a:stretch>
        </p:blipFill>
        <p:spPr>
          <a:xfrm>
            <a:off x="0" y="990600"/>
            <a:ext cx="8839200" cy="5628776"/>
          </a:xfrm>
          <a:prstGeom prst="rect">
            <a:avLst/>
          </a:prstGeom>
        </p:spPr>
      </p:pic>
    </p:spTree>
    <p:extLst>
      <p:ext uri="{BB962C8B-B14F-4D97-AF65-F5344CB8AC3E}">
        <p14:creationId xmlns:p14="http://schemas.microsoft.com/office/powerpoint/2010/main" val="8528492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16836" y="14990"/>
            <a:ext cx="7400925" cy="6591300"/>
          </a:xfrm>
          <a:prstGeom prst="rect">
            <a:avLst/>
          </a:prstGeom>
        </p:spPr>
      </p:pic>
    </p:spTree>
    <p:extLst>
      <p:ext uri="{BB962C8B-B14F-4D97-AF65-F5344CB8AC3E}">
        <p14:creationId xmlns:p14="http://schemas.microsoft.com/office/powerpoint/2010/main" val="6416793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676400" y="152400"/>
            <a:ext cx="8839200" cy="838200"/>
          </a:xfrm>
          <a:prstGeom prst="rect">
            <a:avLst/>
          </a:prstGeom>
        </p:spPr>
        <p:txBody>
          <a:bodyPr/>
          <a:lst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ctr" eaLnBrk="1" hangingPunct="1"/>
            <a:r>
              <a:rPr lang="en-US" sz="4000" b="1" kern="0" dirty="0"/>
              <a:t>Homework</a:t>
            </a:r>
          </a:p>
        </p:txBody>
      </p:sp>
      <p:sp>
        <p:nvSpPr>
          <p:cNvPr id="9" name="Content Placeholder 2"/>
          <p:cNvSpPr txBox="1">
            <a:spLocks/>
          </p:cNvSpPr>
          <p:nvPr/>
        </p:nvSpPr>
        <p:spPr>
          <a:xfrm>
            <a:off x="2713703" y="1115729"/>
            <a:ext cx="6764594" cy="5380311"/>
          </a:xfrm>
          <a:prstGeom prst="rect">
            <a:avLst/>
          </a:prstGeom>
        </p:spPr>
        <p:txBody>
          <a:bodyPr/>
          <a:lstStyle>
            <a:lvl1pPr marL="0" indent="0" algn="l" rtl="0" fontAlgn="base">
              <a:spcBef>
                <a:spcPct val="20000"/>
              </a:spcBef>
              <a:spcAft>
                <a:spcPct val="0"/>
              </a:spcAft>
              <a:buClr>
                <a:srgbClr val="691638"/>
              </a:buClr>
              <a:buNone/>
              <a:defRPr sz="2800">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eaLnBrk="1" hangingPunct="1">
              <a:buClrTx/>
            </a:pPr>
            <a:r>
              <a:rPr lang="en-US" sz="2400" b="1" kern="0" dirty="0">
                <a:solidFill>
                  <a:srgbClr val="FF0000"/>
                </a:solidFill>
              </a:rPr>
              <a:t>Green Book</a:t>
            </a:r>
          </a:p>
          <a:p>
            <a:pPr eaLnBrk="1" hangingPunct="1">
              <a:buClrTx/>
            </a:pPr>
            <a:r>
              <a:rPr lang="en-US" sz="2400" b="1" kern="0" dirty="0">
                <a:solidFill>
                  <a:srgbClr val="FF0000"/>
                </a:solidFill>
              </a:rPr>
              <a:t>1.14, 1.15 and 1.18</a:t>
            </a:r>
          </a:p>
          <a:p>
            <a:pPr eaLnBrk="1" hangingPunct="1">
              <a:buClrTx/>
            </a:pPr>
            <a:endParaRPr lang="en-US" sz="2400" kern="0" dirty="0"/>
          </a:p>
          <a:p>
            <a:pPr eaLnBrk="1" hangingPunct="1">
              <a:buClrTx/>
            </a:pPr>
            <a:r>
              <a:rPr lang="en-US" sz="2400" kern="0" dirty="0">
                <a:solidFill>
                  <a:srgbClr val="00B050"/>
                </a:solidFill>
              </a:rPr>
              <a:t>Optional:</a:t>
            </a:r>
          </a:p>
          <a:p>
            <a:pPr eaLnBrk="1" hangingPunct="1">
              <a:buClrTx/>
            </a:pPr>
            <a:r>
              <a:rPr lang="en-US" sz="2400" kern="0" dirty="0">
                <a:solidFill>
                  <a:srgbClr val="00B050"/>
                </a:solidFill>
              </a:rPr>
              <a:t>As an Art_X Project, Please Design Portable CT Scanner in an Auto-driving Car, or a CT Scanner for a Novel Application.</a:t>
            </a:r>
          </a:p>
          <a:p>
            <a:pPr eaLnBrk="1" hangingPunct="1">
              <a:buClrTx/>
            </a:pPr>
            <a:endParaRPr lang="en-US" sz="2400" kern="0" dirty="0"/>
          </a:p>
          <a:p>
            <a:pPr eaLnBrk="1" hangingPunct="1">
              <a:buClrTx/>
            </a:pPr>
            <a:endParaRPr lang="en-US" sz="2400" kern="0" dirty="0">
              <a:solidFill>
                <a:srgbClr val="FF0000"/>
              </a:solidFill>
            </a:endParaRPr>
          </a:p>
        </p:txBody>
      </p:sp>
    </p:spTree>
    <p:extLst>
      <p:ext uri="{BB962C8B-B14F-4D97-AF65-F5344CB8AC3E}">
        <p14:creationId xmlns:p14="http://schemas.microsoft.com/office/powerpoint/2010/main" val="1045689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2416" y="929152"/>
            <a:ext cx="8839200" cy="2954594"/>
          </a:xfrm>
        </p:spPr>
        <p:txBody>
          <a:bodyPr/>
          <a:lstStyle/>
          <a:p>
            <a:pPr marL="457200" indent="-457200">
              <a:buClrTx/>
              <a:buFont typeface="Arial" pitchFamily="34" charset="0"/>
              <a:buChar char="•"/>
            </a:pPr>
            <a:r>
              <a:rPr lang="en-US" dirty="0"/>
              <a:t>A whole cross-section or an entire object must be </a:t>
            </a:r>
            <a:r>
              <a:rPr lang="en-US" dirty="0">
                <a:solidFill>
                  <a:srgbClr val="FF0000"/>
                </a:solidFill>
              </a:rPr>
              <a:t>completely covered </a:t>
            </a:r>
            <a:r>
              <a:rPr lang="en-US" dirty="0"/>
              <a:t>by an x-ray beam (parallel-beam, fan-beam, or cone-beam)</a:t>
            </a:r>
          </a:p>
          <a:p>
            <a:pPr marL="457200" indent="-457200">
              <a:buClrTx/>
              <a:buFont typeface="Arial" pitchFamily="34" charset="0"/>
              <a:buChar char="•"/>
            </a:pPr>
            <a:r>
              <a:rPr lang="en-US" dirty="0"/>
              <a:t>Resultant data are transformed to the Fourier space that must be </a:t>
            </a:r>
            <a:r>
              <a:rPr lang="en-US" dirty="0">
                <a:solidFill>
                  <a:srgbClr val="FF0000"/>
                </a:solidFill>
              </a:rPr>
              <a:t>fully sampled </a:t>
            </a:r>
            <a:r>
              <a:rPr lang="en-US" dirty="0"/>
              <a:t>for image reconstruction over the section or the object</a:t>
            </a:r>
          </a:p>
          <a:p>
            <a:endParaRPr lang="en-US" dirty="0"/>
          </a:p>
        </p:txBody>
      </p:sp>
      <p:sp>
        <p:nvSpPr>
          <p:cNvPr id="4" name="Title 1"/>
          <p:cNvSpPr>
            <a:spLocks noGrp="1"/>
          </p:cNvSpPr>
          <p:nvPr>
            <p:ph type="title"/>
          </p:nvPr>
        </p:nvSpPr>
        <p:spPr/>
        <p:txBody>
          <a:bodyPr/>
          <a:lstStyle/>
          <a:p>
            <a:pPr algn="ctr"/>
            <a:r>
              <a:rPr lang="en-US" dirty="0">
                <a:solidFill>
                  <a:srgbClr val="FF0000"/>
                </a:solidFill>
              </a:rPr>
              <a:t>Classic Scheme / Central Dogma</a:t>
            </a:r>
          </a:p>
        </p:txBody>
      </p:sp>
      <p:pic>
        <p:nvPicPr>
          <p:cNvPr id="16394" name="Picture 10" descr="http://www.itam.nsc.ru/lab17/eLibrary/5/2001/Natterer2001sm.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426" y="3750345"/>
            <a:ext cx="191729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descr="http://www.stanford.edu/class/ee369c/Kak_Slane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4307" y="3750345"/>
            <a:ext cx="2083181"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6398" name="Picture 14" descr="Fundamentals of Computerized Tomography">
            <a:hlinkClick r:id="rId5" tooltip="Enlarge and Download cover for Fundamentals of Computerized Tomography"/>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77640" y="3750345"/>
            <a:ext cx="1721223"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6400" name="Picture 16" descr="http://covers.openlibrary.org/w/id/1599216-L.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49078" y="3750345"/>
            <a:ext cx="1826971"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70457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Examples</a:t>
            </a:r>
          </a:p>
        </p:txBody>
      </p:sp>
      <p:pic>
        <p:nvPicPr>
          <p:cNvPr id="4" name="Picture 3"/>
          <p:cNvPicPr>
            <a:picLocks noChangeAspect="1"/>
          </p:cNvPicPr>
          <p:nvPr/>
        </p:nvPicPr>
        <p:blipFill>
          <a:blip r:embed="rId3"/>
          <a:stretch>
            <a:fillRect/>
          </a:stretch>
        </p:blipFill>
        <p:spPr>
          <a:xfrm>
            <a:off x="255173" y="1650666"/>
            <a:ext cx="3642543" cy="3556668"/>
          </a:xfrm>
          <a:prstGeom prst="rect">
            <a:avLst/>
          </a:prstGeom>
        </p:spPr>
      </p:pic>
      <p:pic>
        <p:nvPicPr>
          <p:cNvPr id="5" name="Picture 4"/>
          <p:cNvPicPr>
            <a:picLocks noChangeAspect="1"/>
          </p:cNvPicPr>
          <p:nvPr/>
        </p:nvPicPr>
        <p:blipFill>
          <a:blip r:embed="rId4"/>
          <a:stretch>
            <a:fillRect/>
          </a:stretch>
        </p:blipFill>
        <p:spPr>
          <a:xfrm>
            <a:off x="3859664" y="1668557"/>
            <a:ext cx="4472672" cy="3520886"/>
          </a:xfrm>
          <a:prstGeom prst="rect">
            <a:avLst/>
          </a:prstGeom>
        </p:spPr>
      </p:pic>
      <p:sp>
        <p:nvSpPr>
          <p:cNvPr id="6" name="Rectangle 5"/>
          <p:cNvSpPr/>
          <p:nvPr/>
        </p:nvSpPr>
        <p:spPr>
          <a:xfrm>
            <a:off x="528950" y="5697302"/>
            <a:ext cx="8127834" cy="584775"/>
          </a:xfrm>
          <a:prstGeom prst="rect">
            <a:avLst/>
          </a:prstGeom>
        </p:spPr>
        <p:txBody>
          <a:bodyPr wrap="square">
            <a:spAutoFit/>
          </a:bodyPr>
          <a:lstStyle/>
          <a:p>
            <a:r>
              <a:rPr lang="en-US" sz="1600" dirty="0">
                <a:hlinkClick r:id="rId5"/>
              </a:rPr>
              <a:t>https://arxiv.org/ftp/arxiv/papers/1312/1312.6046.pdf</a:t>
            </a:r>
            <a:endParaRPr lang="en-US" sz="1600" dirty="0"/>
          </a:p>
          <a:p>
            <a:r>
              <a:rPr lang="en-US" sz="1600" dirty="0">
                <a:hlinkClick r:id="rId6"/>
              </a:rPr>
              <a:t>http://content.iospress.com/articles/journal-of-x-ray-science-and-technology/xst00453</a:t>
            </a:r>
            <a:r>
              <a:rPr lang="en-US" sz="1600" dirty="0"/>
              <a:t> </a:t>
            </a:r>
          </a:p>
        </p:txBody>
      </p:sp>
    </p:spTree>
    <p:extLst>
      <p:ext uri="{BB962C8B-B14F-4D97-AF65-F5344CB8AC3E}">
        <p14:creationId xmlns:p14="http://schemas.microsoft.com/office/powerpoint/2010/main" val="40268585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CT Scanner</a:t>
            </a:r>
          </a:p>
        </p:txBody>
      </p:sp>
      <p:sp>
        <p:nvSpPr>
          <p:cNvPr id="4" name="TextBox 3"/>
          <p:cNvSpPr txBox="1"/>
          <p:nvPr/>
        </p:nvSpPr>
        <p:spPr>
          <a:xfrm>
            <a:off x="2232413" y="1167580"/>
            <a:ext cx="4302973" cy="4832092"/>
          </a:xfrm>
          <a:prstGeom prst="rect">
            <a:avLst/>
          </a:prstGeom>
          <a:noFill/>
        </p:spPr>
        <p:txBody>
          <a:bodyPr wrap="none" rtlCol="0">
            <a:spAutoFit/>
          </a:bodyPr>
          <a:lstStyle/>
          <a:p>
            <a:pPr marL="342900" indent="-342900">
              <a:buFont typeface="Arial" panose="020B0604020202020204" pitchFamily="34" charset="0"/>
              <a:buChar char="•"/>
            </a:pPr>
            <a:r>
              <a:rPr lang="en-US" sz="2800" b="1" dirty="0"/>
              <a:t>Data Truncation</a:t>
            </a:r>
            <a:endParaRPr lang="en-US" sz="2800" dirty="0"/>
          </a:p>
          <a:p>
            <a:pPr marL="342900" indent="-342900">
              <a:buFont typeface="Arial" panose="020B0604020202020204" pitchFamily="34" charset="0"/>
              <a:buChar char="•"/>
            </a:pPr>
            <a:r>
              <a:rPr lang="en-US" sz="2800" b="1" dirty="0">
                <a:solidFill>
                  <a:srgbClr val="FF0000"/>
                </a:solidFill>
              </a:rPr>
              <a:t>CT Scanning</a:t>
            </a:r>
          </a:p>
          <a:p>
            <a:r>
              <a:rPr lang="en-US" sz="2800" b="1" dirty="0">
                <a:solidFill>
                  <a:srgbClr val="FF0000"/>
                </a:solidFill>
              </a:rPr>
              <a:t>	</a:t>
            </a:r>
            <a:r>
              <a:rPr lang="en-US" sz="2800" dirty="0">
                <a:solidFill>
                  <a:srgbClr val="FF0000"/>
                </a:solidFill>
              </a:rPr>
              <a:t>CT Generations</a:t>
            </a:r>
          </a:p>
          <a:p>
            <a:r>
              <a:rPr lang="en-US" sz="2800" b="1" dirty="0">
                <a:solidFill>
                  <a:srgbClr val="FF0000"/>
                </a:solidFill>
              </a:rPr>
              <a:t>	</a:t>
            </a:r>
            <a:r>
              <a:rPr lang="en-US" sz="2800" dirty="0">
                <a:solidFill>
                  <a:srgbClr val="FF0000"/>
                </a:solidFill>
              </a:rPr>
              <a:t>Spiral/Helical CT</a:t>
            </a:r>
          </a:p>
          <a:p>
            <a:r>
              <a:rPr lang="en-US" sz="2800" b="1" dirty="0">
                <a:solidFill>
                  <a:srgbClr val="FF0000"/>
                </a:solidFill>
              </a:rPr>
              <a:t>	</a:t>
            </a:r>
            <a:r>
              <a:rPr lang="en-US" sz="2800" dirty="0">
                <a:solidFill>
                  <a:srgbClr val="FF0000"/>
                </a:solidFill>
              </a:rPr>
              <a:t>Interior Tomography</a:t>
            </a:r>
          </a:p>
          <a:p>
            <a:pPr marL="342900" indent="-342900">
              <a:buFont typeface="Arial" panose="020B0604020202020204" pitchFamily="34" charset="0"/>
              <a:buChar char="•"/>
            </a:pPr>
            <a:r>
              <a:rPr lang="en-US" sz="2800" b="1" dirty="0"/>
              <a:t>CT Image Artifacts</a:t>
            </a:r>
          </a:p>
          <a:p>
            <a:r>
              <a:rPr lang="en-US" sz="2800" b="1" dirty="0"/>
              <a:t>	</a:t>
            </a:r>
            <a:r>
              <a:rPr lang="en-US" sz="2800" dirty="0"/>
              <a:t>Image Quality</a:t>
            </a:r>
          </a:p>
          <a:p>
            <a:r>
              <a:rPr lang="en-US" sz="2800" dirty="0"/>
              <a:t>	Image Artifacts</a:t>
            </a:r>
          </a:p>
          <a:p>
            <a:pPr marL="342900" indent="-342900">
              <a:buFont typeface="Arial" panose="020B0604020202020204" pitchFamily="34" charset="0"/>
              <a:buChar char="•"/>
            </a:pPr>
            <a:r>
              <a:rPr lang="en-US" sz="2800" b="1" dirty="0"/>
              <a:t>X-ray Radiation Dose</a:t>
            </a:r>
          </a:p>
          <a:p>
            <a:r>
              <a:rPr lang="en-US" sz="2800" b="1" dirty="0"/>
              <a:t>	</a:t>
            </a:r>
            <a:r>
              <a:rPr lang="en-US" sz="2800" dirty="0"/>
              <a:t>Dose Measures</a:t>
            </a:r>
          </a:p>
          <a:p>
            <a:r>
              <a:rPr lang="en-US" sz="2800" dirty="0"/>
              <a:t>	Low-dose CT</a:t>
            </a:r>
          </a:p>
        </p:txBody>
      </p:sp>
    </p:spTree>
    <p:extLst>
      <p:ext uri="{BB962C8B-B14F-4D97-AF65-F5344CB8AC3E}">
        <p14:creationId xmlns:p14="http://schemas.microsoft.com/office/powerpoint/2010/main" val="3509316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Four Generations</a:t>
            </a:r>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3479" y="990600"/>
            <a:ext cx="4777304"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4547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Electron-beam CT</a:t>
            </a:r>
          </a:p>
        </p:txBody>
      </p:sp>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3200" y="1258411"/>
            <a:ext cx="9183260" cy="4341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99091072"/>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508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wrap="none" anchor="ctr"/>
      <a:lstStyle>
        <a:defPPr marL="0" marR="0" indent="0" algn="l" defTabSz="914400" rtl="0" eaLnBrk="0" fontAlgn="base" latinLnBrk="0" hangingPunct="0">
          <a:lnSpc>
            <a:spcPct val="100000"/>
          </a:lnSpc>
          <a:spcBef>
            <a:spcPct val="0"/>
          </a:spcBef>
          <a:spcAft>
            <a:spcPct val="0"/>
          </a:spcAft>
          <a:buClrTx/>
          <a:buSzTx/>
          <a:buFontTx/>
          <a:buNone/>
          <a:tabLst/>
          <a:defRPr kumimoji="0" sz="3204" b="1" i="0" u="none" strike="noStrike" kern="1200" cap="none" spc="0" normalizeH="0" baseline="0" noProof="0">
            <a:ln>
              <a:noFill/>
            </a:ln>
            <a:effectLst/>
            <a:uLnTx/>
            <a:uFillTx/>
            <a:latin typeface="+mn-lt"/>
            <a:ea typeface="ＭＳ Ｐゴシック" pitchFamily="116" charset="-128"/>
            <a:cs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6"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sz="1800" dirty="0" err="1" smtClean="0"/>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6"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4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sz="1800" dirty="0" err="1" smtClean="0"/>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6"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11206</TotalTime>
  <Words>12380</Words>
  <Application>Microsoft Office PowerPoint</Application>
  <PresentationFormat>Widescreen</PresentationFormat>
  <Paragraphs>909</Paragraphs>
  <Slides>60</Slides>
  <Notes>60</Notes>
  <HiddenSlides>0</HiddenSlides>
  <MMClips>0</MMClips>
  <ScaleCrop>false</ScaleCrop>
  <HeadingPairs>
    <vt:vector size="8" baseType="variant">
      <vt:variant>
        <vt:lpstr>Fonts Used</vt:lpstr>
      </vt:variant>
      <vt:variant>
        <vt:i4>7</vt:i4>
      </vt:variant>
      <vt:variant>
        <vt:lpstr>Theme</vt:lpstr>
      </vt:variant>
      <vt:variant>
        <vt:i4>3</vt:i4>
      </vt:variant>
      <vt:variant>
        <vt:lpstr>Embedded OLE Servers</vt:lpstr>
      </vt:variant>
      <vt:variant>
        <vt:i4>3</vt:i4>
      </vt:variant>
      <vt:variant>
        <vt:lpstr>Slide Titles</vt:lpstr>
      </vt:variant>
      <vt:variant>
        <vt:i4>60</vt:i4>
      </vt:variant>
    </vt:vector>
  </HeadingPairs>
  <TitlesOfParts>
    <vt:vector size="73" baseType="lpstr">
      <vt:lpstr>ＭＳ Ｐゴシック</vt:lpstr>
      <vt:lpstr>宋体</vt:lpstr>
      <vt:lpstr>Arial</vt:lpstr>
      <vt:lpstr>Cambria Math</vt:lpstr>
      <vt:lpstr>Garamond</vt:lpstr>
      <vt:lpstr>Symbol</vt:lpstr>
      <vt:lpstr>Times</vt:lpstr>
      <vt:lpstr>Blank Presentation</vt:lpstr>
      <vt:lpstr>1_Blank Presentation</vt:lpstr>
      <vt:lpstr>4_Blank Presentation</vt:lpstr>
      <vt:lpstr>Image</vt:lpstr>
      <vt:lpstr>Equation</vt:lpstr>
      <vt:lpstr>Equation.3</vt:lpstr>
      <vt:lpstr>PowerPoint Presentation</vt:lpstr>
      <vt:lpstr>PowerPoint Presentation</vt:lpstr>
      <vt:lpstr>CT Scanner</vt:lpstr>
      <vt:lpstr>Sufficient Condition: 2D</vt:lpstr>
      <vt:lpstr>Sufficient Condition: 3D</vt:lpstr>
      <vt:lpstr>Classic Scheme / Central Dogma</vt:lpstr>
      <vt:lpstr>CT Scanner</vt:lpstr>
      <vt:lpstr>First Four Generations</vt:lpstr>
      <vt:lpstr>Electron-beam CT</vt:lpstr>
      <vt:lpstr>Seven Generations</vt:lpstr>
      <vt:lpstr>Scanning Modes</vt:lpstr>
      <vt:lpstr>Spiral Single-slice CT</vt:lpstr>
      <vt:lpstr>Full-scan Interpolation</vt:lpstr>
      <vt:lpstr>Half-scan Interpolation</vt:lpstr>
      <vt:lpstr>Retrospective Reconstruction</vt:lpstr>
      <vt:lpstr>Superior Detectability</vt:lpstr>
      <vt:lpstr>Theoretical Conclusion</vt:lpstr>
      <vt:lpstr>Spiral Multi-slice/Cone-beam CT</vt:lpstr>
      <vt:lpstr>PowerPoint Presentation</vt:lpstr>
      <vt:lpstr>Citation Counts</vt:lpstr>
      <vt:lpstr>Longitudinal Data Truncation</vt:lpstr>
      <vt:lpstr>Exact Spiral Cone-beam CT</vt:lpstr>
      <vt:lpstr>Transverse Data Truncation</vt:lpstr>
      <vt:lpstr>CT vs Interior Tomography</vt:lpstr>
      <vt:lpstr>Interior Tomography</vt:lpstr>
      <vt:lpstr>Less = Faster</vt:lpstr>
      <vt:lpstr>CT Scanner Architecture</vt:lpstr>
      <vt:lpstr>Typical Diagram</vt:lpstr>
      <vt:lpstr>PowerPoint Presentation</vt:lpstr>
      <vt:lpstr>PowerPoint Presentation</vt:lpstr>
      <vt:lpstr>CT Scanner</vt:lpstr>
      <vt:lpstr>Data Sampling</vt:lpstr>
      <vt:lpstr>CT Number</vt:lpstr>
      <vt:lpstr>Examples</vt:lpstr>
      <vt:lpstr>Image Resolution</vt:lpstr>
      <vt:lpstr>Image Noise</vt:lpstr>
      <vt:lpstr>Low-contrast Resolution</vt:lpstr>
      <vt:lpstr>Temporal Resolution</vt:lpstr>
      <vt:lpstr>Scatter Artifacts</vt:lpstr>
      <vt:lpstr>Beam-hardening</vt:lpstr>
      <vt:lpstr>Beam-hardening Artifacts</vt:lpstr>
      <vt:lpstr>Volume Averaging</vt:lpstr>
      <vt:lpstr>Metal Artifacts</vt:lpstr>
      <vt:lpstr>Motion Artifacts</vt:lpstr>
      <vt:lpstr>CT Scanner</vt:lpstr>
      <vt:lpstr>PowerPoint Presentation</vt:lpstr>
      <vt:lpstr>PowerPoint Presentation</vt:lpstr>
      <vt:lpstr>Natural Reference</vt:lpstr>
      <vt:lpstr>PowerPoint Presentation</vt:lpstr>
      <vt:lpstr>Radiation Dose</vt:lpstr>
      <vt:lpstr>Radiation Profile: Single Scan</vt:lpstr>
      <vt:lpstr>CT Dose Index (CTDI) </vt:lpstr>
      <vt:lpstr>Radiation Profile: Multiple Scans</vt:lpstr>
      <vt:lpstr>Multiple Scan Average Dose (MSAD)</vt:lpstr>
      <vt:lpstr>Dose Measurement</vt:lpstr>
      <vt:lpstr>MSAD Estimation</vt:lpstr>
      <vt:lpstr>Low-dose CT Roadmap (2012)</vt:lpstr>
      <vt:lpstr>PowerPoint Presentation</vt:lpstr>
      <vt:lpstr>PowerPoint Presentation</vt:lpstr>
      <vt:lpstr>Two Examples</vt:lpstr>
    </vt:vector>
  </TitlesOfParts>
  <Company>Virginia Tech</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VT PowerPoint Template2</dc:title>
  <dc:creator>David Stanley</dc:creator>
  <cp:lastModifiedBy>Manik, Md Motaleb Hossen</cp:lastModifiedBy>
  <cp:revision>2805</cp:revision>
  <cp:lastPrinted>2012-03-08T21:40:16Z</cp:lastPrinted>
  <dcterms:created xsi:type="dcterms:W3CDTF">2006-10-23T16:36:06Z</dcterms:created>
  <dcterms:modified xsi:type="dcterms:W3CDTF">2025-11-08T02:27:21Z</dcterms:modified>
</cp:coreProperties>
</file>